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2"/>
  </p:notesMasterIdLst>
  <p:sldIdLst>
    <p:sldId id="257" r:id="rId2"/>
    <p:sldId id="274" r:id="rId3"/>
    <p:sldId id="275" r:id="rId4"/>
    <p:sldId id="278" r:id="rId5"/>
    <p:sldId id="290" r:id="rId6"/>
    <p:sldId id="258" r:id="rId7"/>
    <p:sldId id="287" r:id="rId8"/>
    <p:sldId id="288" r:id="rId9"/>
    <p:sldId id="279" r:id="rId10"/>
    <p:sldId id="280" r:id="rId11"/>
    <p:sldId id="281" r:id="rId12"/>
    <p:sldId id="284" r:id="rId13"/>
    <p:sldId id="282" r:id="rId14"/>
    <p:sldId id="283" r:id="rId15"/>
    <p:sldId id="269" r:id="rId16"/>
    <p:sldId id="268" r:id="rId17"/>
    <p:sldId id="267" r:id="rId18"/>
    <p:sldId id="285" r:id="rId19"/>
    <p:sldId id="286" r:id="rId20"/>
    <p:sldId id="28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4" autoAdjust="0"/>
    <p:restoredTop sz="94660"/>
  </p:normalViewPr>
  <p:slideViewPr>
    <p:cSldViewPr>
      <p:cViewPr>
        <p:scale>
          <a:sx n="100" d="100"/>
          <a:sy n="100" d="100"/>
        </p:scale>
        <p:origin x="-73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5BDF5C-7583-4CF0-9DB0-FD5C3DDC2687}" type="datetimeFigureOut">
              <a:rPr lang="ru-RU"/>
              <a:pPr>
                <a:defRPr/>
              </a:pPr>
              <a:t>15.09.2016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02537-7E8C-4C76-8FE1-9985C6AAC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40FAB-F4C8-423D-A709-D41BCFC46771}" type="datetimeFigureOut">
              <a:rPr lang="en-US"/>
              <a:pPr>
                <a:defRPr/>
              </a:pPr>
              <a:t>9/15/2016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9D48E-9F08-4C8F-8155-69E4A6D11874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F9267-3CFC-4BCD-B3FD-DCFCA4C5DFD8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98F1-9C48-4FBA-B9C4-52DD7E03A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B6D3-16A9-4627-AAFD-3F50B58947A5}" type="datetimeFigureOut">
              <a:rPr lang="en-US"/>
              <a:pPr>
                <a:defRPr/>
              </a:pPr>
              <a:t>9/15/2016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34390-1D47-492F-812B-D90484F73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77AE8-90FE-41FA-994C-795F67930976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200A-CD13-4A1C-A619-4EE013D03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AE5E-490E-4877-9D5E-B3CE93505136}" type="datetimeFigureOut">
              <a:rPr lang="en-US"/>
              <a:pPr>
                <a:defRPr/>
              </a:pPr>
              <a:t>9/15/2016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BDF49-B7C9-46BB-B50B-B808422F5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DFC3B-EA05-4D50-99ED-A95DA4A655FF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CEA9B-3BFE-45DC-9DB4-B34DD6E431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3FA3C-649E-492F-8D2F-097C01A6F8D2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4762-CE67-4831-9500-33EC17A95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C818C-F245-4C35-8278-E188055E473E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CBA7-96F4-46F5-930B-EF4749C90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2829-C7A5-431A-8F37-89706DE5D734}" type="datetimeFigureOut">
              <a:rPr lang="en-US"/>
              <a:pPr>
                <a:defRPr/>
              </a:pPr>
              <a:t>9/15/2016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06B83-3B91-476D-A90B-095DEBA09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399FC-261D-4532-8ED4-1C2BAA9473E9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18E4-A031-473E-A745-F14A2FFA0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C722C-9616-4E42-AF0F-8EE90BB0F4BC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49C11-4529-4DF0-9E7B-CA912F7FE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E7A3A2-8181-41DB-9485-8BC1316DEB33}" type="datetimeFigureOut">
              <a:rPr lang="en-US"/>
              <a:pPr>
                <a:defRPr/>
              </a:pPr>
              <a:t>9/15/2016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7F6E8F-20EF-415C-A2FE-2DFA1815F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772816"/>
            <a:ext cx="8517632" cy="1944216"/>
          </a:xfrm>
        </p:spPr>
        <p:txBody>
          <a:bodyPr/>
          <a:lstStyle/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3200" b="1" dirty="0" smtClean="0"/>
              <a:t>На </a:t>
            </a:r>
            <a:r>
              <a:rPr lang="uk-UA" sz="3200" b="1" dirty="0" smtClean="0"/>
              <a:t>допомогу педагогічним працівникам 		закладів професійної освіти</a:t>
            </a:r>
            <a:r>
              <a:rPr lang="uk-UA" sz="2800" b="1" dirty="0" smtClean="0"/>
              <a:t>			 </a:t>
            </a:r>
          </a:p>
          <a:p>
            <a:pPr eaLnBrk="1" hangingPunct="1">
              <a:buNone/>
            </a:pPr>
            <a:r>
              <a:rPr lang="uk-UA" dirty="0" smtClean="0"/>
              <a:t>                                                                  </a:t>
            </a:r>
          </a:p>
          <a:p>
            <a:pPr eaLnBrk="1" hangingPunct="1">
              <a:buNone/>
            </a:pPr>
            <a:r>
              <a:rPr lang="uk-UA" sz="1600" b="1" dirty="0" smtClean="0"/>
              <a:t>                              </a:t>
            </a:r>
            <a:endParaRPr lang="en-US" sz="16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74663" y="412750"/>
            <a:ext cx="785785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19621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422108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uk-UA" b="1" dirty="0" smtClean="0"/>
              <a:t> </a:t>
            </a:r>
            <a:r>
              <a:rPr lang="uk-UA" b="1" dirty="0" smtClean="0">
                <a:latin typeface="+mn-lt"/>
              </a:rPr>
              <a:t>Підготовлено:  методист Навчально-методичного центру </a:t>
            </a:r>
          </a:p>
          <a:p>
            <a:pPr eaLnBrk="1" hangingPunct="1">
              <a:buNone/>
            </a:pPr>
            <a:r>
              <a:rPr lang="uk-UA" b="1" dirty="0" smtClean="0">
                <a:latin typeface="+mn-lt"/>
              </a:rPr>
              <a:t>професійно-технічної освіти у Сумській області </a:t>
            </a:r>
          </a:p>
          <a:p>
            <a:pPr eaLnBrk="1" hangingPunct="1">
              <a:buNone/>
            </a:pPr>
            <a:r>
              <a:rPr lang="uk-UA" b="1" dirty="0" smtClean="0">
                <a:latin typeface="+mn-lt"/>
              </a:rPr>
              <a:t>О.В. </a:t>
            </a:r>
            <a:r>
              <a:rPr lang="uk-UA" b="1" dirty="0" err="1" smtClean="0">
                <a:latin typeface="+mn-lt"/>
              </a:rPr>
              <a:t>Темченко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65176" indent="-265176" algn="just" fontAlgn="auto">
              <a:spcAft>
                <a:spcPts val="0"/>
              </a:spcAft>
              <a:buFont typeface="Wingdings 2"/>
              <a:buChar char=""/>
              <a:defRPr/>
            </a:pPr>
            <a:endParaRPr lang="uk-UA" sz="1800" dirty="0" smtClean="0"/>
          </a:p>
          <a:p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412750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F:\Відео конференція\Фото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4031343" cy="4752528"/>
          </a:xfrm>
          <a:prstGeom prst="rect">
            <a:avLst/>
          </a:prstGeom>
          <a:noFill/>
        </p:spPr>
      </p:pic>
      <p:pic>
        <p:nvPicPr>
          <p:cNvPr id="34821" name="Picture 5" descr="F:\Відео конференція\Фото\Изображение 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988840"/>
            <a:ext cx="3929656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188913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412750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842" name="Picture 2" descr="F:\Відео конференція\Фото\Изображение 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44824"/>
            <a:ext cx="3991612" cy="4807296"/>
          </a:xfrm>
          <a:prstGeom prst="rect">
            <a:avLst/>
          </a:prstGeom>
          <a:noFill/>
        </p:spPr>
      </p:pic>
      <p:pic>
        <p:nvPicPr>
          <p:cNvPr id="35843" name="Picture 3" descr="F:\Відео конференція\Фото\Изображение 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196752"/>
            <a:ext cx="4136273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2656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39552" y="1613992"/>
            <a:ext cx="8208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Комплексні кваліфікаційні завдання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ККЗ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завдання містять, відповідно до вимог кваліфікаційних характеристик і програм професійної підготовки варіант виробничої ситуації з метою визначення спроможності випускника професійно-технічного навчального закладу самостійно виконувати завдання і обов’язки опанованої професії.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Дані пакети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ККЗ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рекомендуються навчальним закладам, де здійснюють підготовку за даним напрямком,  для перевірки знань умінь та навичок учнів та під час проведення поетапної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кваліфікаційної атестації та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атестаційної експертизи професійної освітньої діяльності навчального закладу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865" name="Рисунок 1" descr="вм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4"/>
            <a:ext cx="2428875" cy="1752600"/>
          </a:xfrm>
          <a:prstGeom prst="rect">
            <a:avLst/>
          </a:prstGeom>
          <a:noFill/>
        </p:spPr>
      </p:pic>
      <p:pic>
        <p:nvPicPr>
          <p:cNvPr id="36867" name="Рисунок 3" descr="мясоруб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293096"/>
            <a:ext cx="2428875" cy="1587500"/>
          </a:xfrm>
          <a:prstGeom prst="rect">
            <a:avLst/>
          </a:prstGeom>
          <a:noFill/>
        </p:spPr>
      </p:pic>
      <p:pic>
        <p:nvPicPr>
          <p:cNvPr id="36866" name="Рисунок 4" descr="плита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293096"/>
            <a:ext cx="1724025" cy="1430338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3818648"/>
            <a:ext cx="8316416" cy="809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ОСВІТИ І НАУКИ УКРАЇНИ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НАВЧАЛЬНО-МЕТОДИЧНИЙ ЦЕНТР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ПРОФЕСіЙНО-ТЕХНІЧНОЇ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ОСВІТИ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СУМСЬКІЙ ОБЛАС</a:t>
            </a:r>
            <a:r>
              <a:rPr kumimoji="0" 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 НАВЧАЛЬНИЙ ЗАКЛДАД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ГЛУХІВСЬК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ВИЩЕ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</a:t>
            </a: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 УЧИЛИЩЕ»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В.О.Сапун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Збірник лабораторно-практичних робіт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 предмету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«Устаткування підприємств харчування»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професія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Кухар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uk-UA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ІІІ  </a:t>
            </a:r>
            <a:r>
              <a:rPr kumimoji="0" lang="uk-UA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разряду</a:t>
            </a:r>
            <a:endParaRPr kumimoji="0" lang="uk-UA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3921405" y="-91077"/>
            <a:ext cx="1301189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Суми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– 2016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305800" cy="381642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Збірник призначений для учнів професійно-технічних навчальних закладів, що навчаються за професіями «Кухар» та «Кондитер», викладачів, майстрів виробничого навчання. До збірника включено інструкції до виконання лабораторних робіт з програмних тем предмету «Устаткування підприємств харчування» та добірку ілюстрацій до них. У роботі надано методичні рекомендації по проведенню лабораторно-практичних робіт, висвітлено їх мету, критерії оцінювання, правила роботи у кабінеті устаткування.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67544" y="764704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600" b="1" dirty="0" smtClean="0"/>
              <a:t> 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Рисунок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16632"/>
            <a:ext cx="5472608" cy="6336704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15616" y="-7495670"/>
            <a:ext cx="5904656" cy="13911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Міністерство освіти і науки України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Навчально-методичний центр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професійно-технічної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Сумській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області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Державний професійно-технічний навчальний заклад   «Лебединське вище професійне училище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лісового господарства»</a:t>
            </a: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eaLnBrk="0" hangingPunct="0"/>
            <a:r>
              <a:rPr lang="uk-UA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А.В.Грицай </a:t>
            </a:r>
          </a:p>
          <a:p>
            <a:pPr marL="0" marR="0" lvl="0" indent="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Факультатив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«Безпека харчування»  </a:t>
            </a: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6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ЛЕБЕДИН-</a:t>
            </a:r>
            <a:r>
              <a:rPr kumimoji="0" lang="uk-UA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201</a:t>
            </a:r>
            <a:r>
              <a:rPr kumimoji="0" lang="ru-RU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endParaRPr kumimoji="0" lang="ru-RU" sz="1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None/>
            </a:pPr>
            <a:endParaRPr lang="uk-UA" sz="2000" dirty="0" smtClean="0"/>
          </a:p>
          <a:p>
            <a:pPr>
              <a:buNone/>
            </a:pPr>
            <a:r>
              <a:rPr lang="uk-UA" sz="2000" dirty="0" smtClean="0"/>
              <a:t>Програмою курсу передбачено ознайомлення учнів із хімічним складом харчових продуктів, джерелами їх забруднення, способами зменшення впливу токсичних речовин на організм людини.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Опанування змістом цього курсу значно розширює життєві можливості, сприяє формуванню особистості, яка розуміє життя як найвищу цінність. </a:t>
            </a:r>
            <a:endParaRPr lang="ru-RU" sz="2000" dirty="0" smtClean="0"/>
          </a:p>
          <a:p>
            <a:pPr>
              <a:buNone/>
            </a:pPr>
            <a:r>
              <a:rPr lang="uk-UA" sz="2000" dirty="0" smtClean="0"/>
              <a:t>Факультативний курс «Безпека харчування» рекомендований для вивчення учнями ІІ - ІІІ курсів за професією </a:t>
            </a:r>
            <a:r>
              <a:rPr lang="uk-UA" sz="2000" dirty="0" err="1" smtClean="0"/>
              <a:t>“Кухар”</a:t>
            </a:r>
            <a:r>
              <a:rPr lang="uk-UA" sz="2000" dirty="0" smtClean="0"/>
              <a:t> ІV розряду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929738" y="-4434268"/>
            <a:ext cx="5284524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освіти і науки України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Навчально-методичний центр професійно-технічної освіти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Сумській області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Державний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навчальний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заклад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Білопільське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професійне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училище»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u-RU" sz="1400" dirty="0" err="1" smtClean="0"/>
              <a:t>Н.В.Колєснік</a:t>
            </a:r>
            <a:endParaRPr lang="uk-UA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РОБОЧИЙ ЗОШИТ УЧНЯ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ПРОФЕСІЙНОЇ ПІДГОТОВКИ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професією 7132 «Лицювальник – плиточник»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(2,3 розряд)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212976"/>
            <a:ext cx="49685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1400" dirty="0" err="1" smtClean="0"/>
              <a:t>Білопілля</a:t>
            </a:r>
            <a:r>
              <a:rPr lang="ru-RU" sz="1400" dirty="0" smtClean="0"/>
              <a:t> - 2016</a:t>
            </a:r>
            <a:endParaRPr lang="ru-RU" sz="1400" dirty="0"/>
          </a:p>
        </p:txBody>
      </p:sp>
      <p:pic>
        <p:nvPicPr>
          <p:cNvPr id="3080" name="Рисунок 110" descr="1118293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356992"/>
            <a:ext cx="4172788" cy="24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11560" y="362159"/>
            <a:ext cx="777686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uk-UA" sz="2000" dirty="0" smtClean="0"/>
              <a:t>Р</a:t>
            </a:r>
            <a:r>
              <a:rPr lang="ru-RU" sz="2000" dirty="0" err="1" smtClean="0"/>
              <a:t>обочий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зошит</a:t>
            </a:r>
            <a:r>
              <a:rPr lang="ru-RU" sz="2000" dirty="0" smtClean="0"/>
              <a:t> </a:t>
            </a:r>
            <a:r>
              <a:rPr lang="uk-UA" sz="2000" dirty="0" smtClean="0"/>
              <a:t>з професійної підготовки </a:t>
            </a:r>
            <a:r>
              <a:rPr lang="ru-RU" sz="2000" dirty="0" err="1" smtClean="0"/>
              <a:t>розроблен</a:t>
            </a:r>
            <a:r>
              <a:rPr lang="uk-UA" sz="2000" dirty="0" smtClean="0"/>
              <a:t>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вимог</a:t>
            </a:r>
            <a:r>
              <a:rPr lang="ru-RU" sz="2000" dirty="0" smtClean="0"/>
              <a:t> ДСПТО 7132.</a:t>
            </a:r>
            <a:r>
              <a:rPr lang="en-US" sz="2000" dirty="0" smtClean="0"/>
              <a:t>F</a:t>
            </a:r>
            <a:r>
              <a:rPr lang="ru-RU" sz="2000" dirty="0" smtClean="0"/>
              <a:t>.43.33 2015 </a:t>
            </a:r>
            <a:r>
              <a:rPr lang="ru-RU" sz="2000" dirty="0" err="1" smtClean="0"/>
              <a:t>з</a:t>
            </a:r>
            <a:r>
              <a:rPr lang="uk-UA" sz="2000" dirty="0" smtClean="0"/>
              <a:t>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професі</a:t>
            </a:r>
            <a:r>
              <a:rPr lang="uk-UA" sz="2000" dirty="0" err="1" smtClean="0"/>
              <a:t>єю</a:t>
            </a:r>
            <a:r>
              <a:rPr lang="ru-RU" sz="2000" dirty="0" smtClean="0"/>
              <a:t> «</a:t>
            </a:r>
            <a:r>
              <a:rPr lang="ru-RU" sz="2000" dirty="0" err="1" smtClean="0"/>
              <a:t>Лицювальник</a:t>
            </a:r>
            <a:r>
              <a:rPr lang="ru-RU" sz="2000" dirty="0" smtClean="0"/>
              <a:t> – плиточник»</a:t>
            </a:r>
            <a:r>
              <a:rPr lang="uk-UA" sz="2000" dirty="0" smtClean="0"/>
              <a:t>.</a:t>
            </a:r>
            <a:endParaRPr lang="ru-RU" sz="2000" dirty="0" smtClean="0"/>
          </a:p>
          <a:p>
            <a:pPr algn="ctr"/>
            <a:r>
              <a:rPr lang="uk-UA" sz="2000" dirty="0" smtClean="0"/>
              <a:t>Робочий зошит адресований майстрам виробничого навчання, викладачам спеціальних дисциплін та учням з професії «</a:t>
            </a:r>
            <a:r>
              <a:rPr lang="uk-UA" sz="2000" dirty="0" err="1" smtClean="0"/>
              <a:t>Лицюальник-плиточник</a:t>
            </a:r>
            <a:r>
              <a:rPr lang="uk-UA" sz="2000" dirty="0" smtClean="0"/>
              <a:t>» професійно-технічних навчальних закладів різних форм власності та </a:t>
            </a:r>
            <a:r>
              <a:rPr lang="uk-UA" sz="2000" dirty="0" err="1" smtClean="0"/>
              <a:t>підпорядкуння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916832"/>
            <a:ext cx="5832648" cy="388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20999999" lon="0" rev="16200000"/>
            </a:camera>
            <a:lightRig rig="threePt" dir="t"/>
          </a:scene3d>
        </p:spPr>
      </p:pic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19621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74663" y="412750"/>
            <a:ext cx="785785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844825"/>
            <a:ext cx="8229600" cy="44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539552" y="1844824"/>
            <a:ext cx="8229600" cy="44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2555776" y="1997225"/>
            <a:ext cx="6283424" cy="44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</a:t>
            </a:r>
          </a:p>
          <a:p>
            <a:pPr marL="273050" marR="0" lvl="0" indent="-27305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609600" y="1997225"/>
            <a:ext cx="8229600" cy="44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9709" t="19000" r="50917" b="7081"/>
          <a:stretch>
            <a:fillRect/>
          </a:stretch>
        </p:blipFill>
        <p:spPr bwMode="auto">
          <a:xfrm>
            <a:off x="1691680" y="692695"/>
            <a:ext cx="4896544" cy="5914257"/>
          </a:xfrm>
          <a:prstGeom prst="rect">
            <a:avLst/>
          </a:prstGeom>
          <a:noFill/>
          <a:ln w="9525">
            <a:solidFill>
              <a:srgbClr val="6633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60350"/>
            <a:ext cx="18891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339725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204864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На кожному етапі навчання (розділі робочого зошита) в учнів формуються певні знання і поняття про типові небезпеки. Поряд з теоретичними знаннями потрібними та обов’язковими є практичні вміння та навички, якими повинні оволодіти учні. В основу проведення уроків має бути покладена активна розумова і фізична діяльність учнів. На уроках під час моделювання ситуаційних задач треба вміти визначити небезпеку і рівень її загрози, приклад виходу з них. Ситуаційна задача, що створена на уроці спонукати учнів до дій, які обов’язково регулюються викладачем, розширює їх світогляд і поглиблює рівень набутих практичних умінь і навичок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74663" y="412750"/>
            <a:ext cx="785785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88913"/>
            <a:ext cx="19621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2400" t="19000" r="50392" b="6241"/>
          <a:stretch>
            <a:fillRect/>
          </a:stretch>
        </p:blipFill>
        <p:spPr bwMode="auto">
          <a:xfrm>
            <a:off x="2195736" y="692696"/>
            <a:ext cx="4536504" cy="5696633"/>
          </a:xfrm>
          <a:prstGeom prst="rect">
            <a:avLst/>
          </a:prstGeom>
          <a:noFill/>
          <a:ln w="9525">
            <a:solidFill>
              <a:srgbClr val="663300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19621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539552" y="836712"/>
            <a:ext cx="785785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8109" t="19840" r="51967" b="8761"/>
          <a:stretch>
            <a:fillRect/>
          </a:stretch>
        </p:blipFill>
        <p:spPr bwMode="auto">
          <a:xfrm>
            <a:off x="2483768" y="764704"/>
            <a:ext cx="3960440" cy="59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188913"/>
            <a:ext cx="19621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539552" y="836712"/>
            <a:ext cx="785785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2413628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Розроблені методичні рекомендації мають методичне та практичне значення для підвищення ефективності організації роботи бібліотек у закладах професійної освіти та удосконалення фахового рівня працівників бібліотеки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uk-UA" sz="2400" dirty="0" smtClean="0"/>
              <a:t>    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484188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2524" t="16800" r="25451" b="10961"/>
          <a:stretch>
            <a:fillRect/>
          </a:stretch>
        </p:blipFill>
        <p:spPr bwMode="auto">
          <a:xfrm>
            <a:off x="2555776" y="764704"/>
            <a:ext cx="4176464" cy="588813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uk-UA" sz="2400" dirty="0" smtClean="0"/>
              <a:t>    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484188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1988840"/>
            <a:ext cx="86409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збірнику представлені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кращі фірмові рецептури та технології приготування сучасних українських страв та десертів, що були виготовлені та презентовані на обласному фестивалі кулінарного мистецтва «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Смачнофест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серед учнів професійно-технічних навчальних закладів Сумщини.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Збірник адресовано для викладачів спецдисциплін та майстрів виробничого навчання всіх типів навчальних закладів, що здійснюють навчання відповідно до державних стандартів професійно-технічної освіти з професій 5122 «Кухар»,  7412 «Кондитер»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r>
              <a:rPr lang="uk-UA" sz="2400" dirty="0" smtClean="0"/>
              <a:t>    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484188"/>
            <a:ext cx="785786" cy="727589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2758282"/>
            <a:ext cx="86409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/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Методичні напрацювання педагогічних працівників професійної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освіти, що проходили апробацію у 2015-2016 навчальному році на базі професійно-технічних навчальних закладів</a:t>
            </a:r>
            <a:r>
              <a:rPr lang="uk-UA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Сумської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області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 r="76900"/>
          <a:stretch/>
        </p:blipFill>
        <p:spPr>
          <a:xfrm>
            <a:off x="403225" y="412750"/>
            <a:ext cx="785786" cy="72759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188913"/>
            <a:ext cx="1889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:\Відео конференція\Фото\Изображение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3987253" cy="5040560"/>
          </a:xfrm>
          <a:prstGeom prst="rect">
            <a:avLst/>
          </a:prstGeom>
          <a:noFill/>
        </p:spPr>
      </p:pic>
      <p:pic>
        <p:nvPicPr>
          <p:cNvPr id="33797" name="Picture 5" descr="F:\Відео конференція\Фото\Изображение 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17440"/>
            <a:ext cx="4005201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836</TotalTime>
  <Words>454</Words>
  <Application>Microsoft Office PowerPoint</Application>
  <PresentationFormat>Экран (4:3)</PresentationFormat>
  <Paragraphs>215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    Збірник призначений для учнів професійно-технічних навчальних закладів, що навчаються за професіями «Кухар» та «Кондитер», викладачів, майстрів виробничого навчання. До збірника включено інструкції до виконання лабораторних робіт з програмних тем предмету «Устаткування підприємств харчування» та добірку ілюстрацій до них. У роботі надано методичні рекомендації по проведенню лабораторно-практичних робіт, висвітлено їх мету, критерії оцінювання, правила роботи у кабінеті устаткування. 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76</cp:revision>
  <dcterms:created xsi:type="dcterms:W3CDTF">2016-04-28T08:27:38Z</dcterms:created>
  <dcterms:modified xsi:type="dcterms:W3CDTF">2016-09-15T14:33:18Z</dcterms:modified>
</cp:coreProperties>
</file>