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5" r:id="rId2"/>
    <p:sldId id="272" r:id="rId3"/>
    <p:sldId id="315" r:id="rId4"/>
    <p:sldId id="257" r:id="rId5"/>
    <p:sldId id="283" r:id="rId6"/>
    <p:sldId id="274" r:id="rId7"/>
    <p:sldId id="271" r:id="rId8"/>
    <p:sldId id="328" r:id="rId9"/>
    <p:sldId id="260" r:id="rId10"/>
    <p:sldId id="332" r:id="rId11"/>
    <p:sldId id="275" r:id="rId12"/>
    <p:sldId id="327" r:id="rId13"/>
    <p:sldId id="326" r:id="rId14"/>
    <p:sldId id="331" r:id="rId15"/>
    <p:sldId id="296" r:id="rId16"/>
    <p:sldId id="322" r:id="rId17"/>
    <p:sldId id="321" r:id="rId18"/>
    <p:sldId id="323" r:id="rId19"/>
    <p:sldId id="279" r:id="rId20"/>
    <p:sldId id="280" r:id="rId21"/>
    <p:sldId id="306" r:id="rId22"/>
    <p:sldId id="307" r:id="rId23"/>
    <p:sldId id="288" r:id="rId24"/>
    <p:sldId id="261" r:id="rId25"/>
    <p:sldId id="298" r:id="rId26"/>
    <p:sldId id="299" r:id="rId27"/>
    <p:sldId id="324" r:id="rId28"/>
    <p:sldId id="329" r:id="rId29"/>
    <p:sldId id="325" r:id="rId30"/>
    <p:sldId id="316" r:id="rId31"/>
    <p:sldId id="317" r:id="rId32"/>
    <p:sldId id="318" r:id="rId33"/>
    <p:sldId id="319" r:id="rId34"/>
    <p:sldId id="293" r:id="rId35"/>
    <p:sldId id="311" r:id="rId36"/>
    <p:sldId id="312" r:id="rId37"/>
    <p:sldId id="314" r:id="rId38"/>
    <p:sldId id="336" r:id="rId39"/>
    <p:sldId id="304" r:id="rId40"/>
    <p:sldId id="305" r:id="rId4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754"/>
    <a:srgbClr val="CA7380"/>
    <a:srgbClr val="FF3399"/>
    <a:srgbClr val="E2E2E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9EEA9-01A5-494D-B577-B44BDB51D04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BE33-421B-4E4A-9E10-6089FA36D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92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1DBF-029B-4778-929A-DA401945D94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78EA-A31A-4047-8E3F-E5190BBC1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8EA-A31A-4047-8E3F-E5190BBC14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2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6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8EA-A31A-4047-8E3F-E5190BBC14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3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8EA-A31A-4047-8E3F-E5190BBC14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6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8EA-A31A-4047-8E3F-E5190BBC148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0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7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7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2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57A7-72AA-4925-8F9F-12F48AAF506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7671-5530-4EFA-B2DC-E59465A30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registr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track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schools/log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zno.testportal.com.ua/schools/log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zno.testportal.com.ua/registration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454" y="31223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11500" dirty="0" smtClean="0">
                <a:solidFill>
                  <a:srgbClr val="E527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Реєстрація</a:t>
            </a:r>
            <a:br>
              <a:rPr lang="uk-UA" sz="11500" dirty="0" smtClean="0">
                <a:solidFill>
                  <a:srgbClr val="E527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uk-UA" sz="11500" dirty="0" smtClean="0">
                <a:solidFill>
                  <a:srgbClr val="E527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uk-UA" sz="11500" dirty="0" smtClean="0">
                <a:solidFill>
                  <a:srgbClr val="E527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uk-UA" sz="4900" dirty="0" smtClean="0">
                <a:solidFill>
                  <a:srgbClr val="E527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ЗПТО</a:t>
            </a:r>
            <a:endParaRPr lang="ru-RU" sz="4900" dirty="0">
              <a:solidFill>
                <a:srgbClr val="E5275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" y="72542"/>
            <a:ext cx="2315183" cy="657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1" y="729575"/>
            <a:ext cx="797669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341" t="6529" r="18246" b="25793"/>
          <a:stretch/>
        </p:blipFill>
        <p:spPr>
          <a:xfrm>
            <a:off x="1891747" y="0"/>
            <a:ext cx="10174357" cy="6738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" y="729574"/>
            <a:ext cx="583660" cy="6128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" y="132227"/>
            <a:ext cx="1555611" cy="44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6061" y="3647115"/>
            <a:ext cx="9541565" cy="12628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6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0916" y="0"/>
            <a:ext cx="10515600" cy="91824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E52754"/>
                </a:solidFill>
              </a:rPr>
              <a:t>Обрання категорії особи:</a:t>
            </a:r>
            <a:endParaRPr lang="uk-UA" sz="5400" b="1" dirty="0">
              <a:solidFill>
                <a:srgbClr val="E5275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28837" y="788531"/>
            <a:ext cx="11078003" cy="5594852"/>
          </a:xfrm>
        </p:spPr>
        <p:txBody>
          <a:bodyPr>
            <a:noAutofit/>
          </a:bodyPr>
          <a:lstStyle/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2300" dirty="0" smtClean="0"/>
              <a:t>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Якщо особа у 2019 році завершує навчання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в закладі загальної середньої освіти (школа, гімназія, ліцей тощо)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– необхідно обрати категорію </a:t>
            </a:r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«Випускник закладів загальної середньої освіти 2019 року».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2300" dirty="0" smtClean="0"/>
              <a:t>Якщо особа є учнем (студентом, слухачем) </a:t>
            </a:r>
            <a:r>
              <a:rPr lang="uk-UA" sz="2300" b="1" dirty="0" smtClean="0"/>
              <a:t>закладів професійної (професійно-технічної) освіти і здобуває в поточному році повну загальну середню освіту </a:t>
            </a:r>
            <a:r>
              <a:rPr lang="uk-UA" sz="2300" dirty="0" smtClean="0"/>
              <a:t>– </a:t>
            </a:r>
            <a:r>
              <a:rPr lang="uk-UA" sz="2300" dirty="0"/>
              <a:t>необхідно обрати категорію </a:t>
            </a:r>
            <a:r>
              <a:rPr lang="uk-UA" sz="2300" b="1" i="1" dirty="0" smtClean="0">
                <a:solidFill>
                  <a:srgbClr val="E52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«Учень (слухач) закладів професійної (професійно-технічної) освіти».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2300" dirty="0" smtClean="0">
                <a:solidFill>
                  <a:schemeClr val="bg2">
                    <a:lumMod val="75000"/>
                  </a:schemeClr>
                </a:solidFill>
              </a:rPr>
              <a:t>Якщо особа є </a:t>
            </a:r>
            <a:r>
              <a:rPr lang="uk-UA" sz="2300" b="1" dirty="0" smtClean="0">
                <a:solidFill>
                  <a:schemeClr val="bg2">
                    <a:lumMod val="75000"/>
                  </a:schemeClr>
                </a:solidFill>
              </a:rPr>
              <a:t>студентом закладу вищої освіти (коледж) і здобуває в поточному році повну загальну середню освіту</a:t>
            </a:r>
            <a:r>
              <a:rPr lang="uk-UA" sz="2300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uk-UA" sz="2300" dirty="0">
                <a:solidFill>
                  <a:schemeClr val="bg2">
                    <a:lumMod val="75000"/>
                  </a:schemeClr>
                </a:solidFill>
              </a:rPr>
              <a:t>необхідно обрати категорію </a:t>
            </a:r>
            <a:r>
              <a:rPr lang="uk-UA" sz="23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«Студент закладу вищої освіти».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2300" dirty="0" smtClean="0"/>
              <a:t>Якщо </a:t>
            </a:r>
            <a:r>
              <a:rPr lang="uk-UA" sz="2300" b="1" dirty="0" smtClean="0"/>
              <a:t>особа вже має атестат </a:t>
            </a:r>
            <a:r>
              <a:rPr lang="uk-UA" sz="2300" dirty="0" smtClean="0"/>
              <a:t>(здобула повну загальну середню освіту в попередні роки), </a:t>
            </a:r>
            <a:r>
              <a:rPr lang="uk-UA" sz="2300" b="1" dirty="0" smtClean="0"/>
              <a:t>незалежно</a:t>
            </a:r>
            <a:r>
              <a:rPr lang="uk-UA" sz="2300" dirty="0" smtClean="0"/>
              <a:t> від того, </a:t>
            </a:r>
            <a:r>
              <a:rPr lang="uk-UA" sz="2300" b="1" dirty="0" smtClean="0"/>
              <a:t>де вона навчаєтеся зараз </a:t>
            </a:r>
            <a:r>
              <a:rPr lang="uk-UA" sz="2300" dirty="0" smtClean="0"/>
              <a:t>(чи продовжує навчатися), – </a:t>
            </a:r>
            <a:r>
              <a:rPr lang="uk-UA" sz="2300" dirty="0"/>
              <a:t>необхідно обрати категорію </a:t>
            </a:r>
            <a:r>
              <a:rPr lang="uk-UA" sz="2300" b="1" i="1" dirty="0" smtClean="0">
                <a:solidFill>
                  <a:srgbClr val="E52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«Випускник минулих років».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Якщо особа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навчається у закордонному закладі освіти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 та здобуває в поточному році повну загальну середню освіту, –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необхідно обрати категорію </a:t>
            </a:r>
            <a:r>
              <a:rPr lang="uk-UA" sz="20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«Випускник, який здобуде в 2019 році повну загальну середню освіту в закордонному закладі освіти».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767" y="-99148"/>
            <a:ext cx="9877285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solidFill>
                  <a:srgbClr val="E52754"/>
                </a:solidFill>
              </a:rPr>
              <a:t>ПРОЦЕДУРА РЕЄСТРАЦІЇ </a:t>
            </a:r>
            <a:r>
              <a:rPr lang="ru-RU" sz="4000" b="1" cap="all" dirty="0" smtClean="0">
                <a:solidFill>
                  <a:srgbClr val="E52754"/>
                </a:solidFill>
              </a:rPr>
              <a:t>ОСІБ</a:t>
            </a:r>
            <a:endParaRPr lang="ru-RU" sz="4000" b="1" dirty="0">
              <a:solidFill>
                <a:srgbClr val="E5275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061" y="1226415"/>
            <a:ext cx="1081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1. Обрати навчальні предмети, із яких особа бажає пройти зовнішнє оцінювання та державну підсумкову атестацію у формі зовнішнього оцінювання.</a:t>
            </a:r>
            <a:endParaRPr lang="uk-UA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061" y="2007173"/>
            <a:ext cx="1066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2. Підготувати необхідні для реєстрації документи та матеріали, зокрема:</a:t>
            </a:r>
            <a:endParaRPr lang="uk-UA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4208" y="2408372"/>
            <a:ext cx="9502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- копію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паспорта 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сторінки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фотокарткою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прізвищем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ім’ям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та по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батькові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. Для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ксерокопії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паперового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паспорта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достатньо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1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сторінки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, в </a:t>
            </a:r>
            <a:r>
              <a:rPr lang="en-US" dirty="0">
                <a:solidFill>
                  <a:srgbClr val="0D0D0D"/>
                </a:solidFill>
                <a:latin typeface="Arial" panose="020B0604020202020204" pitchFamily="34" charset="0"/>
              </a:rPr>
              <a:t>ID-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картці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копії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лицьової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сторони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). В паспортах нового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зразка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ID-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картка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немає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серії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документа.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час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заповнення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реєстраційної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поле «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серія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залишається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порожнім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64207" y="3693922"/>
            <a:ext cx="9502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дві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однакові</a:t>
            </a:r>
            <a:r>
              <a:rPr lang="ru-RU" b="1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фотокартки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для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документів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розміром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3 х 4 см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зображенням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відповідає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досягнутому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віку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фотокартки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виготовлені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білому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кольоровому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фотопапері</a:t>
            </a:r>
            <a:r>
              <a:rPr lang="ru-RU" b="0" i="0" dirty="0" smtClean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);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64207" y="4926118"/>
            <a:ext cx="9502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- </a:t>
            </a:r>
            <a:r>
              <a:rPr lang="ru-RU" b="1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реєстраційну</a:t>
            </a:r>
            <a:r>
              <a:rPr lang="ru-RU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D0D0D"/>
                </a:solidFill>
                <a:latin typeface="Arial" panose="020B0604020202020204" pitchFamily="34" charset="0"/>
              </a:rPr>
              <a:t>картку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яка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формується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спеціальним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сервісом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D0D0D"/>
                </a:solidFill>
                <a:latin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337AB7"/>
                </a:solidFill>
                <a:latin typeface="Arial" panose="020B0604020202020204" pitchFamily="34" charset="0"/>
                <a:hlinkClick r:id="rId3"/>
              </a:rPr>
              <a:t>Зареєструватися</a:t>
            </a:r>
            <a:r>
              <a:rPr lang="ru-RU" b="1" dirty="0">
                <a:solidFill>
                  <a:srgbClr val="0D0D0D"/>
                </a:solidFill>
                <a:latin typeface="Arial" panose="020B0604020202020204" pitchFamily="34" charset="0"/>
              </a:rPr>
              <a:t>»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розміщеним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на веб-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сайті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УЦОЯО</a:t>
            </a:r>
            <a:endParaRPr lang="ru-RU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7672" y="5901511"/>
            <a:ext cx="10415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Увага! </a:t>
            </a:r>
            <a:r>
              <a:rPr lang="uk-UA" i="1" dirty="0" smtClean="0">
                <a:solidFill>
                  <a:srgbClr val="0D0D0D"/>
                </a:solidFill>
                <a:latin typeface="Arial" panose="020B0604020202020204" pitchFamily="34" charset="0"/>
              </a:rPr>
              <a:t>На копіях документів необхідно написати </a:t>
            </a:r>
            <a:r>
              <a:rPr lang="uk-UA" b="1" i="1" dirty="0" smtClean="0">
                <a:solidFill>
                  <a:srgbClr val="0D0D0D"/>
                </a:solidFill>
                <a:latin typeface="Arial" panose="020B0604020202020204" pitchFamily="34" charset="0"/>
              </a:rPr>
              <a:t>Згідно з оригіналом</a:t>
            </a:r>
            <a:r>
              <a:rPr lang="uk-UA" i="1" dirty="0" smtClean="0">
                <a:solidFill>
                  <a:srgbClr val="0D0D0D"/>
                </a:solidFill>
                <a:latin typeface="Arial" panose="020B0604020202020204" pitchFamily="34" charset="0"/>
              </a:rPr>
              <a:t> (без лапок), поставити підпис, свої ініціали та прізвище, дату засвідчення копії.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239" y="255010"/>
            <a:ext cx="4806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E52754"/>
                </a:solidFill>
                <a:latin typeface="+mj-lt"/>
              </a:rPr>
              <a:t>Список осіб, які проходитимуть ДПА за освітній рівень повної загальної середньої освіти у формі ЗНО</a:t>
            </a:r>
            <a:endParaRPr lang="uk-UA" sz="2800" b="1" dirty="0">
              <a:solidFill>
                <a:srgbClr val="E52754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308" t="22637" r="36990" b="9702"/>
          <a:stretch/>
        </p:blipFill>
        <p:spPr>
          <a:xfrm>
            <a:off x="1712013" y="122044"/>
            <a:ext cx="4975390" cy="66920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828800" y="818865"/>
            <a:ext cx="1883391" cy="688173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2013" y="5732060"/>
            <a:ext cx="4975390" cy="28660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2013" y="6173532"/>
            <a:ext cx="4975390" cy="640593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36572" y="2407992"/>
            <a:ext cx="4806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Правильність оформлення списку випускників: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зазначення його номера та дати видачі,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завірення підписом керівника та печаткою закладу (за наявності)),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Кількість комплектів реєстраційних документів (по факту) </a:t>
            </a:r>
          </a:p>
          <a:p>
            <a:pPr marL="342900" indent="-342900" algn="just">
              <a:buFontTx/>
              <a:buChar char="-"/>
            </a:pPr>
            <a:endParaRPr lang="uk-UA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33845" t="18021" r="34583" b="12217"/>
          <a:stretch/>
        </p:blipFill>
        <p:spPr>
          <a:xfrm>
            <a:off x="3578686" y="729574"/>
            <a:ext cx="5269394" cy="6001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171" y="-63699"/>
            <a:ext cx="10515600" cy="99994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E52754"/>
                </a:solidFill>
              </a:rPr>
              <a:t>КОНТРОЛЬ З БОКУ ЗАКЛАДУ ОСВІТИ</a:t>
            </a:r>
            <a:endParaRPr lang="ru-RU" b="1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56051" y="4962388"/>
            <a:ext cx="2176669" cy="10709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51105" y="111980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Segoe Script" panose="020B0504020000000003" pitchFamily="34" charset="0"/>
              </a:rPr>
              <a:t>Шевчук О.С.</a:t>
            </a:r>
            <a:endParaRPr lang="ru-RU" sz="1400" i="1" dirty="0">
              <a:latin typeface="Segoe Script" panose="020B050402000000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686" y="1778857"/>
            <a:ext cx="51978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 smtClean="0">
                <a:latin typeface="Segoe Script" panose="020B0504020000000003" pitchFamily="34" charset="0"/>
              </a:rPr>
              <a:t>Прошу зареєструвати мене для участі у зовнішньому незалежному оцінюванні 2019 року. З Порядком  проведення зовнішнього незалежного оцінювання результатів навчання, здобутих на основі повної загальної середньої освіти , ознайомлена</a:t>
            </a:r>
            <a:endParaRPr lang="ru-RU" sz="1100" i="1" dirty="0">
              <a:latin typeface="Segoe Script" panose="020B05040200000000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4480" y="260931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 smtClean="0">
                <a:latin typeface="Segoe Script" panose="020B0504020000000003" pitchFamily="34" charset="0"/>
              </a:rPr>
              <a:t>06.02.2019</a:t>
            </a:r>
            <a:endParaRPr lang="ru-RU" sz="1100" i="1" dirty="0">
              <a:latin typeface="Segoe Script" panose="020B050402000000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6611" y="2600521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 smtClean="0">
                <a:latin typeface="Segoe Script" panose="020B0504020000000003" pitchFamily="34" charset="0"/>
              </a:rPr>
              <a:t>Шевчук</a:t>
            </a:r>
            <a:endParaRPr lang="ru-RU" sz="1100" i="1" dirty="0">
              <a:latin typeface="Segoe Script" panose="020B05040200000000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93" y="854635"/>
            <a:ext cx="698145" cy="91374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88745" y="2564226"/>
            <a:ext cx="1175853" cy="3067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4166" y="2581561"/>
            <a:ext cx="1175853" cy="3067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8686" y="4332508"/>
            <a:ext cx="3762151" cy="4400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8686" y="3062051"/>
            <a:ext cx="4976972" cy="7322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5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967" y="-98979"/>
            <a:ext cx="9641787" cy="883517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Надсилання документів </a:t>
            </a:r>
            <a:r>
              <a:rPr lang="uk-UA" b="1" dirty="0" smtClean="0">
                <a:solidFill>
                  <a:srgbClr val="00B050"/>
                </a:solidFill>
                <a:latin typeface="+mn-lt"/>
              </a:rPr>
              <a:t>до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dirty="0" smtClean="0">
                <a:latin typeface="+mn-lt"/>
              </a:rPr>
              <a:t>ХРЦОЯО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934207" y="842285"/>
            <a:ext cx="3662297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Учні/студенти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 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  <a:r>
              <a:rPr lang="uk-UA" sz="2400" dirty="0">
                <a:latin typeface="+mn-lt"/>
              </a:rPr>
              <a:t>які в 2019 році завершують здобуття повної загальної середньої </a:t>
            </a:r>
            <a:r>
              <a:rPr lang="uk-UA" sz="2400" dirty="0" smtClean="0">
                <a:latin typeface="+mn-lt"/>
              </a:rPr>
              <a:t>освіти</a:t>
            </a:r>
            <a:endParaRPr lang="ru-RU" sz="2400" dirty="0"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825154" y="854388"/>
            <a:ext cx="2866031" cy="1270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Випускники </a:t>
            </a:r>
          </a:p>
          <a:p>
            <a:pPr algn="ctr"/>
            <a:r>
              <a:rPr lang="uk-UA" sz="2400" dirty="0" smtClean="0">
                <a:latin typeface="+mn-lt"/>
              </a:rPr>
              <a:t>минулих років</a:t>
            </a:r>
          </a:p>
          <a:p>
            <a:pPr algn="ctr"/>
            <a:r>
              <a:rPr lang="uk-UA" sz="2400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uk-UA" sz="2400" dirty="0">
              <a:solidFill>
                <a:srgbClr val="FF0066"/>
              </a:solidFill>
              <a:latin typeface="+mn-lt"/>
            </a:endParaRPr>
          </a:p>
          <a:p>
            <a:pPr algn="ctr"/>
            <a:endParaRPr lang="uk-UA" sz="24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740262" y="847868"/>
            <a:ext cx="3496101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</a:p>
          <a:p>
            <a:pPr algn="ctr"/>
            <a:r>
              <a:rPr lang="uk-UA" sz="2000" dirty="0" smtClean="0">
                <a:solidFill>
                  <a:srgbClr val="E52754"/>
                </a:solidFill>
                <a:latin typeface="+mn-lt"/>
              </a:rPr>
              <a:t>які </a:t>
            </a:r>
            <a:r>
              <a:rPr lang="uk-UA" sz="2000" dirty="0">
                <a:solidFill>
                  <a:srgbClr val="E52754"/>
                </a:solidFill>
                <a:latin typeface="+mn-lt"/>
              </a:rPr>
              <a:t>за результатами  складання ДПА з української мови у формі ЗНО в 2018 році одержали 1-3 бали</a:t>
            </a:r>
            <a:endParaRPr lang="ru-RU" sz="2000" dirty="0">
              <a:solidFill>
                <a:srgbClr val="E52754"/>
              </a:solidFill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9804" y="6004659"/>
            <a:ext cx="10577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Дата подання визначається за </a:t>
            </a:r>
            <a:r>
              <a:rPr lang="uk-UA" sz="2400" b="1" dirty="0">
                <a:solidFill>
                  <a:srgbClr val="E52754"/>
                </a:solidFill>
              </a:rPr>
              <a:t>відтиском штемпеля відправлення на поштовому </a:t>
            </a:r>
            <a:r>
              <a:rPr lang="uk-UA" sz="2400" b="1" dirty="0" smtClean="0">
                <a:solidFill>
                  <a:srgbClr val="E52754"/>
                </a:solidFill>
              </a:rPr>
              <a:t>конверті</a:t>
            </a:r>
            <a:endParaRPr lang="uk-UA" sz="2400" dirty="0">
              <a:solidFill>
                <a:srgbClr val="E52754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35308" y="-368811"/>
            <a:ext cx="409433" cy="6833238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92024" y="353667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/>
              <a:t>Заклад освіти </a:t>
            </a:r>
          </a:p>
          <a:p>
            <a:pPr algn="ctr"/>
            <a:r>
              <a:rPr lang="uk-UA" sz="2400" dirty="0" smtClean="0"/>
              <a:t>надсилає поштою в установлені строки до ХРЦОЯО список випускників і комплекти реєстраційних документів</a:t>
            </a:r>
            <a:endParaRPr lang="uk-UA" sz="2400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0225583" y="1878648"/>
            <a:ext cx="409433" cy="2338317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6644" y="3608578"/>
            <a:ext cx="4227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</a:rPr>
              <a:t>Н</a:t>
            </a:r>
            <a:r>
              <a:rPr lang="uk-UA" sz="2400" dirty="0" smtClean="0">
                <a:solidFill>
                  <a:srgbClr val="000000"/>
                </a:solidFill>
              </a:rPr>
              <a:t>адсилають </a:t>
            </a:r>
            <a:r>
              <a:rPr lang="uk-UA" sz="2400" dirty="0" smtClean="0">
                <a:solidFill>
                  <a:srgbClr val="E52754"/>
                </a:solidFill>
              </a:rPr>
              <a:t>самостійно</a:t>
            </a:r>
            <a:r>
              <a:rPr lang="uk-UA" sz="2400" dirty="0" smtClean="0">
                <a:solidFill>
                  <a:srgbClr val="FF3399"/>
                </a:solidFill>
              </a:rPr>
              <a:t> </a:t>
            </a:r>
            <a:r>
              <a:rPr lang="uk-UA" sz="2400" dirty="0" smtClean="0">
                <a:solidFill>
                  <a:srgbClr val="000000"/>
                </a:solidFill>
              </a:rPr>
              <a:t>комплект реєстраційних документів рекомендованим листом з повідомленням про вручення у встановлені строки до ХРЦОЯО</a:t>
            </a:r>
            <a:endParaRPr lang="uk-UA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2" y="707230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704" y="122044"/>
            <a:ext cx="8943975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E52754"/>
                </a:solidFill>
                <a:ea typeface="+mn-ea"/>
                <a:cs typeface="+mn-cs"/>
              </a:rPr>
              <a:t>Укрпошта: пошук поштових відправлень</a:t>
            </a:r>
            <a:r>
              <a:rPr lang="uk-UA" u="sng" dirty="0" smtClean="0">
                <a:solidFill>
                  <a:srgbClr val="E52754"/>
                </a:solidFill>
              </a:rPr>
              <a:t/>
            </a:r>
            <a:br>
              <a:rPr lang="uk-UA" u="sng" dirty="0" smtClean="0">
                <a:solidFill>
                  <a:srgbClr val="E52754"/>
                </a:solidFill>
              </a:rPr>
            </a:br>
            <a:endParaRPr lang="uk-UA" u="sng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076" t="8149" r="31479" b="48819"/>
          <a:stretch/>
        </p:blipFill>
        <p:spPr>
          <a:xfrm>
            <a:off x="1873251" y="1036298"/>
            <a:ext cx="9124428" cy="561466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87062" y="5098774"/>
            <a:ext cx="2997481" cy="5565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400" y="0"/>
            <a:ext cx="9737794" cy="13255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E52754"/>
                </a:solidFill>
              </a:rPr>
              <a:t>Перевірка стану опрацювання реєстраційних документів</a:t>
            </a:r>
            <a:endParaRPr lang="uk-UA" sz="4000" dirty="0">
              <a:solidFill>
                <a:srgbClr val="E527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129" y="1467729"/>
            <a:ext cx="5322771" cy="4254334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02060"/>
              </a:buClr>
              <a:buNone/>
            </a:pPr>
            <a:r>
              <a:rPr lang="uk-UA" sz="3200" dirty="0" smtClean="0"/>
              <a:t>Після надсилання пакету документів для реєстрації до ХРЦОЯО, є можливість перевірити на якому етапі опрацювання знаходяться документи за допомогою сервісу «</a:t>
            </a:r>
            <a:r>
              <a:rPr lang="uk-UA" sz="3200" dirty="0" smtClean="0">
                <a:hlinkClick r:id="rId3"/>
              </a:rPr>
              <a:t>Стан опрацювання документів</a:t>
            </a:r>
            <a:r>
              <a:rPr lang="uk-UA" sz="3200" dirty="0" smtClean="0"/>
              <a:t>». Для цього необхідно увести номер реєстраційної картки до сервісу.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649" t="20877" r="20088" b="44035"/>
          <a:stretch/>
        </p:blipFill>
        <p:spPr>
          <a:xfrm>
            <a:off x="6862813" y="4588040"/>
            <a:ext cx="4985888" cy="178067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0404246">
            <a:off x="7647042" y="5621080"/>
            <a:ext cx="545271" cy="401054"/>
          </a:xfrm>
          <a:prstGeom prst="rightArrow">
            <a:avLst/>
          </a:prstGeom>
          <a:solidFill>
            <a:srgbClr val="E52754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1219" t="59760" r="64004" b="19520"/>
          <a:stretch/>
        </p:blipFill>
        <p:spPr>
          <a:xfrm>
            <a:off x="6862813" y="1233567"/>
            <a:ext cx="4369294" cy="33544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62813" y="3508897"/>
            <a:ext cx="4369294" cy="9247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967" y="-98979"/>
            <a:ext cx="9641787" cy="883517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Надсилання документів </a:t>
            </a:r>
            <a:r>
              <a:rPr lang="uk-UA" b="1" dirty="0" smtClean="0">
                <a:solidFill>
                  <a:srgbClr val="00B050"/>
                </a:solidFill>
                <a:latin typeface="+mn-lt"/>
              </a:rPr>
              <a:t>від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dirty="0" smtClean="0">
                <a:latin typeface="+mn-lt"/>
              </a:rPr>
              <a:t>ХРЦОЯО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702857" y="849670"/>
            <a:ext cx="3662297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Учні/студенти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  <a:r>
              <a:rPr lang="uk-UA" sz="2400" dirty="0">
                <a:latin typeface="+mn-lt"/>
              </a:rPr>
              <a:t>які в 2019 році завершують здобуття повної загальної середньої </a:t>
            </a:r>
            <a:r>
              <a:rPr lang="uk-UA" sz="2400" dirty="0" smtClean="0">
                <a:latin typeface="+mn-lt"/>
              </a:rPr>
              <a:t>освіти</a:t>
            </a:r>
            <a:endParaRPr lang="ru-RU" sz="2400" dirty="0"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851280" y="917843"/>
            <a:ext cx="2866031" cy="1270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Випускники </a:t>
            </a:r>
          </a:p>
          <a:p>
            <a:pPr algn="ctr"/>
            <a:r>
              <a:rPr lang="uk-UA" sz="2400" dirty="0" smtClean="0">
                <a:latin typeface="+mn-lt"/>
              </a:rPr>
              <a:t>минулих років</a:t>
            </a:r>
          </a:p>
          <a:p>
            <a:pPr algn="ctr"/>
            <a:r>
              <a:rPr lang="uk-UA" sz="2400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uk-UA" sz="2400" dirty="0">
              <a:solidFill>
                <a:srgbClr val="FF0066"/>
              </a:solidFill>
              <a:latin typeface="+mn-lt"/>
            </a:endParaRPr>
          </a:p>
          <a:p>
            <a:pPr algn="ctr"/>
            <a:endParaRPr lang="uk-UA" sz="24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860166" y="849670"/>
            <a:ext cx="3496101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</a:p>
          <a:p>
            <a:pPr algn="ctr"/>
            <a:r>
              <a:rPr lang="uk-UA" sz="2000" dirty="0" smtClean="0">
                <a:solidFill>
                  <a:srgbClr val="E52754"/>
                </a:solidFill>
                <a:latin typeface="+mn-lt"/>
              </a:rPr>
              <a:t>які </a:t>
            </a:r>
            <a:r>
              <a:rPr lang="uk-UA" sz="2000" dirty="0">
                <a:solidFill>
                  <a:srgbClr val="E52754"/>
                </a:solidFill>
                <a:latin typeface="+mn-lt"/>
              </a:rPr>
              <a:t>за результатами  складання ДПА з української мови у формі ЗНО в 2018 році одержали 1-3 бали</a:t>
            </a:r>
            <a:endParaRPr lang="ru-RU" sz="2000" dirty="0">
              <a:solidFill>
                <a:srgbClr val="E52754"/>
              </a:solidFill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524658" y="-579086"/>
            <a:ext cx="409433" cy="7253786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6257" y="40281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ХРЦОЯО на адресу закладу освіти, де навчаються </a:t>
            </a:r>
            <a:r>
              <a:rPr lang="uk-UA" sz="2400" dirty="0" smtClean="0"/>
              <a:t>особи, надсилає рекомендованим </a:t>
            </a:r>
            <a:r>
              <a:rPr lang="uk-UA" sz="2400" dirty="0"/>
              <a:t>листом </a:t>
            </a:r>
            <a:r>
              <a:rPr lang="uk-UA" sz="2400" dirty="0" smtClean="0"/>
              <a:t>індивідуальні конверти кожній особі</a:t>
            </a:r>
            <a:endParaRPr lang="uk-UA" sz="2400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0225583" y="1878648"/>
            <a:ext cx="409433" cy="2338317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90209" y="4207569"/>
            <a:ext cx="3480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Рекомендованим листом на адресу, зазначену в реєстраційній картці учасника</a:t>
            </a:r>
            <a:endParaRPr lang="uk-UA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930" t="13392" r="31140" b="10195"/>
          <a:stretch/>
        </p:blipFill>
        <p:spPr>
          <a:xfrm>
            <a:off x="984594" y="583637"/>
            <a:ext cx="5267515" cy="61308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280" t="19006" r="31843" b="7700"/>
          <a:stretch/>
        </p:blipFill>
        <p:spPr>
          <a:xfrm>
            <a:off x="6447789" y="583636"/>
            <a:ext cx="5335133" cy="61308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84967" y="-98979"/>
            <a:ext cx="9641787" cy="8835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E52754"/>
                </a:solidFill>
                <a:latin typeface="+mn-lt"/>
              </a:rPr>
              <a:t>В</a:t>
            </a:r>
            <a:r>
              <a:rPr lang="uk-UA" dirty="0" smtClean="0">
                <a:solidFill>
                  <a:srgbClr val="E52754"/>
                </a:solidFill>
                <a:latin typeface="+mn-lt"/>
              </a:rPr>
              <a:t>міст конверту від ХРЦОЯО</a:t>
            </a:r>
            <a:endParaRPr lang="ru-RU" dirty="0">
              <a:solidFill>
                <a:srgbClr val="E52754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810000" y="1971675"/>
            <a:ext cx="1447800" cy="9526"/>
          </a:xfrm>
          <a:prstGeom prst="line">
            <a:avLst/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267575" y="2200275"/>
            <a:ext cx="1581150" cy="9526"/>
          </a:xfrm>
          <a:prstGeom prst="line">
            <a:avLst/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94" y="-29988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E52754"/>
                </a:solidFill>
              </a:rPr>
              <a:t>Нормативно-правові документи</a:t>
            </a:r>
            <a:endParaRPr lang="ru-RU" b="1" dirty="0">
              <a:solidFill>
                <a:srgbClr val="E527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594" y="870235"/>
            <a:ext cx="10515600" cy="47350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200" dirty="0" smtClean="0"/>
              <a:t> Наказ МОНУ від 22.08.2018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освіти»;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/>
              <a:t>Наказ МОНУ </a:t>
            </a:r>
            <a:r>
              <a:rPr lang="uk-UA" sz="2200" dirty="0" smtClean="0"/>
              <a:t>від 28.09.2018 № 1036 «Про підготовку до проведення в 2019 році зовнішнього незалежного оцінювання результатів навчання, здобутих на основі повної загальної освіти»;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/>
              <a:t>Наказ МОНУ </a:t>
            </a:r>
            <a:r>
              <a:rPr lang="uk-UA" sz="2200" dirty="0" smtClean="0"/>
              <a:t>від</a:t>
            </a:r>
            <a:r>
              <a:rPr lang="ru-RU" sz="2200" dirty="0" smtClean="0"/>
              <a:t> 10.01.2017 № 25 </a:t>
            </a:r>
            <a:r>
              <a:rPr lang="uk-UA" sz="2200" dirty="0"/>
              <a:t>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 (в редакції від </a:t>
            </a:r>
            <a:r>
              <a:rPr lang="uk-UA" sz="2200" dirty="0" smtClean="0"/>
              <a:t>07.12.2018 </a:t>
            </a:r>
            <a:r>
              <a:rPr lang="uk-UA" sz="2200" dirty="0"/>
              <a:t>№ </a:t>
            </a:r>
            <a:r>
              <a:rPr lang="uk-UA" sz="2200" dirty="0" smtClean="0"/>
              <a:t>1353);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200" dirty="0" smtClean="0"/>
              <a:t>Наказ </a:t>
            </a:r>
            <a:r>
              <a:rPr lang="uk-UA" sz="2200" dirty="0"/>
              <a:t>МОНУ від 07.12.2018 № 1369 </a:t>
            </a:r>
            <a:r>
              <a:rPr lang="uk-UA" alt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(зареєстровано в Міністерстві юстиції України 02 січня 2019 року за № 8/32979) </a:t>
            </a:r>
            <a:r>
              <a:rPr lang="uk-UA" sz="2200" dirty="0"/>
              <a:t>«Про затвердження Порядку проведення державної підсумкової атестації</a:t>
            </a:r>
            <a:r>
              <a:rPr lang="uk-UA" sz="2200" dirty="0" smtClean="0"/>
              <a:t>»;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200" dirty="0"/>
              <a:t>Наказ МОНУ/МОЗУ </a:t>
            </a:r>
            <a:r>
              <a:rPr lang="uk-UA" alt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altLang="ru-RU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29.08.201</a:t>
            </a:r>
            <a:r>
              <a:rPr lang="uk-UA" altLang="ru-RU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altLang="ru-RU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№1027/900 (зареєстровано в Міністерстві юстиції України 27 грудня 2016 року за № 1707/29837-1710/29840) «Деякі питання участі у зовнішньому незалежному оцінюванні та вступних іспитах осіб, які мають певні захворювання та/або патологічні стани, інвалідність</a:t>
            </a:r>
            <a:r>
              <a:rPr lang="uk-UA" altLang="ru-RU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alt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383624" y="122803"/>
            <a:ext cx="7863840" cy="772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E52754"/>
                </a:solidFill>
              </a:rPr>
              <a:t>Сертифікат ЗНО</a:t>
            </a:r>
            <a:endParaRPr lang="ru-RU" b="1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28" t="21670" r="30454" b="20139"/>
          <a:stretch/>
        </p:blipFill>
        <p:spPr>
          <a:xfrm>
            <a:off x="2447861" y="866853"/>
            <a:ext cx="7876515" cy="58538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3492" y="1786072"/>
            <a:ext cx="3857086" cy="139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0" y="-112329"/>
            <a:ext cx="8105503" cy="84190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E52754"/>
                </a:solidFill>
              </a:rPr>
              <a:t>Інформаційний бюлетень</a:t>
            </a:r>
            <a:endParaRPr lang="ru-RU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421" t="16354" r="21842" b="9260"/>
          <a:stretch/>
        </p:blipFill>
        <p:spPr>
          <a:xfrm>
            <a:off x="2100790" y="563516"/>
            <a:ext cx="8867805" cy="6211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201" y="-100073"/>
            <a:ext cx="9291679" cy="88570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E52754"/>
                </a:solidFill>
              </a:rPr>
              <a:t>Р</a:t>
            </a:r>
            <a:r>
              <a:rPr lang="uk-UA" dirty="0" smtClean="0">
                <a:solidFill>
                  <a:srgbClr val="E52754"/>
                </a:solidFill>
              </a:rPr>
              <a:t>еєстраційне повідомлення учасника ЗНО</a:t>
            </a:r>
            <a:endParaRPr lang="uk-UA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755" t="22505" r="21194" b="12089"/>
          <a:stretch/>
        </p:blipFill>
        <p:spPr>
          <a:xfrm>
            <a:off x="2104201" y="648152"/>
            <a:ext cx="9291679" cy="62098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04201" y="3532488"/>
            <a:ext cx="4383685" cy="3325512"/>
          </a:xfrm>
          <a:prstGeom prst="rect">
            <a:avLst/>
          </a:prstGeom>
          <a:noFill/>
          <a:ln w="57150"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0875" y="3846901"/>
            <a:ext cx="7617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0" cap="none" spc="0" dirty="0" smtClean="0">
                <a:ln w="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E527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13800" b="0" cap="none" spc="0" dirty="0">
              <a:ln w="0">
                <a:solidFill>
                  <a:schemeClr val="bg1">
                    <a:lumMod val="85000"/>
                  </a:schemeClr>
                </a:solidFill>
              </a:ln>
              <a:solidFill>
                <a:srgbClr val="E5275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47" y="739872"/>
            <a:ext cx="9344025" cy="79521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E52754"/>
                </a:solidFill>
                <a:latin typeface="+mn-lt"/>
              </a:rPr>
              <a:t>Перереєстрація (внесення змін)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+mn-lt"/>
              </a:rPr>
            </a:br>
            <a:r>
              <a:rPr lang="uk-UA" sz="3200" dirty="0" smtClean="0">
                <a:latin typeface="+mn-lt"/>
              </a:rPr>
              <a:t>здійснюється в межах часу, відведеного для реєстрації та перереєстрації </a:t>
            </a:r>
            <a:br>
              <a:rPr lang="uk-UA" sz="3200" dirty="0" smtClean="0">
                <a:latin typeface="+mn-lt"/>
              </a:rPr>
            </a:br>
            <a:r>
              <a:rPr lang="uk-UA" sz="3200" dirty="0" smtClean="0">
                <a:latin typeface="+mn-lt"/>
              </a:rPr>
              <a:t>(</a:t>
            </a:r>
            <a:r>
              <a:rPr lang="uk-UA" sz="3200" dirty="0" smtClean="0">
                <a:solidFill>
                  <a:srgbClr val="E52754"/>
                </a:solidFill>
                <a:latin typeface="+mn-lt"/>
              </a:rPr>
              <a:t>з 05.02 по </a:t>
            </a:r>
            <a:r>
              <a:rPr lang="uk-UA" sz="3200" b="1" dirty="0" smtClean="0">
                <a:solidFill>
                  <a:srgbClr val="E52754"/>
                </a:solidFill>
                <a:latin typeface="+mn-lt"/>
              </a:rPr>
              <a:t>25.03.2019</a:t>
            </a:r>
            <a:r>
              <a:rPr lang="uk-UA" sz="3200" b="1" dirty="0" smtClean="0">
                <a:latin typeface="+mn-lt"/>
              </a:rPr>
              <a:t>)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355" y="228447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Для перереєстрації учаснику зовнішнього оцінювання необхідно:</a:t>
            </a:r>
          </a:p>
          <a:p>
            <a:pPr algn="just">
              <a:buFontTx/>
              <a:buChar char="-"/>
            </a:pPr>
            <a:r>
              <a:rPr lang="uk-UA" dirty="0"/>
              <a:t>в</a:t>
            </a:r>
            <a:r>
              <a:rPr lang="uk-UA" dirty="0" smtClean="0"/>
              <a:t>нести зміни до реєстраційних даних за допомогою спеціального сервісу, розміщеного на веб-сайті Українського центру, сформувати та </a:t>
            </a:r>
            <a:r>
              <a:rPr lang="uk-UA" dirty="0" smtClean="0">
                <a:solidFill>
                  <a:srgbClr val="E52754"/>
                </a:solidFill>
              </a:rPr>
              <a:t>оформити нову реєстраційну картку</a:t>
            </a:r>
            <a:r>
              <a:rPr lang="uk-UA" dirty="0" smtClean="0"/>
              <a:t>;</a:t>
            </a:r>
          </a:p>
          <a:p>
            <a:pPr algn="just">
              <a:buFontTx/>
              <a:buChar char="-"/>
            </a:pPr>
            <a:r>
              <a:rPr lang="uk-UA" dirty="0" smtClean="0"/>
              <a:t>повторно сформувати комплект реєстраційних документів, що має містити:</a:t>
            </a:r>
          </a:p>
          <a:p>
            <a:pPr indent="314325" algn="just">
              <a:buFontTx/>
              <a:buChar char="-"/>
            </a:pPr>
            <a:r>
              <a:rPr lang="uk-UA" dirty="0" smtClean="0"/>
              <a:t>нову реєстраційну картку;</a:t>
            </a:r>
          </a:p>
          <a:p>
            <a:pPr indent="314325" algn="just">
              <a:buFontTx/>
              <a:buChar char="-"/>
            </a:pPr>
            <a:r>
              <a:rPr lang="uk-UA" dirty="0" smtClean="0"/>
              <a:t>отриманий раніше </a:t>
            </a:r>
            <a:r>
              <a:rPr lang="uk-UA" dirty="0" smtClean="0">
                <a:solidFill>
                  <a:srgbClr val="E52754"/>
                </a:solidFill>
              </a:rPr>
              <a:t>Сертифікат</a:t>
            </a:r>
            <a:r>
              <a:rPr lang="uk-UA" dirty="0" smtClean="0"/>
              <a:t>, що анулюється.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939" y="-299880"/>
            <a:ext cx="9868301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E52754"/>
                </a:solidFill>
              </a:rPr>
              <a:t>Унесення змін до реєстраційних </a:t>
            </a:r>
            <a:r>
              <a:rPr lang="uk-UA" b="1" dirty="0" smtClean="0">
                <a:solidFill>
                  <a:srgbClr val="E52754"/>
                </a:solidFill>
              </a:rPr>
              <a:t>даних</a:t>
            </a:r>
            <a:endParaRPr lang="uk-UA" sz="4800" dirty="0">
              <a:solidFill>
                <a:srgbClr val="E527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987" y="808596"/>
            <a:ext cx="5889823" cy="5315869"/>
          </a:xfrm>
        </p:spPr>
        <p:txBody>
          <a:bodyPr>
            <a:noAutofit/>
          </a:bodyPr>
          <a:lstStyle/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3000" dirty="0" smtClean="0"/>
              <a:t>Для перереєстрації потрібно внести зміни до реєстраційних даних за допомогою спеціального сервісу «</a:t>
            </a:r>
            <a:r>
              <a:rPr lang="uk-UA" sz="3000" dirty="0" smtClean="0">
                <a:hlinkClick r:id="rId3"/>
              </a:rPr>
              <a:t>Внести зміни</a:t>
            </a:r>
            <a:r>
              <a:rPr lang="uk-UA" sz="3000" dirty="0" smtClean="0"/>
              <a:t>». 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3000" dirty="0" smtClean="0"/>
              <a:t>Вхід до сервісу – за номером і </a:t>
            </a:r>
            <a:r>
              <a:rPr lang="uk-UA" sz="3000" dirty="0" err="1" smtClean="0"/>
              <a:t>пін</a:t>
            </a:r>
            <a:r>
              <a:rPr lang="uk-UA" sz="3000" dirty="0" smtClean="0"/>
              <a:t>-кодом Сертифіката. 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3000" dirty="0"/>
              <a:t>П</a:t>
            </a:r>
            <a:r>
              <a:rPr lang="uk-UA" sz="3000" dirty="0" smtClean="0"/>
              <a:t>отрібно оформити </a:t>
            </a:r>
            <a:r>
              <a:rPr lang="uk-UA" sz="3000" b="1" dirty="0" smtClean="0">
                <a:solidFill>
                  <a:srgbClr val="E52754"/>
                </a:solidFill>
              </a:rPr>
              <a:t>нову</a:t>
            </a:r>
            <a:r>
              <a:rPr lang="uk-UA" sz="3000" dirty="0" smtClean="0"/>
              <a:t> реєстраційну картку, </a:t>
            </a: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3000" dirty="0"/>
              <a:t>П</a:t>
            </a:r>
            <a:r>
              <a:rPr lang="uk-UA" sz="3000" dirty="0" smtClean="0"/>
              <a:t>овторно сформувати комплект реєстраційних документів, </a:t>
            </a:r>
            <a:r>
              <a:rPr lang="uk-UA" sz="3000" b="1" dirty="0" smtClean="0">
                <a:solidFill>
                  <a:srgbClr val="E52754"/>
                </a:solidFill>
              </a:rPr>
              <a:t>вклавши</a:t>
            </a:r>
            <a:r>
              <a:rPr lang="uk-UA" sz="3000" dirty="0" smtClean="0"/>
              <a:t> до нього отриманий раніше </a:t>
            </a:r>
            <a:r>
              <a:rPr lang="uk-UA" sz="3000" b="1" dirty="0" smtClean="0">
                <a:solidFill>
                  <a:srgbClr val="E52754"/>
                </a:solidFill>
              </a:rPr>
              <a:t>Сертифікат.</a:t>
            </a:r>
            <a:r>
              <a:rPr lang="uk-UA" sz="3000" dirty="0" smtClean="0"/>
              <a:t> </a:t>
            </a:r>
            <a:endParaRPr lang="uk-UA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1219" t="59760" r="64004" b="19520"/>
          <a:stretch/>
        </p:blipFill>
        <p:spPr>
          <a:xfrm>
            <a:off x="7138737" y="1303589"/>
            <a:ext cx="4630503" cy="3555014"/>
          </a:xfrm>
          <a:prstGeom prst="rect">
            <a:avLst/>
          </a:prstGeom>
          <a:ln>
            <a:solidFill>
              <a:srgbClr val="E5275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138737" y="3193576"/>
            <a:ext cx="4630503" cy="5459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192" y="142507"/>
            <a:ext cx="10136217" cy="88351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+mn-lt"/>
              </a:rPr>
              <a:t>Надсилання документів для </a:t>
            </a:r>
            <a:r>
              <a:rPr lang="uk-UA" dirty="0" smtClean="0">
                <a:solidFill>
                  <a:srgbClr val="E52754"/>
                </a:solidFill>
                <a:latin typeface="+mn-lt"/>
              </a:rPr>
              <a:t>перереєстрації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b="1" dirty="0" smtClean="0">
                <a:solidFill>
                  <a:srgbClr val="00B050"/>
                </a:solidFill>
                <a:latin typeface="+mn-lt"/>
              </a:rPr>
              <a:t>до </a:t>
            </a:r>
            <a:r>
              <a:rPr lang="uk-UA" dirty="0" smtClean="0">
                <a:latin typeface="+mn-lt"/>
              </a:rPr>
              <a:t>ХРЦОЯО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901819" y="1293494"/>
            <a:ext cx="3662297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Учні/студенти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  <a:r>
              <a:rPr lang="uk-UA" sz="2400" dirty="0">
                <a:latin typeface="+mn-lt"/>
              </a:rPr>
              <a:t>які в 2019 році завершують здобуття повної загальної середньої </a:t>
            </a:r>
            <a:r>
              <a:rPr lang="uk-UA" sz="2400" dirty="0" smtClean="0">
                <a:latin typeface="+mn-lt"/>
              </a:rPr>
              <a:t>освіти</a:t>
            </a:r>
            <a:endParaRPr lang="ru-RU" sz="2400" dirty="0"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760723" y="1297333"/>
            <a:ext cx="2866031" cy="1270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Випускники </a:t>
            </a:r>
          </a:p>
          <a:p>
            <a:pPr algn="ctr"/>
            <a:r>
              <a:rPr lang="uk-UA" sz="2400" dirty="0" smtClean="0">
                <a:latin typeface="+mn-lt"/>
              </a:rPr>
              <a:t>минулих років</a:t>
            </a:r>
          </a:p>
          <a:p>
            <a:pPr algn="ctr"/>
            <a:r>
              <a:rPr lang="uk-UA" sz="2400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uk-UA" sz="2400" dirty="0">
              <a:solidFill>
                <a:srgbClr val="FF0066"/>
              </a:solidFill>
              <a:latin typeface="+mn-lt"/>
            </a:endParaRPr>
          </a:p>
          <a:p>
            <a:pPr algn="ctr"/>
            <a:endParaRPr lang="uk-UA" sz="24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590195" y="1293495"/>
            <a:ext cx="3496101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</a:p>
          <a:p>
            <a:pPr algn="ctr"/>
            <a:r>
              <a:rPr lang="uk-UA" sz="2000" dirty="0" smtClean="0">
                <a:solidFill>
                  <a:srgbClr val="E52754"/>
                </a:solidFill>
                <a:latin typeface="+mn-lt"/>
              </a:rPr>
              <a:t>які </a:t>
            </a:r>
            <a:r>
              <a:rPr lang="uk-UA" sz="2000" dirty="0">
                <a:solidFill>
                  <a:srgbClr val="E52754"/>
                </a:solidFill>
                <a:latin typeface="+mn-lt"/>
              </a:rPr>
              <a:t>за результатами  складання ДПА з української мови у формі ЗНО в 2018 році одержали 1-3 бали</a:t>
            </a:r>
            <a:endParaRPr lang="ru-RU" sz="2000" dirty="0">
              <a:solidFill>
                <a:srgbClr val="E52754"/>
              </a:solidFill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022" y="6297542"/>
            <a:ext cx="1057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Дата подання визначається за </a:t>
            </a:r>
            <a:r>
              <a:rPr lang="uk-UA" sz="2000" b="1" dirty="0">
                <a:solidFill>
                  <a:srgbClr val="E52754"/>
                </a:solidFill>
              </a:rPr>
              <a:t>відтиском штемпеля відправлення на поштовому </a:t>
            </a:r>
            <a:r>
              <a:rPr lang="uk-UA" sz="2000" b="1" dirty="0" smtClean="0">
                <a:solidFill>
                  <a:srgbClr val="E52754"/>
                </a:solidFill>
              </a:rPr>
              <a:t>конверті</a:t>
            </a:r>
            <a:endParaRPr lang="uk-UA" sz="2000" dirty="0">
              <a:solidFill>
                <a:srgbClr val="E52754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05041" y="-16154"/>
            <a:ext cx="409433" cy="6920039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6106" y="3776258"/>
            <a:ext cx="6587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Заклад освіти </a:t>
            </a:r>
          </a:p>
          <a:p>
            <a:pPr algn="ctr"/>
            <a:r>
              <a:rPr lang="uk-UA" sz="2400" dirty="0" smtClean="0"/>
              <a:t>надсилає поштою </a:t>
            </a:r>
            <a:r>
              <a:rPr lang="uk-UA" sz="2400" b="1" dirty="0" smtClean="0">
                <a:solidFill>
                  <a:srgbClr val="00B050"/>
                </a:solidFill>
              </a:rPr>
              <a:t>НОВИЙ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список випускників (в списку наявні лише особи, які пройшли перереєстрацію) і комплект/ти реєстраційних документів (з </a:t>
            </a:r>
            <a:r>
              <a:rPr lang="uk-UA" sz="2400" b="1" dirty="0" smtClean="0">
                <a:solidFill>
                  <a:srgbClr val="00B050"/>
                </a:solidFill>
              </a:rPr>
              <a:t>НОВОЮ</a:t>
            </a:r>
            <a:r>
              <a:rPr lang="uk-UA" sz="2400" dirty="0" smtClean="0"/>
              <a:t> реєстраційною карткою для кожної особи, яка у списку)</a:t>
            </a:r>
            <a:endParaRPr lang="uk-UA" sz="2400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0148104" y="2288081"/>
            <a:ext cx="409433" cy="2338317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6644" y="3840459"/>
            <a:ext cx="42273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</a:rPr>
              <a:t>Н</a:t>
            </a:r>
            <a:r>
              <a:rPr lang="uk-UA" sz="2400" dirty="0" smtClean="0">
                <a:solidFill>
                  <a:srgbClr val="000000"/>
                </a:solidFill>
              </a:rPr>
              <a:t>адсилають </a:t>
            </a:r>
            <a:r>
              <a:rPr lang="uk-UA" sz="2400" b="1" dirty="0" smtClean="0">
                <a:solidFill>
                  <a:srgbClr val="00B050"/>
                </a:solidFill>
              </a:rPr>
              <a:t>самостійно НОВИЙ</a:t>
            </a:r>
            <a:r>
              <a:rPr lang="uk-UA" sz="2400" dirty="0" smtClean="0">
                <a:solidFill>
                  <a:srgbClr val="FF3399"/>
                </a:solidFill>
              </a:rPr>
              <a:t> </a:t>
            </a:r>
            <a:r>
              <a:rPr lang="uk-UA" sz="2400" dirty="0" smtClean="0">
                <a:solidFill>
                  <a:srgbClr val="000000"/>
                </a:solidFill>
              </a:rPr>
              <a:t>комплект реєстраційних документів рекомендованим листом до ХРЦОЯО</a:t>
            </a:r>
            <a:endParaRPr lang="uk-UA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570" y="59039"/>
            <a:ext cx="9914741" cy="88351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+mn-lt"/>
              </a:rPr>
              <a:t>Надсилання документів після </a:t>
            </a:r>
            <a:r>
              <a:rPr lang="uk-UA" dirty="0" smtClean="0">
                <a:solidFill>
                  <a:srgbClr val="E52754"/>
                </a:solidFill>
                <a:latin typeface="+mn-lt"/>
              </a:rPr>
              <a:t>перереєстрації</a:t>
            </a:r>
            <a:r>
              <a:rPr lang="uk-UA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b="1" dirty="0" smtClean="0">
                <a:solidFill>
                  <a:srgbClr val="00B050"/>
                </a:solidFill>
                <a:latin typeface="+mn-lt"/>
              </a:rPr>
              <a:t>від</a:t>
            </a:r>
            <a:r>
              <a:rPr lang="uk-UA" dirty="0" smtClean="0">
                <a:latin typeface="+mn-lt"/>
              </a:rPr>
              <a:t> ХРЦОЯО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711249" y="1155538"/>
            <a:ext cx="3662297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Учні/студенти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  <a:r>
              <a:rPr lang="uk-UA" sz="2400" dirty="0">
                <a:latin typeface="+mn-lt"/>
              </a:rPr>
              <a:t>які в 2019 році завершують здобуття повної загальної середньої </a:t>
            </a:r>
            <a:r>
              <a:rPr lang="uk-UA" sz="2400" dirty="0" smtClean="0">
                <a:latin typeface="+mn-lt"/>
              </a:rPr>
              <a:t>освіти</a:t>
            </a:r>
            <a:endParaRPr lang="ru-RU" sz="2400" dirty="0"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851280" y="1256446"/>
            <a:ext cx="2866031" cy="1270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Випускники </a:t>
            </a:r>
          </a:p>
          <a:p>
            <a:pPr algn="ctr"/>
            <a:r>
              <a:rPr lang="uk-UA" sz="2400" dirty="0" smtClean="0">
                <a:latin typeface="+mn-lt"/>
              </a:rPr>
              <a:t>минулих років</a:t>
            </a:r>
          </a:p>
          <a:p>
            <a:pPr algn="ctr"/>
            <a:r>
              <a:rPr lang="uk-UA" sz="2400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uk-UA" sz="2400" dirty="0">
              <a:solidFill>
                <a:srgbClr val="FF0066"/>
              </a:solidFill>
              <a:latin typeface="+mn-lt"/>
            </a:endParaRPr>
          </a:p>
          <a:p>
            <a:pPr algn="ctr"/>
            <a:endParaRPr lang="uk-UA" sz="24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585647" y="1258797"/>
            <a:ext cx="3496101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+mn-lt"/>
              </a:rPr>
              <a:t>Студенти</a:t>
            </a:r>
          </a:p>
          <a:p>
            <a:pPr algn="ctr"/>
            <a:r>
              <a:rPr lang="uk-UA" sz="2400" dirty="0" smtClean="0">
                <a:latin typeface="+mn-lt"/>
              </a:rPr>
              <a:t>ЗПТО, ЗВО І-ІІ </a:t>
            </a:r>
            <a:r>
              <a:rPr lang="uk-UA" sz="2400" dirty="0" err="1" smtClean="0">
                <a:latin typeface="+mn-lt"/>
              </a:rPr>
              <a:t>р.а</a:t>
            </a:r>
            <a:r>
              <a:rPr lang="uk-UA" sz="2400" dirty="0">
                <a:latin typeface="+mn-lt"/>
              </a:rPr>
              <a:t>.</a:t>
            </a:r>
            <a:r>
              <a:rPr lang="uk-UA" sz="2400" dirty="0" smtClean="0">
                <a:latin typeface="+mn-lt"/>
              </a:rPr>
              <a:t>, </a:t>
            </a:r>
          </a:p>
          <a:p>
            <a:pPr algn="ctr"/>
            <a:r>
              <a:rPr lang="uk-UA" sz="2000" dirty="0" smtClean="0">
                <a:solidFill>
                  <a:srgbClr val="E52754"/>
                </a:solidFill>
                <a:latin typeface="+mn-lt"/>
              </a:rPr>
              <a:t>які </a:t>
            </a:r>
            <a:r>
              <a:rPr lang="uk-UA" sz="2000" dirty="0">
                <a:solidFill>
                  <a:srgbClr val="E52754"/>
                </a:solidFill>
                <a:latin typeface="+mn-lt"/>
              </a:rPr>
              <a:t>за результатами  складання ДПА з української мови у формі ЗНО в 2018 році одержали 1-3 бали</a:t>
            </a:r>
            <a:endParaRPr lang="ru-RU" sz="2000" dirty="0">
              <a:solidFill>
                <a:srgbClr val="E52754"/>
              </a:solidFill>
              <a:latin typeface="+mn-lt"/>
            </a:endParaRPr>
          </a:p>
          <a:p>
            <a:pPr algn="ctr"/>
            <a:endParaRPr lang="uk-UA" sz="2400" dirty="0" smtClean="0">
              <a:latin typeface="+mn-lt"/>
            </a:endParaRPr>
          </a:p>
          <a:p>
            <a:pPr algn="ctr"/>
            <a:endParaRPr lang="uk-UA" sz="2400" dirty="0">
              <a:latin typeface="+mn-lt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22245" y="245941"/>
            <a:ext cx="409433" cy="685936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1750" y="43227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ХРЦОЯО на адресу закладу освіти, де навчаються особи, надсилає рекомендованим листом індивідуальні конверти кожній </a:t>
            </a:r>
            <a:r>
              <a:rPr lang="uk-UA" sz="2400" dirty="0" smtClean="0"/>
              <a:t>особі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10168433" y="2506463"/>
            <a:ext cx="409433" cy="2338317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48955" y="4322781"/>
            <a:ext cx="3480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Рекомендованим листом на адресу, зазначену в реєстраційній картці учасника</a:t>
            </a:r>
            <a:endParaRPr lang="uk-UA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2619" y="-112758"/>
            <a:ext cx="844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E52754"/>
                </a:solidFill>
                <a:latin typeface="+mj-lt"/>
              </a:rPr>
              <a:t>Відмова зареєстрованого учасника від складання ЗНО</a:t>
            </a:r>
            <a:endParaRPr lang="uk-UA" sz="3600" b="1" dirty="0">
              <a:solidFill>
                <a:srgbClr val="E52754"/>
              </a:solidFill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923408" y="4761753"/>
          <a:ext cx="10843798" cy="19802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43798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</a:tblGrid>
              <a:tr h="4022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39355"/>
                  </a:ext>
                </a:extLst>
              </a:tr>
              <a:tr h="1577983">
                <a:tc>
                  <a:txBody>
                    <a:bodyPr/>
                    <a:lstStyle/>
                    <a:p>
                      <a:pPr marL="0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Якщо учасник зовнішнього оцінювання через певні причини не зможе взяти участь у зовнішньому оцінюванні, то він повинен не пізніше ніж </a:t>
                      </a:r>
                      <a:r>
                        <a:rPr lang="uk-UA" sz="1800" b="1" kern="120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16 квітня 2019 року</a:t>
                      </a:r>
                      <a:r>
                        <a:rPr lang="uk-UA" sz="1800" kern="1200" dirty="0" smtClean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надіслати до ХРЦОЯО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раніше отриманий Сертифікат і заяву про відмову в реєстрації. </a:t>
                      </a:r>
                    </a:p>
                    <a:p>
                      <a:pPr marL="0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разі, якщо відмова від учасника, </a:t>
                      </a:r>
                      <a:r>
                        <a:rPr lang="uk-UA" sz="2000" b="0" dirty="0" smtClean="0">
                          <a:solidFill>
                            <a:schemeClr val="tx1"/>
                          </a:solidFill>
                        </a:rPr>
                        <a:t>який в 2019 році завершує здобуття повної загальної середньої освіти, 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заклад освіти повинен надати відповідне 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клопотання.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0004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877" t="22548" r="35974" b="43046"/>
          <a:stretch/>
        </p:blipFill>
        <p:spPr>
          <a:xfrm>
            <a:off x="923408" y="999391"/>
            <a:ext cx="5119148" cy="39790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96" y="1131240"/>
            <a:ext cx="5306895" cy="3715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64385" y="241890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rgbClr val="CA7380"/>
                  </a:solidFill>
                  <a:prstDash val="solid"/>
                </a:ln>
                <a:solidFill>
                  <a:srgbClr val="E5275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</a:t>
            </a:r>
            <a:endParaRPr lang="ru-RU" sz="5400" b="1" cap="none" spc="0" dirty="0">
              <a:ln w="13462">
                <a:solidFill>
                  <a:srgbClr val="CA7380"/>
                </a:solidFill>
                <a:prstDash val="solid"/>
              </a:ln>
              <a:solidFill>
                <a:srgbClr val="E52754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574" y="705771"/>
            <a:ext cx="9727512" cy="811406"/>
          </a:xfrm>
        </p:spPr>
        <p:txBody>
          <a:bodyPr/>
          <a:lstStyle/>
          <a:p>
            <a:r>
              <a:rPr lang="uk-UA" dirty="0" smtClean="0">
                <a:solidFill>
                  <a:srgbClr val="E52754"/>
                </a:solidFill>
                <a:latin typeface="+mn-lt"/>
              </a:rPr>
              <a:t>Відмова від реєстрації/перереєстрації</a:t>
            </a:r>
            <a:endParaRPr lang="ru-RU" dirty="0">
              <a:solidFill>
                <a:srgbClr val="E52754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3110" y="1687252"/>
            <a:ext cx="10591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Особі має бути відмовлено в реєстрації (перереєстрації) для участі в зовнішньому оцінюванні на підставі:</a:t>
            </a:r>
          </a:p>
          <a:p>
            <a:pPr marL="542925" indent="-180975" algn="just"/>
            <a:r>
              <a:rPr lang="uk-UA" sz="2000" dirty="0" smtClean="0">
                <a:solidFill>
                  <a:srgbClr val="000000"/>
                </a:solidFill>
              </a:rPr>
              <a:t>1) ненадання документа(</a:t>
            </a:r>
            <a:r>
              <a:rPr lang="uk-UA" sz="2000" dirty="0" err="1" smtClean="0">
                <a:solidFill>
                  <a:srgbClr val="000000"/>
                </a:solidFill>
              </a:rPr>
              <a:t>ів</a:t>
            </a:r>
            <a:r>
              <a:rPr lang="uk-UA" sz="2000" dirty="0" smtClean="0">
                <a:solidFill>
                  <a:srgbClr val="000000"/>
                </a:solidFill>
              </a:rPr>
              <a:t>), що підтверджує(</a:t>
            </a:r>
            <a:r>
              <a:rPr lang="uk-UA" sz="2000" dirty="0" err="1" smtClean="0">
                <a:solidFill>
                  <a:srgbClr val="000000"/>
                </a:solidFill>
              </a:rPr>
              <a:t>ють</a:t>
            </a:r>
            <a:r>
              <a:rPr lang="uk-UA" sz="2000" dirty="0" smtClean="0">
                <a:solidFill>
                  <a:srgbClr val="000000"/>
                </a:solidFill>
              </a:rPr>
              <a:t>) достовірність інформації, зазначеної в реєстраційній картці;</a:t>
            </a:r>
          </a:p>
          <a:p>
            <a:pPr marL="542925" indent="-180975" algn="just"/>
            <a:r>
              <a:rPr lang="uk-UA" sz="2000" dirty="0" smtClean="0">
                <a:solidFill>
                  <a:srgbClr val="000000"/>
                </a:solidFill>
              </a:rPr>
              <a:t>2) надання недостовірної інформації;</a:t>
            </a:r>
          </a:p>
          <a:p>
            <a:pPr marL="542925" indent="-180975" algn="just"/>
            <a:r>
              <a:rPr lang="uk-UA" sz="2000" dirty="0" smtClean="0">
                <a:solidFill>
                  <a:srgbClr val="000000"/>
                </a:solidFill>
              </a:rPr>
              <a:t>3) подання реєстраційних документів особою, яка відповідно до вимог законодавства не має права на участь у зовнішньому оцінюванні;</a:t>
            </a:r>
          </a:p>
          <a:p>
            <a:pPr marL="542925" indent="-180975" algn="just"/>
            <a:r>
              <a:rPr lang="uk-UA" sz="2000" dirty="0" smtClean="0">
                <a:solidFill>
                  <a:srgbClr val="000000"/>
                </a:solidFill>
              </a:rPr>
              <a:t>4) відправлення реєстраційних документів після завершення встановленого строку реєстрації (особі, яка в період реєстрації не подавала реєстраційні документи) або перереєстрації;</a:t>
            </a:r>
          </a:p>
          <a:p>
            <a:pPr marL="542925" indent="-180975" algn="just"/>
            <a:r>
              <a:rPr lang="uk-UA" sz="2000" dirty="0" smtClean="0">
                <a:solidFill>
                  <a:srgbClr val="000000"/>
                </a:solidFill>
              </a:rPr>
              <a:t>5) неналежного оформлення документів, необхідних для реєстрації;</a:t>
            </a:r>
          </a:p>
          <a:p>
            <a:pPr marL="542925" indent="-180975" algn="just"/>
            <a:r>
              <a:rPr lang="uk-UA" sz="2000" dirty="0" smtClean="0">
                <a:solidFill>
                  <a:srgbClr val="000000"/>
                </a:solidFill>
              </a:rPr>
              <a:t>6) неможливості створення особливих (спеціальних) умов для проходження зовнішнього оцінювання відповідно до медичного висновку.</a:t>
            </a:r>
            <a:endParaRPr lang="uk-UA" sz="2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155" y="2104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E52754"/>
                </a:solidFill>
              </a:rPr>
              <a:t>Окремі випадки </a:t>
            </a:r>
            <a:endParaRPr lang="ru-RU" sz="7200" b="1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384" t="19324" r="5715" b="8630"/>
          <a:stretch/>
        </p:blipFill>
        <p:spPr>
          <a:xfrm>
            <a:off x="2008262" y="247828"/>
            <a:ext cx="9716568" cy="6315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587408"/>
            <a:ext cx="583660" cy="6128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2" y="69821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9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31" y="0"/>
            <a:ext cx="938784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У разі відсутності паспорта </a:t>
            </a:r>
            <a:r>
              <a:rPr lang="uk-UA" sz="4000" b="1" dirty="0" smtClean="0">
                <a:solidFill>
                  <a:srgbClr val="E52754"/>
                </a:solidFill>
              </a:rPr>
              <a:t>окремі</a:t>
            </a:r>
            <a:r>
              <a:rPr lang="uk-UA" sz="4000" b="1" dirty="0" smtClean="0">
                <a:solidFill>
                  <a:srgbClr val="FF3399"/>
                </a:solidFill>
              </a:rPr>
              <a:t> </a:t>
            </a:r>
            <a:r>
              <a:rPr lang="uk-UA" sz="4000" b="1" dirty="0" smtClean="0"/>
              <a:t>категорії осіб можуть подати інший документ</a:t>
            </a:r>
            <a:endParaRPr lang="uk-UA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5851" y="2944000"/>
            <a:ext cx="10515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000" b="0" i="0" dirty="0" smtClean="0">
              <a:solidFill>
                <a:srgbClr val="0D0D0D"/>
              </a:solidFill>
              <a:effectLst/>
            </a:endParaRPr>
          </a:p>
          <a:p>
            <a:pPr algn="just">
              <a:buClr>
                <a:srgbClr val="002060"/>
              </a:buClr>
            </a:pPr>
            <a:r>
              <a:rPr lang="ru-RU" sz="2400" b="1" dirty="0">
                <a:solidFill>
                  <a:srgbClr val="E52754"/>
                </a:solidFill>
              </a:rPr>
              <a:t>Д</a:t>
            </a:r>
            <a:r>
              <a:rPr lang="ru-RU" sz="2400" b="1" dirty="0" smtClean="0">
                <a:solidFill>
                  <a:srgbClr val="E52754"/>
                </a:solidFill>
              </a:rPr>
              <a:t>ля </a:t>
            </a:r>
            <a:r>
              <a:rPr lang="ru-RU" sz="2400" b="1" dirty="0" err="1">
                <a:solidFill>
                  <a:srgbClr val="E52754"/>
                </a:solidFill>
              </a:rPr>
              <a:t>іноземців</a:t>
            </a:r>
            <a:r>
              <a:rPr lang="ru-RU" sz="2400" b="1" dirty="0">
                <a:solidFill>
                  <a:srgbClr val="E52754"/>
                </a:solidFill>
              </a:rPr>
              <a:t> та </a:t>
            </a:r>
            <a:r>
              <a:rPr lang="ru-RU" sz="2400" b="1" dirty="0" err="1">
                <a:solidFill>
                  <a:srgbClr val="E52754"/>
                </a:solidFill>
              </a:rPr>
              <a:t>осіб</a:t>
            </a:r>
            <a:r>
              <a:rPr lang="ru-RU" sz="2400" b="1" dirty="0">
                <a:solidFill>
                  <a:srgbClr val="E52754"/>
                </a:solidFill>
              </a:rPr>
              <a:t> без </a:t>
            </a:r>
            <a:r>
              <a:rPr lang="ru-RU" sz="2400" b="1" dirty="0" err="1" smtClean="0">
                <a:solidFill>
                  <a:srgbClr val="E52754"/>
                </a:solidFill>
              </a:rPr>
              <a:t>громадянства</a:t>
            </a:r>
            <a:r>
              <a:rPr lang="ru-RU" sz="2400" b="1" dirty="0" smtClean="0">
                <a:solidFill>
                  <a:srgbClr val="E52754"/>
                </a:solidFill>
              </a:rPr>
              <a:t>:</a:t>
            </a:r>
          </a:p>
          <a:p>
            <a:pPr marL="285750" indent="-285750" algn="just">
              <a:buClr>
                <a:srgbClr val="002060"/>
              </a:buClr>
              <a:buFontTx/>
              <a:buChar char="-"/>
            </a:pPr>
            <a:r>
              <a:rPr lang="ru-RU" sz="2000" b="1" dirty="0" err="1" smtClean="0"/>
              <a:t>Варіант</a:t>
            </a:r>
            <a:r>
              <a:rPr lang="ru-RU" sz="2000" b="1" dirty="0" smtClean="0"/>
              <a:t> 1:</a:t>
            </a:r>
            <a:r>
              <a:rPr lang="ru-RU" sz="2000" dirty="0" smtClean="0"/>
              <a:t> </a:t>
            </a:r>
            <a:r>
              <a:rPr lang="ru-RU" sz="2000" dirty="0" err="1" smtClean="0"/>
              <a:t>копію</a:t>
            </a:r>
            <a:r>
              <a:rPr lang="ru-RU" sz="2000" dirty="0" smtClean="0"/>
              <a:t> </a:t>
            </a:r>
            <a:r>
              <a:rPr lang="ru-RU" sz="2000" dirty="0"/>
              <a:t>паспортного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 документа,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посвідчує</a:t>
            </a:r>
            <a:r>
              <a:rPr lang="ru-RU" sz="2000" dirty="0"/>
              <a:t> </a:t>
            </a:r>
            <a:r>
              <a:rPr lang="ru-RU" sz="2000" dirty="0" smtClean="0"/>
              <a:t>особу:</a:t>
            </a:r>
          </a:p>
          <a:p>
            <a:pPr marL="712788" indent="-265113" algn="just">
              <a:buClr>
                <a:srgbClr val="002060"/>
              </a:buClr>
              <a:buFontTx/>
              <a:buChar char="-"/>
            </a:pPr>
            <a:r>
              <a:rPr lang="uk-UA" sz="2000" dirty="0" smtClean="0"/>
              <a:t>у разі подання копії паспорта іншої держави необхідно </a:t>
            </a:r>
            <a:r>
              <a:rPr lang="uk-UA" sz="2000" b="1" dirty="0" smtClean="0">
                <a:solidFill>
                  <a:srgbClr val="E52754"/>
                </a:solidFill>
              </a:rPr>
              <a:t>додати</a:t>
            </a:r>
            <a:r>
              <a:rPr lang="uk-UA" sz="2000" dirty="0" smtClean="0"/>
              <a:t> копію нотаріально засвідченого перекладу української мовою документа (</a:t>
            </a:r>
            <a:r>
              <a:rPr lang="uk-UA" sz="2000" dirty="0" err="1" smtClean="0"/>
              <a:t>ів</a:t>
            </a:r>
            <a:r>
              <a:rPr lang="uk-UA" sz="2000" dirty="0" smtClean="0"/>
              <a:t>)</a:t>
            </a:r>
          </a:p>
          <a:p>
            <a:pPr marL="285750" indent="-285750" algn="just">
              <a:buClr>
                <a:srgbClr val="002060"/>
              </a:buClr>
              <a:buFontTx/>
              <a:buChar char="-"/>
            </a:pPr>
            <a:r>
              <a:rPr lang="ru-RU" sz="2000" b="1" dirty="0" err="1" smtClean="0"/>
              <a:t>Варіант</a:t>
            </a:r>
            <a:r>
              <a:rPr lang="ru-RU" sz="2000" b="1" dirty="0" smtClean="0"/>
              <a:t> 2: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посвідчують</a:t>
            </a:r>
            <a:r>
              <a:rPr lang="ru-RU" sz="2000" dirty="0"/>
              <a:t> особу та </a:t>
            </a:r>
            <a:r>
              <a:rPr lang="ru-RU" sz="2000" dirty="0" err="1"/>
              <a:t>підтверджують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статус</a:t>
            </a:r>
            <a:r>
              <a:rPr lang="ru-RU" sz="2000" dirty="0" smtClean="0"/>
              <a:t>:</a:t>
            </a:r>
          </a:p>
          <a:p>
            <a:pPr marL="712788" indent="-265113" algn="just">
              <a:buClr>
                <a:srgbClr val="002060"/>
              </a:buClr>
              <a:buFontTx/>
              <a:buChar char="-"/>
            </a:pPr>
            <a:r>
              <a:rPr lang="ru-RU" sz="2000" dirty="0" err="1" smtClean="0"/>
              <a:t>посвідка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постійне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;</a:t>
            </a:r>
          </a:p>
          <a:p>
            <a:pPr marL="712788" indent="-265113" algn="just">
              <a:buClr>
                <a:srgbClr val="002060"/>
              </a:buClr>
              <a:buFontTx/>
              <a:buChar char="-"/>
            </a:pPr>
            <a:r>
              <a:rPr lang="ru-RU" sz="2000" dirty="0" err="1" smtClean="0"/>
              <a:t>посвідка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тимчасове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;</a:t>
            </a:r>
          </a:p>
          <a:p>
            <a:pPr marL="712788" indent="-265113" algn="just">
              <a:buClr>
                <a:srgbClr val="002060"/>
              </a:buClr>
              <a:buFontTx/>
              <a:buChar char="-"/>
            </a:pPr>
            <a:r>
              <a:rPr lang="ru-RU" sz="2000" dirty="0" err="1" smtClean="0"/>
              <a:t>картка</a:t>
            </a:r>
            <a:r>
              <a:rPr lang="ru-RU" sz="2000" dirty="0" smtClean="0"/>
              <a:t> </a:t>
            </a:r>
            <a:r>
              <a:rPr lang="ru-RU" sz="2000" dirty="0" err="1"/>
              <a:t>мігранта</a:t>
            </a:r>
            <a:r>
              <a:rPr lang="ru-RU" sz="2000" dirty="0"/>
              <a:t>;</a:t>
            </a:r>
          </a:p>
          <a:p>
            <a:pPr marL="712788" indent="-265113" algn="just">
              <a:buClr>
                <a:srgbClr val="002060"/>
              </a:buClr>
              <a:buFontTx/>
              <a:buChar char="-"/>
            </a:pPr>
            <a:r>
              <a:rPr lang="ru-RU" sz="2000" dirty="0" err="1" smtClean="0"/>
              <a:t>посвідчення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біженця</a:t>
            </a:r>
            <a:r>
              <a:rPr lang="ru-RU" sz="2000" dirty="0" smtClean="0"/>
              <a:t>;</a:t>
            </a:r>
          </a:p>
          <a:p>
            <a:pPr marL="712788" indent="-265113" algn="just">
              <a:buClr>
                <a:srgbClr val="002060"/>
              </a:buClr>
              <a:buFontTx/>
              <a:buChar char="-"/>
            </a:pPr>
            <a:r>
              <a:rPr lang="uk-UA" sz="2000" dirty="0"/>
              <a:t>і</a:t>
            </a:r>
            <a:r>
              <a:rPr lang="uk-UA" sz="2000" dirty="0" smtClean="0"/>
              <a:t>нші документи зазначені у р. </a:t>
            </a:r>
            <a:r>
              <a:rPr lang="en-US" sz="2000" dirty="0" smtClean="0"/>
              <a:t>IV</a:t>
            </a:r>
            <a:r>
              <a:rPr lang="uk-UA" sz="2000" dirty="0" smtClean="0"/>
              <a:t> </a:t>
            </a:r>
            <a:r>
              <a:rPr lang="ru-RU" sz="2000" dirty="0" smtClean="0"/>
              <a:t>Порядка </a:t>
            </a:r>
            <a:r>
              <a:rPr lang="ru-RU" sz="2000" dirty="0" err="1"/>
              <a:t>реєстрації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виявили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пройти </a:t>
            </a:r>
            <a:r>
              <a:rPr lang="ru-RU" sz="2000" dirty="0" err="1"/>
              <a:t>зовнішнє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en-US" sz="2000" dirty="0" smtClean="0"/>
              <a:t> </a:t>
            </a:r>
            <a:r>
              <a:rPr lang="uk-UA" sz="2000" dirty="0" smtClean="0"/>
              <a:t>(наказ </a:t>
            </a:r>
            <a:r>
              <a:rPr lang="uk-UA" sz="2000" dirty="0"/>
              <a:t>МОНУ від 10.01.2017 №</a:t>
            </a:r>
            <a:r>
              <a:rPr lang="uk-UA" sz="2000" dirty="0" smtClean="0"/>
              <a:t>25)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5851" y="885385"/>
            <a:ext cx="1051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400" b="0" i="0" dirty="0" smtClean="0">
              <a:solidFill>
                <a:srgbClr val="0D0D0D"/>
              </a:solidFill>
              <a:effectLst/>
            </a:endParaRPr>
          </a:p>
          <a:p>
            <a:pPr algn="just">
              <a:buClr>
                <a:srgbClr val="002060"/>
              </a:buClr>
            </a:pPr>
            <a:r>
              <a:rPr lang="ru-RU" sz="2400" b="1" dirty="0">
                <a:solidFill>
                  <a:srgbClr val="E52754"/>
                </a:solidFill>
              </a:rPr>
              <a:t>Д</a:t>
            </a:r>
            <a:r>
              <a:rPr lang="ru-RU" sz="2400" b="1" dirty="0" smtClean="0">
                <a:solidFill>
                  <a:srgbClr val="E52754"/>
                </a:solidFill>
              </a:rPr>
              <a:t>ля </a:t>
            </a:r>
            <a:r>
              <a:rPr lang="ru-RU" sz="2400" b="1" dirty="0" err="1" smtClean="0">
                <a:solidFill>
                  <a:srgbClr val="E52754"/>
                </a:solidFill>
              </a:rPr>
              <a:t>осіб</a:t>
            </a:r>
            <a:r>
              <a:rPr lang="ru-RU" sz="2400" b="1" dirty="0" smtClean="0">
                <a:solidFill>
                  <a:srgbClr val="E52754"/>
                </a:solidFill>
              </a:rPr>
              <a:t>, </a:t>
            </a:r>
            <a:r>
              <a:rPr lang="ru-RU" sz="2400" b="1" dirty="0" err="1" smtClean="0">
                <a:solidFill>
                  <a:srgbClr val="E52754"/>
                </a:solidFill>
              </a:rPr>
              <a:t>які</a:t>
            </a:r>
            <a:r>
              <a:rPr lang="ru-RU" sz="2400" b="1" dirty="0" smtClean="0">
                <a:solidFill>
                  <a:srgbClr val="E52754"/>
                </a:solidFill>
              </a:rPr>
              <a:t> не </a:t>
            </a:r>
            <a:r>
              <a:rPr lang="ru-RU" sz="2400" b="1" dirty="0" err="1" smtClean="0">
                <a:solidFill>
                  <a:srgbClr val="E52754"/>
                </a:solidFill>
              </a:rPr>
              <a:t>мали</a:t>
            </a:r>
            <a:r>
              <a:rPr lang="ru-RU" sz="2400" b="1" dirty="0" smtClean="0">
                <a:solidFill>
                  <a:srgbClr val="E52754"/>
                </a:solidFill>
              </a:rPr>
              <a:t> </a:t>
            </a:r>
            <a:r>
              <a:rPr lang="ru-RU" sz="2400" b="1" dirty="0" err="1" smtClean="0">
                <a:solidFill>
                  <a:srgbClr val="E52754"/>
                </a:solidFill>
              </a:rPr>
              <a:t>можливості</a:t>
            </a:r>
            <a:r>
              <a:rPr lang="ru-RU" sz="2400" b="1" dirty="0" smtClean="0">
                <a:solidFill>
                  <a:srgbClr val="E52754"/>
                </a:solidFill>
              </a:rPr>
              <a:t> </a:t>
            </a:r>
            <a:r>
              <a:rPr lang="ru-RU" sz="2400" b="1" dirty="0" err="1" smtClean="0">
                <a:solidFill>
                  <a:srgbClr val="E52754"/>
                </a:solidFill>
              </a:rPr>
              <a:t>отримати</a:t>
            </a:r>
            <a:r>
              <a:rPr lang="ru-RU" sz="2400" b="1" dirty="0" smtClean="0">
                <a:solidFill>
                  <a:srgbClr val="E52754"/>
                </a:solidFill>
              </a:rPr>
              <a:t> паспорт:</a:t>
            </a:r>
          </a:p>
          <a:p>
            <a:pPr marL="714375" indent="-266700" algn="just">
              <a:buClr>
                <a:srgbClr val="002060"/>
              </a:buClr>
            </a:pPr>
            <a:r>
              <a:rPr lang="uk-UA" sz="2000" dirty="0" smtClean="0"/>
              <a:t>- інформацію про механізм реєстрації учнів, які не мають паспорта, для проходження ДПА у формі ЗНО буде </a:t>
            </a:r>
            <a:r>
              <a:rPr lang="uk-UA" sz="2000" b="1" dirty="0" smtClean="0">
                <a:solidFill>
                  <a:srgbClr val="E52754"/>
                </a:solidFill>
              </a:rPr>
              <a:t>з 05.02.2019 р. </a:t>
            </a:r>
            <a:r>
              <a:rPr lang="uk-UA" sz="2000" dirty="0" smtClean="0"/>
              <a:t>розміщено на сайті УЦОЯО в розділі «</a:t>
            </a:r>
            <a:r>
              <a:rPr lang="uk-UA" sz="2000" dirty="0" smtClean="0">
                <a:hlinkClick r:id="rId3"/>
              </a:rPr>
              <a:t>Керівникам закладів освіти</a:t>
            </a:r>
            <a:r>
              <a:rPr lang="uk-UA" sz="2000" dirty="0" smtClean="0"/>
              <a:t>», доступ до якого здійснюється за допомогою логіна та пароля, наданих закладу освіти.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0" y="662781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995" y="142166"/>
            <a:ext cx="9515976" cy="13255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E52754"/>
                </a:solidFill>
                <a:latin typeface="+mn-lt"/>
              </a:rPr>
              <a:t>Додаткові документи для окремих категорій</a:t>
            </a:r>
            <a:endParaRPr lang="ru-RU" sz="4000" b="1" dirty="0">
              <a:solidFill>
                <a:srgbClr val="E52754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4908" y="1397392"/>
            <a:ext cx="5000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b="1" dirty="0" smtClean="0"/>
              <a:t>Особи з особливими освітніми потребами </a:t>
            </a:r>
          </a:p>
          <a:p>
            <a:pPr algn="ctr">
              <a:buClr>
                <a:srgbClr val="002060"/>
              </a:buClr>
            </a:pPr>
            <a:r>
              <a:rPr lang="uk-UA" b="1" dirty="0" smtClean="0"/>
              <a:t>зумовленими </a:t>
            </a:r>
            <a:r>
              <a:rPr lang="uk-UA" b="1" dirty="0">
                <a:solidFill>
                  <a:srgbClr val="E52754"/>
                </a:solidFill>
              </a:rPr>
              <a:t>станом здоров’я </a:t>
            </a:r>
            <a:endParaRPr lang="uk-UA" b="1" dirty="0" smtClean="0">
              <a:solidFill>
                <a:srgbClr val="E52754"/>
              </a:solidFill>
            </a:endParaRPr>
          </a:p>
          <a:p>
            <a:pPr algn="ctr">
              <a:buClr>
                <a:srgbClr val="002060"/>
              </a:buClr>
            </a:pPr>
            <a:r>
              <a:rPr lang="uk-UA" b="1" dirty="0" smtClean="0">
                <a:solidFill>
                  <a:srgbClr val="E52754"/>
                </a:solidFill>
              </a:rPr>
              <a:t>(наказ МОНУ/МОЗУ від 29.08.2016 № 1027/900)</a:t>
            </a:r>
            <a:endParaRPr lang="ru-RU" b="1" dirty="0">
              <a:solidFill>
                <a:srgbClr val="E52754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93229">
            <a:off x="4265523" y="2661317"/>
            <a:ext cx="359041" cy="371323"/>
          </a:xfrm>
          <a:prstGeom prst="downArrow">
            <a:avLst/>
          </a:prstGeom>
          <a:solidFill>
            <a:srgbClr val="E52754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043589">
            <a:off x="8452687" y="2680291"/>
            <a:ext cx="321943" cy="371932"/>
          </a:xfrm>
          <a:prstGeom prst="downArrow">
            <a:avLst/>
          </a:prstGeom>
          <a:solidFill>
            <a:srgbClr val="E52754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6099" y="3507233"/>
            <a:ext cx="2472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uk-UA" dirty="0"/>
              <a:t>д</a:t>
            </a:r>
            <a:r>
              <a:rPr lang="uk-UA" dirty="0" smtClean="0"/>
              <a:t>ля проходження ЗНО створюються особливі (спеціальні умови) – подання оригіналу медичного </a:t>
            </a:r>
            <a:r>
              <a:rPr lang="uk-UA" b="1" dirty="0" smtClean="0">
                <a:solidFill>
                  <a:srgbClr val="E52754"/>
                </a:solidFill>
              </a:rPr>
              <a:t>висновку </a:t>
            </a:r>
            <a:r>
              <a:rPr lang="uk-UA" dirty="0" smtClean="0"/>
              <a:t>за формою </a:t>
            </a:r>
            <a:r>
              <a:rPr lang="uk-UA" b="1" dirty="0" smtClean="0">
                <a:solidFill>
                  <a:srgbClr val="E52754"/>
                </a:solidFill>
              </a:rPr>
              <a:t>№ 086-3/о</a:t>
            </a:r>
            <a:endParaRPr lang="ru-RU" b="1" dirty="0">
              <a:solidFill>
                <a:srgbClr val="E5275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3534" y="3487154"/>
            <a:ext cx="2641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uk-UA" dirty="0"/>
              <a:t>м</a:t>
            </a:r>
            <a:r>
              <a:rPr lang="uk-UA" dirty="0" smtClean="0"/>
              <a:t>ають захворювання або патологічний стан, зазначений у Переліку захворювань та патологічних станів, що можуть бути </a:t>
            </a:r>
            <a:r>
              <a:rPr lang="uk-UA" b="1" dirty="0" smtClean="0">
                <a:solidFill>
                  <a:srgbClr val="E52754"/>
                </a:solidFill>
              </a:rPr>
              <a:t>перешкодою для проходження </a:t>
            </a:r>
            <a:r>
              <a:rPr lang="uk-UA" b="1" u="sng" dirty="0" smtClean="0">
                <a:solidFill>
                  <a:srgbClr val="E52754"/>
                </a:solidFill>
              </a:rPr>
              <a:t>ЗНО</a:t>
            </a:r>
            <a:endParaRPr lang="ru-RU" b="1" u="sng" dirty="0">
              <a:solidFill>
                <a:srgbClr val="E5275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7228" y="3062183"/>
            <a:ext cx="285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b="1" u="sng" dirty="0" smtClean="0"/>
              <a:t>Не проходять ЗНО</a:t>
            </a:r>
            <a:endParaRPr lang="ru-RU" b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31425" y="3081562"/>
            <a:ext cx="2821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b="1" u="sng" dirty="0" smtClean="0"/>
              <a:t>Проходять ЗНО</a:t>
            </a:r>
            <a:endParaRPr lang="ru-RU" b="1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77579" y="6137829"/>
            <a:ext cx="275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b="1" dirty="0">
                <a:solidFill>
                  <a:srgbClr val="E52754"/>
                </a:solidFill>
              </a:rPr>
              <a:t>п</a:t>
            </a:r>
            <a:r>
              <a:rPr lang="uk-UA" b="1" dirty="0" smtClean="0">
                <a:solidFill>
                  <a:srgbClr val="E52754"/>
                </a:solidFill>
              </a:rPr>
              <a:t>роходять ДПА в ЗО</a:t>
            </a:r>
            <a:endParaRPr lang="ru-RU" b="1" dirty="0">
              <a:solidFill>
                <a:srgbClr val="E5275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9893" y="6137829"/>
            <a:ext cx="3099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b="1" dirty="0">
                <a:solidFill>
                  <a:srgbClr val="E52754"/>
                </a:solidFill>
              </a:rPr>
              <a:t>п</a:t>
            </a:r>
            <a:r>
              <a:rPr lang="uk-UA" b="1" dirty="0" smtClean="0">
                <a:solidFill>
                  <a:srgbClr val="E52754"/>
                </a:solidFill>
              </a:rPr>
              <a:t>роходять ДПА в формі ЗНО</a:t>
            </a:r>
            <a:endParaRPr lang="ru-RU" b="1" dirty="0">
              <a:solidFill>
                <a:srgbClr val="E52754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175" t="10741" r="28947" b="7076"/>
          <a:stretch/>
        </p:blipFill>
        <p:spPr>
          <a:xfrm>
            <a:off x="987500" y="583638"/>
            <a:ext cx="4772367" cy="6149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351" t="20409" r="28947" b="4737"/>
          <a:stretch/>
        </p:blipFill>
        <p:spPr>
          <a:xfrm>
            <a:off x="6331131" y="579190"/>
            <a:ext cx="5217810" cy="6153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6318" y="1678958"/>
            <a:ext cx="935957" cy="246725"/>
          </a:xfrm>
          <a:prstGeom prst="rect">
            <a:avLst/>
          </a:prstGeom>
          <a:noFill/>
          <a:ln w="57150"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4553" y="2739814"/>
            <a:ext cx="3358373" cy="377855"/>
          </a:xfrm>
          <a:prstGeom prst="rect">
            <a:avLst/>
          </a:prstGeom>
          <a:noFill/>
          <a:ln w="57150"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61983" y="2309120"/>
            <a:ext cx="3714751" cy="495039"/>
          </a:xfrm>
          <a:prstGeom prst="rect">
            <a:avLst/>
          </a:prstGeom>
          <a:noFill/>
          <a:ln w="57150"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331131" y="584748"/>
            <a:ext cx="5077098" cy="6025058"/>
          </a:xfrm>
          <a:prstGeom prst="line">
            <a:avLst/>
          </a:prstGeom>
          <a:ln w="63500">
            <a:solidFill>
              <a:srgbClr val="E527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119236" y="-44249"/>
            <a:ext cx="664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+mj-lt"/>
              </a:rPr>
              <a:t>Медичний </a:t>
            </a:r>
            <a:r>
              <a:rPr lang="uk-UA" sz="2800" b="1" dirty="0" smtClean="0">
                <a:solidFill>
                  <a:srgbClr val="E52754"/>
                </a:solidFill>
                <a:latin typeface="+mj-lt"/>
              </a:rPr>
              <a:t>висновок </a:t>
            </a:r>
            <a:r>
              <a:rPr lang="uk-UA" sz="2800" dirty="0">
                <a:latin typeface="+mj-lt"/>
              </a:rPr>
              <a:t>за формою </a:t>
            </a:r>
            <a:r>
              <a:rPr lang="uk-UA" sz="2800" b="1" dirty="0">
                <a:solidFill>
                  <a:srgbClr val="E52754"/>
                </a:solidFill>
                <a:latin typeface="+mj-lt"/>
              </a:rPr>
              <a:t>№ 086-3/о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" y="830997"/>
            <a:ext cx="6944953" cy="47638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3350" y="830997"/>
            <a:ext cx="4775768" cy="562858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6757851" y="4441372"/>
            <a:ext cx="2194560" cy="966651"/>
          </a:xfrm>
          <a:prstGeom prst="straightConnector1">
            <a:avLst/>
          </a:prstGeom>
          <a:ln w="44450">
            <a:solidFill>
              <a:srgbClr val="E527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757851" y="4441372"/>
            <a:ext cx="748938" cy="1"/>
          </a:xfrm>
          <a:prstGeom prst="straightConnector1">
            <a:avLst/>
          </a:prstGeom>
          <a:ln w="44450">
            <a:solidFill>
              <a:srgbClr val="E527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2013" y="-79414"/>
            <a:ext cx="10157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uk-UA" sz="2800" b="1" dirty="0" smtClean="0">
                <a:solidFill>
                  <a:srgbClr val="E52754"/>
                </a:solidFill>
                <a:latin typeface="+mj-lt"/>
              </a:rPr>
              <a:t>ЗНО для осіб, які мають певні захворювання та/або </a:t>
            </a:r>
          </a:p>
          <a:p>
            <a:pPr algn="ctr">
              <a:buClr>
                <a:schemeClr val="accent4"/>
              </a:buClr>
            </a:pPr>
            <a:r>
              <a:rPr lang="uk-UA" sz="2800" b="1" dirty="0" smtClean="0">
                <a:solidFill>
                  <a:srgbClr val="E52754"/>
                </a:solidFill>
                <a:latin typeface="+mj-lt"/>
              </a:rPr>
              <a:t>патологічні стани, інвалідність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519954" y="1297577"/>
            <a:ext cx="884699" cy="191589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15153" y="2119388"/>
            <a:ext cx="9144000" cy="36144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E52754"/>
                </a:solidFill>
              </a:rPr>
              <a:t>Типові помилки реєстрації </a:t>
            </a:r>
          </a:p>
          <a:p>
            <a:pPr algn="ctr"/>
            <a:r>
              <a:rPr lang="uk-UA" sz="4800" b="1" dirty="0" smtClean="0">
                <a:solidFill>
                  <a:srgbClr val="E52754"/>
                </a:solidFill>
              </a:rPr>
              <a:t>на ЗНО-2018</a:t>
            </a:r>
          </a:p>
          <a:p>
            <a:pPr algn="ctr"/>
            <a:endParaRPr lang="uk-UA" sz="4800" b="1" dirty="0">
              <a:solidFill>
                <a:srgbClr val="E5275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98211"/>
              </p:ext>
            </p:extLst>
          </p:nvPr>
        </p:nvGraphicFramePr>
        <p:xfrm>
          <a:off x="1435774" y="778959"/>
          <a:ext cx="10381852" cy="597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0645">
                  <a:extLst>
                    <a:ext uri="{9D8B030D-6E8A-4147-A177-3AD203B41FA5}">
                      <a16:colId xmlns:a16="http://schemas.microsoft.com/office/drawing/2014/main" val="3480697111"/>
                    </a:ext>
                  </a:extLst>
                </a:gridCol>
                <a:gridCol w="1341207">
                  <a:extLst>
                    <a:ext uri="{9D8B030D-6E8A-4147-A177-3AD203B41FA5}">
                      <a16:colId xmlns:a16="http://schemas.microsoft.com/office/drawing/2014/main" val="1720057689"/>
                    </a:ext>
                  </a:extLst>
                </a:gridCol>
              </a:tblGrid>
              <a:tr h="302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Причини відмови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ількість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900579"/>
                  </a:ext>
                </a:extLst>
              </a:tr>
              <a:tr h="769466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Випускник минулих років неправильно вказав категорію </a:t>
                      </a:r>
                      <a:r>
                        <a:rPr lang="uk-UA" sz="2800" b="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випускника </a:t>
                      </a:r>
                      <a:endParaRPr lang="ru-RU" sz="2800" b="0" dirty="0">
                        <a:solidFill>
                          <a:srgbClr val="E5275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418</a:t>
                      </a:r>
                      <a:endParaRPr lang="ru-RU" sz="2800" b="0" dirty="0">
                        <a:solidFill>
                          <a:srgbClr val="E5275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741960"/>
                  </a:ext>
                </a:extLst>
              </a:tr>
              <a:tr h="807477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Не надано копію документа про </a:t>
                      </a:r>
                      <a:r>
                        <a:rPr lang="uk-UA" sz="2800" b="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освіту</a:t>
                      </a:r>
                      <a:r>
                        <a:rPr lang="uk-UA" sz="2800" b="0" baseline="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 (замість нього </a:t>
                      </a:r>
                      <a:r>
                        <a:rPr lang="uk-UA" sz="2800" b="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надіслано </a:t>
                      </a: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копію </a:t>
                      </a:r>
                      <a:r>
                        <a:rPr lang="uk-UA" sz="2800" b="0" u="sng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додатка </a:t>
                      </a: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uk-UA" sz="2800" b="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документа </a:t>
                      </a: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про повну загальну середню </a:t>
                      </a:r>
                      <a:r>
                        <a:rPr lang="uk-UA" sz="2800" b="0" dirty="0" smtClean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освіту)</a:t>
                      </a:r>
                      <a:endParaRPr lang="ru-RU" sz="2800" b="0" dirty="0">
                        <a:solidFill>
                          <a:srgbClr val="E5275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217</a:t>
                      </a:r>
                      <a:endParaRPr lang="ru-RU" sz="2800" b="0" dirty="0">
                        <a:solidFill>
                          <a:srgbClr val="E5275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801675"/>
                  </a:ext>
                </a:extLst>
              </a:tr>
              <a:tr h="462617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Документи</a:t>
                      </a:r>
                      <a:r>
                        <a:rPr lang="ru-RU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надіслано</a:t>
                      </a:r>
                      <a:r>
                        <a:rPr lang="ru-RU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800" b="0" u="sng" dirty="0" err="1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пізніше</a:t>
                      </a:r>
                      <a:r>
                        <a:rPr lang="ru-RU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встановленого</a:t>
                      </a:r>
                      <a:r>
                        <a:rPr lang="ru-RU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терміну</a:t>
                      </a:r>
                      <a:endParaRPr lang="ru-RU" sz="2800" b="0" dirty="0">
                        <a:solidFill>
                          <a:srgbClr val="E5275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rgbClr val="E52754"/>
                          </a:solidFill>
                          <a:effectLst/>
                          <a:latin typeface="+mn-lt"/>
                        </a:rPr>
                        <a:t>125</a:t>
                      </a:r>
                      <a:endParaRPr lang="ru-RU" sz="2800" b="0" dirty="0">
                        <a:solidFill>
                          <a:srgbClr val="E5275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83211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Фото не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відповідає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вимогам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072855"/>
                  </a:ext>
                </a:extLst>
              </a:tr>
              <a:tr h="1154199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документі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повну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загальну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середню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освіту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довідці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виданій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навчальним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закладом, указано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інше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прізвище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ім’я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або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батькові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ніж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 документах,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наданих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для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реєстрації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Копії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документа про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зміну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прізвища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ім’я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по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батькові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немає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49604"/>
                  </a:ext>
                </a:extLst>
              </a:tr>
              <a:tr h="633996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Замість паспорта громадянина України особа надала копію свідоцтва про народження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136045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Неналежне оформлення реєстраційної картки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617710"/>
                  </a:ext>
                </a:extLst>
              </a:tr>
              <a:tr h="462617">
                <a:tc>
                  <a:txBody>
                    <a:bodyPr/>
                    <a:lstStyle/>
                    <a:p>
                      <a:pPr marL="0" indent="361950" algn="l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Неспівпадіння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даних, зазначених в реєстраційній картці та інших документах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4628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5460" y="0"/>
            <a:ext cx="8810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E52754"/>
                </a:solidFill>
                <a:latin typeface="+mj-lt"/>
              </a:rPr>
              <a:t>Ситуації щодо відмов у реєстрації у 2018 році</a:t>
            </a:r>
            <a:endParaRPr lang="ru-RU" sz="3600" b="1" dirty="0">
              <a:solidFill>
                <a:srgbClr val="E52754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52848" y="2504163"/>
            <a:ext cx="608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solidFill>
                  <a:srgbClr val="E52754"/>
                </a:solidFill>
              </a:rPr>
              <a:t>Неналежне оформлення списку від закладів освіти</a:t>
            </a:r>
            <a:endParaRPr lang="ru-RU" sz="3200" b="1" dirty="0">
              <a:solidFill>
                <a:srgbClr val="E52754"/>
              </a:solidFill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316826" y="464017"/>
            <a:ext cx="4984517" cy="5203295"/>
            <a:chOff x="1712013" y="122044"/>
            <a:chExt cx="4984517" cy="52032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4362" t="14051" r="41534" b="22657"/>
            <a:stretch/>
          </p:blipFill>
          <p:spPr>
            <a:xfrm>
              <a:off x="1712013" y="122044"/>
              <a:ext cx="4984517" cy="520329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246753" y="1899864"/>
              <a:ext cx="3739122" cy="26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92935" y="1790873"/>
              <a:ext cx="2905125" cy="258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87960" y="937906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>
                  <a:solidFill>
                    <a:srgbClr val="FF3399"/>
                  </a:solidFill>
                </a:ln>
                <a:solidFill>
                  <a:srgbClr val="E52754"/>
                </a:solidFill>
                <a:latin typeface="Comic Sans MS" panose="030F0702030302020204" pitchFamily="66" charset="0"/>
              </a:rPr>
              <a:t>?</a:t>
            </a:r>
            <a:endParaRPr lang="ru-RU" sz="3600" b="0" cap="none" spc="0" dirty="0">
              <a:ln w="0">
                <a:solidFill>
                  <a:srgbClr val="FF3399"/>
                </a:solidFill>
              </a:ln>
              <a:solidFill>
                <a:srgbClr val="E52754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6927" y="847726"/>
            <a:ext cx="4476575" cy="325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660709" y="122044"/>
            <a:ext cx="5113766" cy="6643685"/>
            <a:chOff x="6796585" y="122043"/>
            <a:chExt cx="5113766" cy="664368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/>
            <a:srcRect l="23159" t="11891" r="41617" b="6385"/>
            <a:stretch/>
          </p:blipFill>
          <p:spPr>
            <a:xfrm>
              <a:off x="6796585" y="122043"/>
              <a:ext cx="5090616" cy="664368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885427" y="2414214"/>
              <a:ext cx="4801747" cy="26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04527" y="695326"/>
              <a:ext cx="4476575" cy="325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210599" y="1287803"/>
              <a:ext cx="4476575" cy="226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63200" y="5991226"/>
              <a:ext cx="1547151" cy="325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499242" y="5931376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>
                  <a:solidFill>
                    <a:srgbClr val="FF3399"/>
                  </a:solidFill>
                </a:ln>
                <a:solidFill>
                  <a:srgbClr val="E52754"/>
                </a:solidFill>
                <a:latin typeface="Comic Sans MS" panose="030F0702030302020204" pitchFamily="66" charset="0"/>
              </a:rPr>
              <a:t>?</a:t>
            </a:r>
            <a:endParaRPr lang="ru-RU" sz="3600" b="0" cap="none" spc="0" dirty="0">
              <a:ln w="0">
                <a:solidFill>
                  <a:srgbClr val="FF3399"/>
                </a:solidFill>
              </a:ln>
              <a:solidFill>
                <a:srgbClr val="E52754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74182" y="3249283"/>
            <a:ext cx="2057781" cy="21772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68181" y="3633362"/>
            <a:ext cx="2057781" cy="21772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4643" y="992035"/>
            <a:ext cx="4659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E52754"/>
                </a:solidFill>
                <a:latin typeface="+mj-lt"/>
              </a:rPr>
              <a:t>Список осіб, які проходитимуть ДПА за освітній рівень повної загальної середньої освіти у формі ЗНО</a:t>
            </a:r>
          </a:p>
          <a:p>
            <a:pPr algn="ctr"/>
            <a:endParaRPr lang="uk-UA" sz="2800" b="1" dirty="0" smtClean="0">
              <a:solidFill>
                <a:srgbClr val="E52754"/>
              </a:solidFill>
              <a:latin typeface="+mj-lt"/>
            </a:endParaRPr>
          </a:p>
          <a:p>
            <a:pPr algn="ctr"/>
            <a:endParaRPr lang="uk-UA" sz="2800" b="1" dirty="0">
              <a:solidFill>
                <a:srgbClr val="E52754"/>
              </a:solidFill>
              <a:latin typeface="+mj-lt"/>
            </a:endParaRPr>
          </a:p>
          <a:p>
            <a:pPr algn="ctr"/>
            <a:r>
              <a:rPr lang="uk-UA" sz="2800" b="1" dirty="0" smtClean="0">
                <a:latin typeface="+mj-lt"/>
              </a:rPr>
              <a:t>На </a:t>
            </a:r>
            <a:r>
              <a:rPr lang="uk-UA" sz="2800" b="1" dirty="0">
                <a:latin typeface="+mj-lt"/>
              </a:rPr>
              <a:t>сторінці «Керівникам закладів освіти</a:t>
            </a:r>
            <a:r>
              <a:rPr lang="uk-UA" sz="2800" b="1" dirty="0" smtClean="0">
                <a:latin typeface="+mj-lt"/>
              </a:rPr>
              <a:t>» - </a:t>
            </a:r>
          </a:p>
          <a:p>
            <a:pPr algn="ctr"/>
            <a:r>
              <a:rPr lang="uk-UA" sz="2800" b="1" dirty="0" smtClean="0">
                <a:latin typeface="+mj-lt"/>
              </a:rPr>
              <a:t>автоматичне генерування списку у формат </a:t>
            </a:r>
            <a:r>
              <a:rPr lang="en-US" sz="2800" b="1" dirty="0" smtClean="0">
                <a:latin typeface="+mj-lt"/>
              </a:rPr>
              <a:t>Excel</a:t>
            </a:r>
            <a:r>
              <a:rPr lang="uk-UA" sz="2800" b="1" dirty="0" smtClean="0">
                <a:latin typeface="+mj-lt"/>
              </a:rPr>
              <a:t>, який можна редагувати</a:t>
            </a:r>
            <a:endParaRPr lang="uk-UA" sz="2800" b="1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308" t="22637" r="36990" b="9702"/>
          <a:stretch/>
        </p:blipFill>
        <p:spPr>
          <a:xfrm>
            <a:off x="1775788" y="122044"/>
            <a:ext cx="4975390" cy="66920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828800" y="818865"/>
            <a:ext cx="1883391" cy="688173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2013" y="5732060"/>
            <a:ext cx="4975390" cy="28660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2013" y="6173532"/>
            <a:ext cx="4975390" cy="640593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81348" y="1986553"/>
            <a:ext cx="8446284" cy="36144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Програма реєстрації буде доступна на сайті УЦОЯО </a:t>
            </a:r>
          </a:p>
          <a:p>
            <a:pPr algn="ctr"/>
            <a:r>
              <a:rPr lang="uk-UA" b="1" dirty="0" smtClean="0">
                <a:solidFill>
                  <a:srgbClr val="E52754"/>
                </a:solidFill>
                <a:latin typeface="+mn-lt"/>
              </a:rPr>
              <a:t>з 05.02.2019 р.</a:t>
            </a:r>
          </a:p>
          <a:p>
            <a:pPr algn="ctr"/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240631"/>
            <a:ext cx="9897979" cy="978568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rgbClr val="E52754"/>
                </a:solidFill>
              </a:rPr>
              <a:t>Терміни реєстрації</a:t>
            </a:r>
            <a:endParaRPr lang="ru-RU" sz="6600" b="1" dirty="0">
              <a:solidFill>
                <a:srgbClr val="E52754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984594" y="1596018"/>
            <a:ext cx="10940714" cy="4395537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 Реєстрація триватиме </a:t>
            </a:r>
          </a:p>
          <a:p>
            <a:pPr marL="0" indent="0" algn="just">
              <a:buClr>
                <a:srgbClr val="E52754"/>
              </a:buClr>
              <a:buNone/>
            </a:pPr>
            <a:r>
              <a:rPr lang="uk-UA" sz="4800" b="1" dirty="0" smtClean="0">
                <a:solidFill>
                  <a:srgbClr val="E52754"/>
                </a:solidFill>
              </a:rPr>
              <a:t>з 05 лютого до </a:t>
            </a:r>
            <a:r>
              <a:rPr lang="uk-UA" sz="4800" b="1" dirty="0" smtClean="0">
                <a:solidFill>
                  <a:srgbClr val="00B050"/>
                </a:solidFill>
              </a:rPr>
              <a:t>18</a:t>
            </a:r>
            <a:r>
              <a:rPr lang="uk-UA" sz="4800" b="1" dirty="0" smtClean="0">
                <a:solidFill>
                  <a:srgbClr val="E52754"/>
                </a:solidFill>
              </a:rPr>
              <a:t> березня 2019 </a:t>
            </a:r>
            <a:r>
              <a:rPr lang="uk-UA" sz="4800" b="1" dirty="0">
                <a:solidFill>
                  <a:srgbClr val="E52754"/>
                </a:solidFill>
              </a:rPr>
              <a:t>року</a:t>
            </a:r>
            <a:r>
              <a:rPr lang="uk-UA" sz="4800" b="1" dirty="0" smtClean="0">
                <a:solidFill>
                  <a:srgbClr val="E52754"/>
                </a:solidFill>
              </a:rPr>
              <a:t>.</a:t>
            </a:r>
          </a:p>
          <a:p>
            <a:pPr marL="0" indent="0" algn="just">
              <a:buClr>
                <a:srgbClr val="E52754"/>
              </a:buClr>
              <a:buNone/>
            </a:pPr>
            <a:endParaRPr lang="uk-UA" sz="4800" b="1" dirty="0" smtClean="0">
              <a:solidFill>
                <a:srgbClr val="E52754"/>
              </a:solidFill>
            </a:endParaRPr>
          </a:p>
          <a:p>
            <a:pPr algn="just">
              <a:buClr>
                <a:srgbClr val="E52754"/>
              </a:buClr>
              <a:buFont typeface="Wingdings" panose="05000000000000000000" pitchFamily="2" charset="2"/>
              <a:buChar char="q"/>
            </a:pPr>
            <a:r>
              <a:rPr lang="uk-UA" sz="4800" dirty="0" smtClean="0"/>
              <a:t>Перереєстрація триватиме </a:t>
            </a:r>
            <a:r>
              <a:rPr lang="uk-UA" sz="4800" dirty="0" smtClean="0">
                <a:solidFill>
                  <a:srgbClr val="E52754"/>
                </a:solidFill>
              </a:rPr>
              <a:t>з </a:t>
            </a:r>
            <a:r>
              <a:rPr lang="uk-UA" sz="4800" b="1" dirty="0" smtClean="0">
                <a:solidFill>
                  <a:srgbClr val="E52754"/>
                </a:solidFill>
              </a:rPr>
              <a:t>05 лютого до 25 березня 2019 року</a:t>
            </a:r>
            <a:r>
              <a:rPr lang="uk-UA" sz="4800" dirty="0" smtClean="0">
                <a:solidFill>
                  <a:srgbClr val="E52754"/>
                </a:solidFill>
              </a:rPr>
              <a:t>       </a:t>
            </a:r>
            <a:r>
              <a:rPr lang="uk-UA" sz="4800" dirty="0" smtClean="0"/>
              <a:t>           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uk-UA" sz="4800" dirty="0">
                <a:solidFill>
                  <a:srgbClr val="FF0000"/>
                </a:solidFill>
              </a:rPr>
              <a:t> </a:t>
            </a:r>
            <a:r>
              <a:rPr lang="uk-UA" sz="4800" b="1" dirty="0" smtClean="0">
                <a:solidFill>
                  <a:srgbClr val="E52754"/>
                </a:solidFill>
              </a:rPr>
              <a:t>(після отримання Сертифіката).</a:t>
            </a:r>
            <a:endParaRPr lang="uk-UA" sz="4800" b="1" dirty="0">
              <a:solidFill>
                <a:srgbClr val="E527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 rot="20793709">
            <a:off x="1992313" y="5949951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uk-UA" altLang="ru-RU" sz="1800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440458" y="0"/>
            <a:ext cx="8529572" cy="63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4000" b="1" dirty="0" smtClean="0">
                <a:solidFill>
                  <a:srgbClr val="ED1150"/>
                </a:solidFill>
                <a:latin typeface="Times New Roman" panose="02020603050405020304" pitchFamily="18" charset="0"/>
              </a:rPr>
              <a:t>Телефон:</a:t>
            </a:r>
            <a:endParaRPr kumimoji="1" lang="uk-UA" altLang="ru-RU" sz="4000" b="1" dirty="0">
              <a:solidFill>
                <a:srgbClr val="ED115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4000" dirty="0">
                <a:latin typeface="Times New Roman" panose="02020603050405020304" pitchFamily="18" charset="0"/>
              </a:rPr>
              <a:t>(</a:t>
            </a:r>
            <a:r>
              <a:rPr kumimoji="1" lang="uk-UA" altLang="ru-RU" sz="4000" dirty="0" smtClean="0">
                <a:latin typeface="Times New Roman" panose="02020603050405020304" pitchFamily="18" charset="0"/>
              </a:rPr>
              <a:t>057)705-07-37</a:t>
            </a:r>
            <a:endParaRPr kumimoji="1" lang="en-US" altLang="ru-RU" sz="4000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4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4000" b="1" dirty="0" smtClean="0">
                <a:solidFill>
                  <a:srgbClr val="ED1150"/>
                </a:solidFill>
                <a:latin typeface="Times New Roman" panose="02020603050405020304" pitchFamily="18" charset="0"/>
              </a:rPr>
              <a:t>Електронна </a:t>
            </a:r>
            <a:r>
              <a:rPr kumimoji="1" lang="uk-UA" altLang="ru-RU" sz="40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пошта: </a:t>
            </a:r>
            <a:endParaRPr kumimoji="1" lang="en-US" altLang="ru-RU" sz="4000" b="1" dirty="0" smtClean="0">
              <a:solidFill>
                <a:srgbClr val="ED115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org_metod@zno-kharkiv.org.ua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uk-UA" altLang="ru-RU" sz="4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ru-RU" sz="40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4000" b="1" dirty="0">
                <a:solidFill>
                  <a:srgbClr val="ED1150"/>
                </a:solidFill>
                <a:latin typeface="Times New Roman" panose="02020603050405020304" pitchFamily="18" charset="0"/>
              </a:rPr>
              <a:t>Адреса: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4000" dirty="0">
                <a:latin typeface="Times New Roman" panose="02020603050405020304" pitchFamily="18" charset="0"/>
              </a:rPr>
              <a:t>майдан Свободи, 6, офіс 463, </a:t>
            </a:r>
            <a:endParaRPr kumimoji="1" lang="en-US" altLang="ru-RU" sz="4000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uk-UA" altLang="ru-RU" sz="4000" dirty="0" smtClean="0">
                <a:latin typeface="Times New Roman" panose="02020603050405020304" pitchFamily="18" charset="0"/>
              </a:rPr>
              <a:t>м</a:t>
            </a:r>
            <a:r>
              <a:rPr kumimoji="1" lang="uk-UA" altLang="ru-RU" sz="4000" dirty="0">
                <a:latin typeface="Times New Roman" panose="02020603050405020304" pitchFamily="18" charset="0"/>
              </a:rPr>
              <a:t>. Харків, 61022</a:t>
            </a:r>
            <a:endParaRPr kumimoji="1" lang="ru-RU" altLang="ru-RU" sz="4000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5" y="1764411"/>
            <a:ext cx="3132511" cy="3132511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FD3354-D8AC-4C17-A905-0D800FE03383}" type="slidenum">
              <a:rPr lang="uk-UA" smtClean="0"/>
              <a:t>40</a:t>
            </a:fld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9" y="5197263"/>
            <a:ext cx="406400" cy="387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71" y="5197263"/>
            <a:ext cx="406400" cy="3872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18" y="5197263"/>
            <a:ext cx="406400" cy="387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2775711" y="5162128"/>
            <a:ext cx="457073" cy="4207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02" y="5197263"/>
            <a:ext cx="406400" cy="387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8557" y="563516"/>
            <a:ext cx="953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E52754"/>
                </a:solidFill>
                <a:latin typeface="+mj-lt"/>
              </a:rPr>
              <a:t>Суб’єкти проведення реєстрації та його функції  </a:t>
            </a:r>
          </a:p>
          <a:p>
            <a:pPr algn="ctr"/>
            <a:r>
              <a:rPr lang="uk-UA" sz="3600" b="1" dirty="0" smtClean="0">
                <a:solidFill>
                  <a:srgbClr val="E52754"/>
                </a:solidFill>
                <a:latin typeface="+mj-lt"/>
              </a:rPr>
              <a:t>(наказ МОНУ від 10.01.2017 №25)</a:t>
            </a:r>
            <a:endParaRPr lang="uk-UA" sz="3600" b="1" dirty="0">
              <a:solidFill>
                <a:srgbClr val="E52754"/>
              </a:solidFill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91593"/>
              </p:ext>
            </p:extLst>
          </p:nvPr>
        </p:nvGraphicFramePr>
        <p:xfrm>
          <a:off x="1064484" y="2218884"/>
          <a:ext cx="11127516" cy="38047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127516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</a:tblGrid>
              <a:tr h="78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noProof="0" dirty="0" smtClean="0"/>
                        <a:t>Заклад освіти (реєстрація/перереєстрація)</a:t>
                      </a:r>
                      <a:endParaRPr lang="uk-UA" sz="20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482107"/>
                  </a:ext>
                </a:extLst>
              </a:tr>
              <a:tr h="823432">
                <a:tc>
                  <a:txBody>
                    <a:bodyPr/>
                    <a:lstStyle/>
                    <a:p>
                      <a:pPr marL="357188" indent="357188" algn="just">
                        <a:spcAft>
                          <a:spcPts val="75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 1) </a:t>
                      </a:r>
                      <a:r>
                        <a:rPr lang="uk-UA" sz="1800" kern="1200" noProof="0" dirty="0" smtClean="0">
                          <a:effectLst/>
                        </a:rPr>
                        <a:t>отримує від випускників реєстраційні документи та формує список осіб, які проходитимуть державну підсумкову атестацію за освітній рівень повної загальної середньої освіти у формі зовнішнього незалежного оцінювання;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972020"/>
                  </a:ext>
                </a:extLst>
              </a:tr>
              <a:tr h="624730">
                <a:tc>
                  <a:txBody>
                    <a:bodyPr/>
                    <a:lstStyle/>
                    <a:p>
                      <a:pPr marL="357188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2) </a:t>
                      </a:r>
                      <a:r>
                        <a:rPr lang="uk-UA" sz="1800" kern="1200" noProof="0" dirty="0" smtClean="0">
                          <a:effectLst/>
                        </a:rPr>
                        <a:t>надсилає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uk-UA" sz="1800" kern="1200" dirty="0" smtClean="0">
                          <a:effectLst/>
                        </a:rPr>
                        <a:t>поштою в установлені строки до Харківського регіонального центру засвідчений підписом керівника та печаткою (за наявності) закладу освіти список випускників і комплекти реєстраційних документів. Дата подання визначається за відбитком штемпеля відправлення на поштовому конверті.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662414"/>
                  </a:ext>
                </a:extLst>
              </a:tr>
              <a:tr h="603662">
                <a:tc>
                  <a:txBody>
                    <a:bodyPr/>
                    <a:lstStyle/>
                    <a:p>
                      <a:pPr marL="0" indent="539750" fontAlgn="base"/>
                      <a:r>
                        <a:rPr lang="uk-UA" sz="1800" kern="1200" dirty="0" smtClean="0">
                          <a:effectLst/>
                        </a:rPr>
                        <a:t>    3) забезпечує вручення </a:t>
                      </a:r>
                      <a:r>
                        <a:rPr lang="uk-UA" sz="1800" kern="1200" noProof="0" dirty="0" smtClean="0">
                          <a:effectLst/>
                        </a:rPr>
                        <a:t>випускникам індивідуальних конвертів, які містять</a:t>
                      </a:r>
                      <a:r>
                        <a:rPr lang="ru-RU" sz="1800" kern="1200" dirty="0" smtClean="0">
                          <a:effectLst/>
                        </a:rPr>
                        <a:t>:</a:t>
                      </a:r>
                      <a:r>
                        <a:rPr lang="uk-UA" sz="1800" kern="1200" dirty="0" smtClean="0">
                          <a:effectLst/>
                        </a:rPr>
                        <a:t> </a:t>
                      </a: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</a:rPr>
                        <a:t>- Сертифікат;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</a:rPr>
                        <a:t>- реєстраційне повідомлення учасника зовнішнього незалежного оцінювання;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</a:rPr>
                        <a:t>- інформаційний бюлетень.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24026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654944" y="-27175"/>
            <a:ext cx="7863840" cy="764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E52754"/>
                </a:solidFill>
              </a:rPr>
              <a:t>Учасники ЗНО</a:t>
            </a:r>
            <a:endParaRPr lang="ru-RU" sz="6000" b="1" dirty="0">
              <a:solidFill>
                <a:srgbClr val="E52754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886941" y="1795477"/>
            <a:ext cx="5751280" cy="214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+mn-lt"/>
              </a:rPr>
              <a:t>Учні/студенти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latin typeface="+mn-lt"/>
              </a:rPr>
              <a:t>ЗПТО</a:t>
            </a:r>
            <a:endParaRPr lang="uk-UA" sz="36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734713" y="1792683"/>
            <a:ext cx="5082140" cy="1270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+mn-lt"/>
              </a:rPr>
              <a:t>Випускники </a:t>
            </a:r>
          </a:p>
          <a:p>
            <a:pPr algn="ctr"/>
            <a:r>
              <a:rPr lang="uk-UA" sz="4000" b="1" dirty="0" smtClean="0">
                <a:latin typeface="+mn-lt"/>
              </a:rPr>
              <a:t>минулих років</a:t>
            </a:r>
          </a:p>
          <a:p>
            <a:pPr algn="ctr"/>
            <a:r>
              <a:rPr lang="uk-UA" sz="4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uk-UA" sz="4000" b="1" dirty="0">
              <a:solidFill>
                <a:srgbClr val="FF0066"/>
              </a:solidFill>
              <a:latin typeface="+mn-lt"/>
            </a:endParaRPr>
          </a:p>
          <a:p>
            <a:pPr algn="ctr"/>
            <a:endParaRPr lang="uk-UA" sz="4000" b="1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362307">
            <a:off x="4305152" y="880248"/>
            <a:ext cx="484632" cy="610672"/>
          </a:xfrm>
          <a:prstGeom prst="downArrow">
            <a:avLst/>
          </a:prstGeom>
          <a:solidFill>
            <a:srgbClr val="E52754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A7380"/>
                </a:solidFill>
              </a:ln>
              <a:solidFill>
                <a:srgbClr val="660033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043589">
            <a:off x="8293251" y="929115"/>
            <a:ext cx="484632" cy="633269"/>
          </a:xfrm>
          <a:prstGeom prst="downArrow">
            <a:avLst/>
          </a:prstGeom>
          <a:solidFill>
            <a:srgbClr val="E52754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3818" y="3352383"/>
            <a:ext cx="4350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особи, </a:t>
            </a:r>
            <a:r>
              <a:rPr lang="uk-UA" sz="3600" dirty="0">
                <a:solidFill>
                  <a:srgbClr val="E52754"/>
                </a:solidFill>
              </a:rPr>
              <a:t>які мають повну </a:t>
            </a:r>
            <a:r>
              <a:rPr lang="uk-UA" sz="3600" dirty="0"/>
              <a:t>загальну середню освіту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0190" y="3352383"/>
            <a:ext cx="475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які </a:t>
            </a:r>
            <a:r>
              <a:rPr lang="uk-UA" sz="3600" dirty="0">
                <a:solidFill>
                  <a:srgbClr val="E52754"/>
                </a:solidFill>
              </a:rPr>
              <a:t>отримують</a:t>
            </a:r>
            <a:r>
              <a:rPr lang="uk-UA" sz="3600" dirty="0">
                <a:solidFill>
                  <a:srgbClr val="FF3399"/>
                </a:solidFill>
              </a:rPr>
              <a:t> </a:t>
            </a:r>
            <a:r>
              <a:rPr lang="uk-UA" sz="3600" dirty="0"/>
              <a:t>повну загальну середню освіту</a:t>
            </a:r>
            <a:r>
              <a:rPr lang="uk-UA" sz="3600" dirty="0">
                <a:solidFill>
                  <a:srgbClr val="FF3399"/>
                </a:solidFill>
              </a:rPr>
              <a:t> </a:t>
            </a:r>
            <a:r>
              <a:rPr lang="uk-UA" sz="3600" dirty="0">
                <a:solidFill>
                  <a:srgbClr val="E52754"/>
                </a:solidFill>
              </a:rPr>
              <a:t>у 2019 році</a:t>
            </a:r>
            <a:endParaRPr lang="ru-RU" sz="3600" dirty="0">
              <a:solidFill>
                <a:srgbClr val="E52754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75588" y="286395"/>
            <a:ext cx="7863840" cy="710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E52754"/>
                </a:solidFill>
              </a:rPr>
              <a:t>ЗНО = ДПА</a:t>
            </a:r>
            <a:endParaRPr lang="ru-RU" sz="5400" b="1" dirty="0">
              <a:solidFill>
                <a:srgbClr val="E52754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612186" y="1174950"/>
            <a:ext cx="5190644" cy="68306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00B050"/>
                </a:solidFill>
              </a:rPr>
              <a:t>ЗПТО</a:t>
            </a:r>
            <a:endParaRPr lang="ru-RU" sz="4100" b="1" dirty="0">
              <a:solidFill>
                <a:srgbClr val="E52754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013914" y="4025893"/>
            <a:ext cx="5082139" cy="30450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E52754"/>
                </a:solidFill>
                <a:latin typeface="+mn-lt"/>
              </a:rPr>
              <a:t>Два</a:t>
            </a:r>
            <a:r>
              <a:rPr lang="uk-UA" sz="2800" b="1" dirty="0" smtClean="0">
                <a:latin typeface="+mn-lt"/>
              </a:rPr>
              <a:t> предмети</a:t>
            </a:r>
            <a:endParaRPr lang="uk-UA" sz="2800" dirty="0" smtClean="0">
              <a:latin typeface="+mn-lt"/>
            </a:endParaRPr>
          </a:p>
          <a:p>
            <a:pPr algn="ctr"/>
            <a:endParaRPr lang="uk-UA" sz="20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uk-UA" sz="2000" b="1" dirty="0">
                <a:latin typeface="+mn-lt"/>
              </a:rPr>
              <a:t>Українська мова і література (українська мова</a:t>
            </a:r>
            <a:r>
              <a:rPr lang="uk-UA" sz="2000" b="1" dirty="0" smtClean="0">
                <a:latin typeface="+mn-lt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uk-UA" sz="2000" b="1" dirty="0" smtClean="0">
                <a:latin typeface="+mn-lt"/>
              </a:rPr>
              <a:t>Математика</a:t>
            </a:r>
            <a:r>
              <a:rPr lang="uk-UA" sz="2000" dirty="0" smtClean="0">
                <a:latin typeface="+mn-lt"/>
              </a:rPr>
              <a:t> або </a:t>
            </a:r>
            <a:r>
              <a:rPr lang="uk-UA" sz="2000" b="1" dirty="0" smtClean="0">
                <a:latin typeface="+mn-lt"/>
              </a:rPr>
              <a:t>історія України </a:t>
            </a:r>
            <a:r>
              <a:rPr lang="uk-UA" sz="2000" dirty="0" smtClean="0">
                <a:latin typeface="+mn-lt"/>
              </a:rPr>
              <a:t>(період ХХ – початок ХХІ століття) (</a:t>
            </a:r>
            <a:r>
              <a:rPr lang="uk-UA" sz="2000" dirty="0">
                <a:latin typeface="+mn-lt"/>
              </a:rPr>
              <a:t>за вибором </a:t>
            </a:r>
            <a:r>
              <a:rPr lang="uk-UA" sz="2000" dirty="0" smtClean="0">
                <a:latin typeface="+mn-lt"/>
              </a:rPr>
              <a:t>учня (слухача, студента))</a:t>
            </a:r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207508" y="3048544"/>
            <a:ext cx="484632" cy="433835"/>
          </a:xfrm>
          <a:prstGeom prst="downArrow">
            <a:avLst/>
          </a:prstGeom>
          <a:solidFill>
            <a:srgbClr val="E52754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75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1158" y="1949605"/>
            <a:ext cx="425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E52754"/>
                </a:solidFill>
              </a:rPr>
              <a:t>(для учнів (слухачів, студентів), які в 2019 році завершують здобуття повної загальної середньої освіти)</a:t>
            </a:r>
            <a:endParaRPr lang="ru-RU" sz="1600" dirty="0">
              <a:solidFill>
                <a:srgbClr val="E52754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691" y="1505577"/>
            <a:ext cx="5376081" cy="1325563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+mn-lt"/>
              </a:rPr>
              <a:t> 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- про механізм реєстрації учнів, 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- зразки документів необхідні  для проходження державної підсумкової атестації у формі зовнішнього оцінювання,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- інші матеріали </a:t>
            </a:r>
            <a:endParaRPr lang="uk-UA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754" t="14639" r="63158" b="55419"/>
          <a:stretch/>
        </p:blipFill>
        <p:spPr>
          <a:xfrm>
            <a:off x="934208" y="1045992"/>
            <a:ext cx="4516164" cy="5041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4909" y="3550043"/>
            <a:ext cx="4087624" cy="4733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2" y="122044"/>
            <a:ext cx="1555611" cy="44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41073" y="3793787"/>
            <a:ext cx="53760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буде розміщено </a:t>
            </a:r>
            <a:r>
              <a:rPr lang="uk-UA" sz="2800" dirty="0" smtClean="0">
                <a:solidFill>
                  <a:srgbClr val="E52754"/>
                </a:solidFill>
              </a:rPr>
              <a:t>з 05.02.2019 </a:t>
            </a:r>
            <a:r>
              <a:rPr lang="uk-UA" sz="2800" dirty="0" smtClean="0"/>
              <a:t>на </a:t>
            </a:r>
            <a:r>
              <a:rPr lang="uk-UA" sz="2800" dirty="0"/>
              <a:t>сайті УЦОЯО в розділі «</a:t>
            </a:r>
            <a:r>
              <a:rPr lang="uk-UA" sz="2800" dirty="0">
                <a:hlinkClick r:id="rId4"/>
              </a:rPr>
              <a:t>Керівникам закладів освіти</a:t>
            </a:r>
            <a:r>
              <a:rPr lang="uk-UA" sz="2800" dirty="0"/>
              <a:t>», доступ до якого – за допомогою логіна та пароля, наданих закладу </a:t>
            </a:r>
            <a:r>
              <a:rPr lang="uk-UA" sz="2800" dirty="0" smtClean="0"/>
              <a:t>освіти.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2743" y="617344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Інформацію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026560" y="-54867"/>
            <a:ext cx="8910865" cy="710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E52754"/>
                </a:solidFill>
              </a:rPr>
              <a:t>Інформація для адміністрації ЗО</a:t>
            </a:r>
            <a:endParaRPr lang="ru-RU" b="1" dirty="0">
              <a:solidFill>
                <a:srgbClr val="E5275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3724" y="-72490"/>
            <a:ext cx="10515600" cy="88787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E52754"/>
                </a:solidFill>
              </a:rPr>
              <a:t>Реєстрація на сайті УЦОЯО</a:t>
            </a:r>
            <a:endParaRPr lang="ru-RU" sz="5400" b="1" dirty="0">
              <a:solidFill>
                <a:srgbClr val="E5275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1141" t="64543" r="17719" b="8791"/>
          <a:stretch/>
        </p:blipFill>
        <p:spPr>
          <a:xfrm>
            <a:off x="963724" y="729574"/>
            <a:ext cx="7668126" cy="18812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4594" y="1063896"/>
            <a:ext cx="1915360" cy="1574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" y="142166"/>
            <a:ext cx="1555611" cy="441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8012" y="2828143"/>
            <a:ext cx="40095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D0D0D"/>
                </a:solidFill>
              </a:rPr>
              <a:t>Р</a:t>
            </a:r>
            <a:r>
              <a:rPr lang="uk-UA" b="1" dirty="0" smtClean="0">
                <a:solidFill>
                  <a:srgbClr val="0D0D0D"/>
                </a:solidFill>
              </a:rPr>
              <a:t>еєстраційну картку</a:t>
            </a:r>
            <a:r>
              <a:rPr lang="uk-UA" dirty="0" smtClean="0">
                <a:solidFill>
                  <a:srgbClr val="0D0D0D"/>
                </a:solidFill>
              </a:rPr>
              <a:t>, можна сформувати: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rgbClr val="0D0D0D"/>
                </a:solidFill>
              </a:rPr>
              <a:t>самостійно, скориставшись спеціальним сервісом </a:t>
            </a:r>
            <a:r>
              <a:rPr lang="uk-UA" b="1" dirty="0" smtClean="0">
                <a:solidFill>
                  <a:srgbClr val="0D0D0D"/>
                </a:solidFill>
              </a:rPr>
              <a:t>«</a:t>
            </a:r>
            <a:r>
              <a:rPr lang="uk-UA" dirty="0" smtClean="0">
                <a:solidFill>
                  <a:srgbClr val="337AB7"/>
                </a:solidFill>
                <a:hlinkClick r:id="rId5"/>
              </a:rPr>
              <a:t>Зареєструватися</a:t>
            </a:r>
            <a:r>
              <a:rPr lang="uk-UA" b="1" dirty="0" smtClean="0">
                <a:solidFill>
                  <a:srgbClr val="0D0D0D"/>
                </a:solidFill>
              </a:rPr>
              <a:t>»</a:t>
            </a:r>
            <a:r>
              <a:rPr lang="uk-UA" dirty="0" smtClean="0">
                <a:solidFill>
                  <a:srgbClr val="0D0D0D"/>
                </a:solidFill>
              </a:rPr>
              <a:t>, розміщеним на веб-сайті УЦОЯО,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solidFill>
                  <a:srgbClr val="0D0D0D"/>
                </a:solidFill>
              </a:rPr>
              <a:t>звернутися за допомогою до особи, відповідальної за реєстрацію в закладі освіти, де особа навчається,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rgbClr val="0D0D0D"/>
                </a:solidFill>
              </a:rPr>
              <a:t>звернутися</a:t>
            </a:r>
            <a:r>
              <a:rPr lang="uk-UA" dirty="0" smtClean="0"/>
              <a:t> за допомогою до працівника пункту реєстрації</a:t>
            </a:r>
            <a:r>
              <a:rPr lang="uk-UA" dirty="0">
                <a:solidFill>
                  <a:srgbClr val="0D0D0D"/>
                </a:solidFill>
              </a:rPr>
              <a:t> </a:t>
            </a:r>
            <a:r>
              <a:rPr lang="uk-UA" dirty="0" smtClean="0">
                <a:solidFill>
                  <a:srgbClr val="0D0D0D"/>
                </a:solidFill>
              </a:rPr>
              <a:t>(адреси ПР розміщені на сайті ХРЦОЯО)</a:t>
            </a:r>
            <a:endParaRPr lang="uk-UA" b="0" i="0" dirty="0">
              <a:solidFill>
                <a:srgbClr val="0D0D0D"/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89" y="729574"/>
            <a:ext cx="583660" cy="6128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21517" t="9104" r="17289" b="7313"/>
          <a:stretch/>
        </p:blipFill>
        <p:spPr>
          <a:xfrm>
            <a:off x="1942274" y="2124078"/>
            <a:ext cx="6070775" cy="46641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61763" y="5409489"/>
            <a:ext cx="1478423" cy="2734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1773</Words>
  <Application>Microsoft Office PowerPoint</Application>
  <PresentationFormat>Широкоэкранный</PresentationFormat>
  <Paragraphs>225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Comic Sans MS</vt:lpstr>
      <vt:lpstr>Segoe Script</vt:lpstr>
      <vt:lpstr>Times New Roman</vt:lpstr>
      <vt:lpstr>Wingdings</vt:lpstr>
      <vt:lpstr>Тема Office</vt:lpstr>
      <vt:lpstr>Реєстрація  ЗПТО</vt:lpstr>
      <vt:lpstr>Нормативно-правові документи</vt:lpstr>
      <vt:lpstr>Презентация PowerPoint</vt:lpstr>
      <vt:lpstr>Терміни реєстрації</vt:lpstr>
      <vt:lpstr>Презентация PowerPoint</vt:lpstr>
      <vt:lpstr>Презентация PowerPoint</vt:lpstr>
      <vt:lpstr>Презентация PowerPoint</vt:lpstr>
      <vt:lpstr>  - про механізм реєстрації учнів,  - зразки документів необхідні  для проходження державної підсумкової атестації у формі зовнішнього оцінювання, - інші матеріали </vt:lpstr>
      <vt:lpstr>Реєстрація на сайті УЦОЯО</vt:lpstr>
      <vt:lpstr>Презентация PowerPoint</vt:lpstr>
      <vt:lpstr>Обрання категорії особи:</vt:lpstr>
      <vt:lpstr>ПРОЦЕДУРА РЕЄСТРАЦІЇ ОСІБ</vt:lpstr>
      <vt:lpstr>Презентация PowerPoint</vt:lpstr>
      <vt:lpstr>КОНТРОЛЬ З БОКУ ЗАКЛАДУ ОСВІТИ</vt:lpstr>
      <vt:lpstr>Надсилання документів до ХРЦОЯО</vt:lpstr>
      <vt:lpstr>Укрпошта: пошук поштових відправлень </vt:lpstr>
      <vt:lpstr>Перевірка стану опрацювання реєстраційних документів</vt:lpstr>
      <vt:lpstr>Надсилання документів від ХРЦОЯО</vt:lpstr>
      <vt:lpstr>Презентация PowerPoint</vt:lpstr>
      <vt:lpstr>Презентация PowerPoint</vt:lpstr>
      <vt:lpstr>Інформаційний бюлетень</vt:lpstr>
      <vt:lpstr>Реєстраційне повідомлення учасника ЗНО</vt:lpstr>
      <vt:lpstr>Перереєстрація (внесення змін) здійснюється в межах часу, відведеного для реєстрації та перереєстрації  (з 05.02 по 25.03.2019)</vt:lpstr>
      <vt:lpstr>Унесення змін до реєстраційних даних</vt:lpstr>
      <vt:lpstr>Надсилання документів для перереєстрації до ХРЦОЯО</vt:lpstr>
      <vt:lpstr>Надсилання документів після перереєстрації від ХРЦОЯО</vt:lpstr>
      <vt:lpstr>Презентация PowerPoint</vt:lpstr>
      <vt:lpstr>Відмова від реєстрації/перереєстрації</vt:lpstr>
      <vt:lpstr>Окремі випадки </vt:lpstr>
      <vt:lpstr>У разі відсутності паспорта окремі категорії осіб можуть подати інший документ</vt:lpstr>
      <vt:lpstr>Додаткові документи для окремих категорій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Реєстрація на ЗНО - 2019</dc:title>
  <dc:creator>Валерия А. Ханикова</dc:creator>
  <cp:lastModifiedBy>Елена Е. Шматько</cp:lastModifiedBy>
  <cp:revision>135</cp:revision>
  <cp:lastPrinted>2019-01-24T09:03:16Z</cp:lastPrinted>
  <dcterms:created xsi:type="dcterms:W3CDTF">2019-01-14T09:18:38Z</dcterms:created>
  <dcterms:modified xsi:type="dcterms:W3CDTF">2019-01-28T12:11:37Z</dcterms:modified>
</cp:coreProperties>
</file>