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6"/>
  </p:notesMasterIdLst>
  <p:sldIdLst>
    <p:sldId id="278" r:id="rId2"/>
    <p:sldId id="301" r:id="rId3"/>
    <p:sldId id="302" r:id="rId4"/>
    <p:sldId id="324" r:id="rId5"/>
    <p:sldId id="315" r:id="rId6"/>
    <p:sldId id="330" r:id="rId7"/>
    <p:sldId id="329" r:id="rId8"/>
    <p:sldId id="305" r:id="rId9"/>
    <p:sldId id="308" r:id="rId10"/>
    <p:sldId id="310" r:id="rId11"/>
    <p:sldId id="311" r:id="rId12"/>
    <p:sldId id="313" r:id="rId13"/>
    <p:sldId id="328" r:id="rId14"/>
    <p:sldId id="318" r:id="rId15"/>
    <p:sldId id="319" r:id="rId16"/>
    <p:sldId id="320" r:id="rId17"/>
    <p:sldId id="321" r:id="rId18"/>
    <p:sldId id="322" r:id="rId19"/>
    <p:sldId id="323" r:id="rId20"/>
    <p:sldId id="325" r:id="rId21"/>
    <p:sldId id="327" r:id="rId22"/>
    <p:sldId id="331" r:id="rId23"/>
    <p:sldId id="332" r:id="rId24"/>
    <p:sldId id="326" r:id="rId2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704"/>
    <a:srgbClr val="FF0066"/>
    <a:srgbClr val="FFFF66"/>
    <a:srgbClr val="FF5050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5BDF5C-7583-4CF0-9DB0-FD5C3DDC2687}" type="datetimeFigureOut">
              <a:rPr lang="ru-RU"/>
              <a:pPr>
                <a:defRPr/>
              </a:pPr>
              <a:t>27.06.2018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502537-7E8C-4C76-8FE1-9985C6AAC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0FAB-F4C8-423D-A709-D41BCFC46771}" type="datetimeFigureOut">
              <a:rPr lang="en-US"/>
              <a:pPr>
                <a:defRPr/>
              </a:pPr>
              <a:t>6/27/2018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9D48E-9F08-4C8F-8155-69E4A6D1187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F9267-3CFC-4BCD-B3FD-DCFCA4C5DFD8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698F1-9C48-4FBA-B9C4-52DD7E03A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B6D3-16A9-4627-AAFD-3F50B58947A5}" type="datetimeFigureOut">
              <a:rPr lang="en-US"/>
              <a:pPr>
                <a:defRPr/>
              </a:pPr>
              <a:t>6/27/2018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34390-1D47-492F-812B-D90484F73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7AE8-90FE-41FA-994C-795F67930976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200A-CD13-4A1C-A619-4EE013D03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BAE5E-490E-4877-9D5E-B3CE93505136}" type="datetimeFigureOut">
              <a:rPr lang="en-US"/>
              <a:pPr>
                <a:defRPr/>
              </a:pPr>
              <a:t>6/27/2018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DF49-B7C9-46BB-B50B-B808422F5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FC3B-EA05-4D50-99ED-A95DA4A655FF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EA9B-3BFE-45DC-9DB4-B34DD6E43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FA3C-649E-492F-8D2F-097C01A6F8D2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4762-CE67-4831-9500-33EC17A95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818C-F245-4C35-8278-E188055E473E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ECBA7-96F4-46F5-930B-EF4749C90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42829-C7A5-431A-8F37-89706DE5D734}" type="datetimeFigureOut">
              <a:rPr lang="en-US"/>
              <a:pPr>
                <a:defRPr/>
              </a:pPr>
              <a:t>6/27/2018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6B83-3B91-476D-A90B-095DEBA09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99FC-261D-4532-8ED4-1C2BAA9473E9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18E4-A031-473E-A745-F14A2FFA0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C722C-9616-4E42-AF0F-8EE90BB0F4BC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49C11-4529-4DF0-9E7B-CA912F7FE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7A3A2-8181-41DB-9485-8BC1316DEB33}" type="datetimeFigureOut">
              <a:rPr lang="en-US"/>
              <a:pPr>
                <a:defRPr/>
              </a:pPr>
              <a:t>6/27/2018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F6E8F-20EF-415C-A2FE-2DFA1815F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403225" y="484188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39552" y="836712"/>
            <a:ext cx="8175852" cy="5549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4800" b="1" spc="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ЛІЦЕНЗІЙНІ УМОВИ ПРОВАДЖЕННЯ ОСВІТНЬОЇ ДІЯЛЬНОСТІ У СФЕРІ ПРОФЕСІЙНОЇ (ПРОФЕСІЙНО-ТЕХНІЧНОЇ) ОСВІТИ</a:t>
            </a:r>
            <a:endParaRPr lang="ru-RU" sz="4800" b="1" spc="2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136904" cy="576064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ПІДГОТОВКУ  ІНОЗЕМЦІВ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800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заклади освіти, що здійснюють підготовку іноземців та осіб без громадянства і мають намір у подальшому: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uk-UA" sz="800" u="sng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припинити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здійснення такої підготовки, </a:t>
            </a:r>
            <a:r>
              <a:rPr lang="uk-UA" sz="28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завершують освітню діяльність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з підготовки іноземців та осіб без громадянства </a:t>
            </a:r>
            <a:r>
              <a:rPr lang="uk-UA" sz="28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 завершення циклу підготовки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продовжувати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здійснювати таку підготовку, повинні </a:t>
            </a:r>
            <a:r>
              <a:rPr lang="uk-UA" sz="28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 31 грудня 2019 р. пройти процедуру ліцензування 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установленому законодавством порядку;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136904" cy="576064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ПІДГОТОВКУ  ІНОЗЕМЦІВ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15. У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разі підготовки іноземців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осіб без громадянства заклади … професійної (професійно-технічної) освіти </a:t>
            </a:r>
            <a:r>
              <a:rPr lang="uk-UA" sz="28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повинні мати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структурний підрозділ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 роботи з іноземцями та особами без громадянства, до функцій якого, зокрема, належить оформлення запрошень на навчання та забезпечення перебування іноземців та осіб без громадянства в Україні на законних підставах;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житлові приміщення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придатні для проживання іноземців та осіб без громадянства.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36904" cy="108012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ПІДГОТОВКУ 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ОСІБ   З  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ІНВАЛІДНІСТЮ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12568"/>
          </a:xfrm>
        </p:spPr>
        <p:txBody>
          <a:bodyPr/>
          <a:lstStyle/>
          <a:p>
            <a:pPr marL="0" indent="0" algn="just">
              <a:lnSpc>
                <a:spcPct val="109000"/>
              </a:lnSpc>
              <a:spcAft>
                <a:spcPts val="0"/>
              </a:spcAft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69. Заклад освіти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повинен забезпечити </a:t>
            </a:r>
            <a:r>
              <a:rPr lang="uk-UA" sz="28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доступність навчальних приміщень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для осіб з інвалідністю та інших </a:t>
            </a:r>
            <a:r>
              <a:rPr lang="uk-UA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маломобільних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груп населення, зокрема безперешкодний доступ до будівлі, навчальних аудиторій та об’єктів інфраструктури </a:t>
            </a:r>
            <a:r>
              <a:rPr lang="uk-UA" sz="28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відповідно до державних будівельних норм, правил і стандартів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що повинно бути документально підтверджено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фахівцем з питань технічного обстеження будівель та споруд, який має кваліфікаційний сертифікат, або відповідною установою, уповноваженою на проведення зазначених обстежень.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36904" cy="108012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ПІДГОТОВКУ 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ОСІБ   З  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ІНВАЛІДНІСТЮ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вимоги щодо доступності до навчальних приміщень для осіб з інвалідністю та інших </a:t>
            </a:r>
            <a:r>
              <a:rPr lang="uk-UA" sz="1400" dirty="0" err="1" smtClean="0">
                <a:latin typeface="Times New Roman"/>
                <a:ea typeface="Times New Roman"/>
                <a:cs typeface="Times New Roman"/>
              </a:rPr>
              <a:t>маломобільних</a:t>
            </a: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 груп населення вводяться в дію під час провадження освітньої діяльності через три роки після набрання чинності цією постановою для закладів освіти, які вже мають ліцензію на провадження освітньої діяльності.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Звіт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стан підготовки до виконання Ліцензійних умов, …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щодо доступності до навчальних приміщень … подається до органу ліцензування через шість місяців після набрання чинності цією постановою</a:t>
            </a:r>
            <a:endParaRPr lang="ru-RU" sz="2400" u="sng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36904" cy="108012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ПІДГОТОВКУ 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ІНТЕГРОВАНИХ   ПРОФЕСІЙ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04056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2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Започаткування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провадження освітньої діяльності закладом професійної (професійно-технічної) освіти </a:t>
            </a:r>
            <a:r>
              <a:rPr lang="uk-UA" sz="32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первинною професійною підготовкою із споріднених і близьких за технологічними процесами і засобами навчання професій,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які можуть виконуватися за умови, що одна із таких професій є базовою, а інші суміжними, </a:t>
            </a:r>
            <a:r>
              <a:rPr lang="uk-UA" sz="32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підлягає ліцензуванню в установленому порядку.</a:t>
            </a:r>
            <a:endParaRPr lang="ru-RU" sz="3200" u="sng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36904" cy="108012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ПІДГОТОВКУ 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ІНТЕГРОВАНИХ   ПРОФЕСІЙ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4056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 наявності дозволу 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засновника або уповноваженого органу управління освітою за місцезнаходженням закладу освіти ліцензіат, який провадить освітню діяльність у сфері професійної (професійно-технічної) освіти за первинною професійною підготовкою з окремих професій, </a:t>
            </a:r>
            <a:r>
              <a:rPr lang="uk-UA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може впроваджувати освітню діяльність таким чином, щоб одна із професій була базовою, а інші - суміжними, якщо вони є спорідненими і близькими за технологічними процесами і засобами навчання та можуть виконуватися одночасно.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При цьому такий ліцензіат повинен не перевищувати строк навчання та ліцензований обсяг.</a:t>
            </a:r>
            <a:endParaRPr lang="ru-RU" u="sng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36904" cy="648072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ЗБЕРІГАННЯ   ДОКУМЕНТІВ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uk-UA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Ліцензіат забезпечує зберігання документів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копії яких подавалися до органу ліцензування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на отримання ліцензії.</a:t>
            </a:r>
          </a:p>
          <a:p>
            <a:pPr marL="0" indent="0" algn="just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uk-UA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Ліцензіат забезпечує зберігання документів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підтверджують достовірність даних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що зазначалися здобувачем ліцензії у документах, які подавалися органу ліцензування.</a:t>
            </a:r>
          </a:p>
          <a:p>
            <a:pPr marL="0" indent="0" algn="just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uk-UA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Ліцензіат забезпечує зберігання документів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підтверджують здійснення оплати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 видачу ліцензії. Документи зберігаються відповідно до встановленого для них строку зберігання, але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не менше десяти років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36904" cy="648072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ВІДПОВІДАЛЬНІСТЬ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26.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Відповідальність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за достовірність поданої інформації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несе здобувач ліцензії (ліцензіат)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endParaRPr lang="uk-UA" sz="28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70. Здобувач ліцензії </a:t>
            </a:r>
            <a:r>
              <a:rPr lang="uk-UA" sz="28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повинен відповідати вимогам 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щодо провадження освітньої діяльності у сфері професійної (професійно-технічної) освіти.</a:t>
            </a: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Ліцензіат повинен </a:t>
            </a:r>
            <a:r>
              <a:rPr lang="uk-UA" sz="28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дотримуватися вимог </a:t>
            </a:r>
            <a:r>
              <a:rPr lang="uk-UA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щодо провадження освітньої діяльності у сфері професійної (професійно-технічної) освіти </a:t>
            </a:r>
            <a:r>
              <a:rPr lang="uk-UA" sz="28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протягом усього періоду навчання.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36904" cy="648072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ВІДПОВІДАЛЬНІСТЬ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72. Здобувач ліцензії 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забезпечує подання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 електронному вигляді відомостей про кадрове та матеріально-технічне забезпечення закладу професійної (професійно-технічної) освіти, його відокремленого структурного підрозділу 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до Єдиної державної електронної бази з питань освіти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Відповідальність за достовірність даних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внесених до Єдиної державної електронної бази з питань освіти, 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несе ліцензіат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36904" cy="1296144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  ВИМАГАЄТЬСЯ  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  ЛІЦЕНЗУВАННІ: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Дозвільні документи про </a:t>
            </a:r>
            <a:r>
              <a:rPr lang="uk-UA" sz="3200" u="sng" dirty="0" smtClean="0">
                <a:latin typeface="Times New Roman"/>
                <a:ea typeface="Times New Roman"/>
              </a:rPr>
              <a:t>відповідність приміщень та матеріально-технічної бази </a:t>
            </a:r>
          </a:p>
          <a:p>
            <a:pPr marL="0" indent="0" algn="just">
              <a:buNone/>
            </a:pPr>
            <a:endParaRPr lang="uk-UA" sz="1200" u="sng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sz="3200" b="1" dirty="0" smtClean="0">
                <a:latin typeface="Times New Roman"/>
                <a:ea typeface="Times New Roman"/>
              </a:rPr>
              <a:t>санітарним нормам, </a:t>
            </a:r>
          </a:p>
          <a:p>
            <a:pPr marL="0" indent="0" algn="just">
              <a:buNone/>
            </a:pPr>
            <a:endParaRPr lang="uk-UA" sz="1200" b="1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sz="3200" b="1" dirty="0" smtClean="0">
                <a:latin typeface="Times New Roman"/>
                <a:ea typeface="Times New Roman"/>
              </a:rPr>
              <a:t>вимогам правил пожежної безпеки, </a:t>
            </a:r>
          </a:p>
          <a:p>
            <a:pPr marL="0" indent="0" algn="just">
              <a:buNone/>
            </a:pPr>
            <a:endParaRPr lang="uk-UA" sz="1200" b="1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sz="3200" b="1" dirty="0" smtClean="0">
                <a:latin typeface="Times New Roman"/>
                <a:ea typeface="Times New Roman"/>
              </a:rPr>
              <a:t>нормам з охорони праці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403225" y="484188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23528" y="836712"/>
            <a:ext cx="8604448" cy="583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uk-UA" sz="4400" b="1" spc="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ПОСТАНОВА</a:t>
            </a:r>
            <a:r>
              <a:rPr lang="uk-UA" sz="4400" dirty="0" smtClean="0">
                <a:latin typeface="Times New Roman"/>
                <a:ea typeface="Times New Roman"/>
              </a:rPr>
              <a:t> </a:t>
            </a:r>
            <a:r>
              <a:rPr lang="uk-UA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КАБІНЕТУ МІНІСТРІВ УКРАЇНИ 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uk-UA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ВІД 30.12.2015 Р. № 1187 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uk-UA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«ПРО ЗАТВЕРДЖЕННЯ ЛІЦЕНЗІЙНИХ УМОВ ПРОВАДЖЕННЯ ОСВІТНЬОЇ ДІЯЛЬНОСТІ»</a:t>
            </a:r>
            <a:r>
              <a:rPr lang="uk-UA" sz="4800" b="1" spc="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4800" b="1" spc="2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108012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ОСНОВНІ ЛІЦЕНЗІЙНІ УМОВИ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 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МАТЕРІАЛЬНО-ТЕХНІЧНОЇ  БАЗИ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772815"/>
          <a:ext cx="8640960" cy="494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  <a:gridCol w="1008112"/>
              </a:tblGrid>
              <a:tr h="5040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Найменування показника (нормативу)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Вимоги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050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Майстерні, кабінети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лабораторії, полігони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обладнання, устаткування, комп’ютерні робочі місця, необхідні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для виконання робочих навчальних (освітніх)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1224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Соціально-побутова інфраструктура: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бібліотека,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у тому числі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читальна зала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спортивна зала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стадіон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спортивний майданчик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4)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медичний пункт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5)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пункти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харчування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170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Гуртожиток,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мінімальний відсоток потреби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70 %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8012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ОСНОВНІ ЛІЦЕНЗІЙНІ УМОВИ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3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ІНФОРМАЦІЙНОГО ЗАБЕЗПЕЧЕННЯ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784976" cy="5190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  <a:gridCol w="936104"/>
              </a:tblGrid>
              <a:tr h="48383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Найменування показника (нормативу)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Вимоги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56325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1. Забезпеченість учнів підручниками, навчальними посібниками та електронними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виданнями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8822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2. Наявність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бібліотеки, власного читального залу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1839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Наявність офіційного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веб-сайта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закладу освіти, на якому розміщена основна інформація про його діяльність (структура, ліцензії та свідоцтва про атестацію, освітня діяльність, зразки документів про освіту, умови для доступності осіб з інвалідністю та інших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маломобільних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груп населення до приміщень, структурні підрозділи та їх склад, перелік навчальних дисциплін, правила прийому, контактна інформація)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8012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ОСНОВНІ ЛІЦЕНЗІЙНІ УМОВИ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КАДРОВОГО ЗАБЕЗПЕЧЕННЯ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628798"/>
          <a:ext cx="8712968" cy="4974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411"/>
                <a:gridCol w="1062557"/>
              </a:tblGrid>
              <a:tr h="37659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Найменування показника (нормативу)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Вимоги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91559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1. Забезпечення викладачами усіх навчальних дисциплін навчального плану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2. Відповідність фахової освіти педагогічних працівників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3. Забезпечення викладачами, які мають вищу і першу кваліфікаційну категорію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0869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4. Забезпечення майстрами (інструкторами)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в/н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71299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5. Забезпечення майстрами (інструкторами)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в/н з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відповідною фаховою освітою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81828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6. Наявність у майстрів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в/н</a:t>
                      </a:r>
                      <a:r>
                        <a:rPr lang="uk-UA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відповідної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кваліфікації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24136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ОСНОВНІ ЛІЦЕНЗІЙНІ УМОВИ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КАДРОВОГО ЗАБЕЗПЕЧЕННЯ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07504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163"/>
            <a:ext cx="8147248" cy="4389437"/>
          </a:xfrm>
        </p:spPr>
        <p:txBody>
          <a:bodyPr/>
          <a:lstStyle/>
          <a:p>
            <a:pPr marL="0" indent="0" algn="just">
              <a:buNone/>
            </a:pPr>
            <a:r>
              <a:rPr lang="uk-UA" sz="3200" u="sng" dirty="0" smtClean="0">
                <a:latin typeface="Times New Roman"/>
                <a:ea typeface="Times New Roman"/>
              </a:rPr>
              <a:t>відповідність фахової освіти </a:t>
            </a:r>
            <a:r>
              <a:rPr lang="uk-UA" sz="3200" dirty="0" smtClean="0">
                <a:latin typeface="Times New Roman"/>
                <a:ea typeface="Times New Roman"/>
              </a:rPr>
              <a:t>педагогічного працівника визначається його спеціальністю згідно з </a:t>
            </a:r>
            <a:r>
              <a:rPr lang="uk-UA" sz="3200" u="sng" dirty="0" smtClean="0">
                <a:latin typeface="Times New Roman"/>
                <a:ea typeface="Times New Roman"/>
              </a:rPr>
              <a:t>документом про вищу освіту </a:t>
            </a:r>
            <a:r>
              <a:rPr lang="uk-UA" sz="3200" dirty="0" smtClean="0">
                <a:latin typeface="Times New Roman"/>
                <a:ea typeface="Times New Roman"/>
              </a:rPr>
              <a:t>або </a:t>
            </a:r>
            <a:r>
              <a:rPr lang="uk-UA" sz="3200" u="sng" dirty="0" smtClean="0">
                <a:latin typeface="Times New Roman"/>
                <a:ea typeface="Times New Roman"/>
              </a:rPr>
              <a:t>досвідом практичної роботи </a:t>
            </a:r>
            <a:r>
              <a:rPr lang="uk-UA" sz="3200" dirty="0" smtClean="0">
                <a:latin typeface="Times New Roman"/>
                <a:ea typeface="Times New Roman"/>
              </a:rPr>
              <a:t>за відповідним фахом, що становить не менш як п’ять років, або проходженням відповідної </a:t>
            </a:r>
            <a:r>
              <a:rPr lang="uk-UA" sz="3200" u="sng" dirty="0" smtClean="0">
                <a:latin typeface="Times New Roman"/>
                <a:ea typeface="Times New Roman"/>
              </a:rPr>
              <a:t>психолого-педагогічної підготовки</a:t>
            </a:r>
            <a:endParaRPr lang="ru-RU" sz="3200" u="sng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3582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 Я К У Ю</a:t>
            </a:r>
            <a:r>
              <a:rPr lang="uk-U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А    У В А Г У !</a:t>
            </a:r>
          </a:p>
          <a:p>
            <a:pPr algn="ctr"/>
            <a:endParaRPr lang="uk-UA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42844" y="285728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403225" y="484188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23528" y="836712"/>
            <a:ext cx="8604448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uk-UA" sz="4400" b="1" spc="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ПОСТАНОВА</a:t>
            </a:r>
            <a:r>
              <a:rPr lang="uk-UA" sz="4400" dirty="0" smtClean="0">
                <a:latin typeface="Times New Roman"/>
                <a:ea typeface="Times New Roman"/>
              </a:rPr>
              <a:t> </a:t>
            </a:r>
            <a:r>
              <a:rPr lang="uk-UA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КАБІНЕТУ МІНІСТРІВ УКРАЇНИ 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ВІД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10.05.2018 </a:t>
            </a:r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Р. № 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347</a:t>
            </a:r>
            <a:endParaRPr lang="uk-UA" sz="4400" b="1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uk-UA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ПРО ВНЕСЕННЯ ЗМІН ДО ПОСТАНОВИ КАБІНЕТУ МІНІСТРІВ УКРАЇНИ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ВІД 30 ГРУДНЯ 2015 Р. № 1187</a:t>
            </a:r>
            <a:r>
              <a:rPr lang="uk-UA" sz="4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  <a:r>
              <a:rPr lang="uk-UA" sz="4400" b="1" spc="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4400" b="1" spc="2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403225" y="484188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23528" y="1191560"/>
            <a:ext cx="87129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Л І Ц Е Н З І Й Н І      У М О В 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uk-UA" sz="3600" u="sng" dirty="0" smtClean="0">
                <a:solidFill>
                  <a:srgbClr val="000000"/>
                </a:solidFill>
                <a:latin typeface="Times New Roman"/>
              </a:rPr>
              <a:t>нормативно-правовий акт Кабінету Міністрів України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</a:rPr>
              <a:t>, іншого уповноваженого законом органу державної влади, положення якого встановлюють </a:t>
            </a:r>
            <a:r>
              <a:rPr lang="uk-UA" sz="3600" b="1" u="sng" dirty="0" smtClean="0">
                <a:solidFill>
                  <a:srgbClr val="000000"/>
                </a:solidFill>
                <a:latin typeface="Times New Roman"/>
              </a:rPr>
              <a:t>вичерпний перелік вимог, обов’язкових для виконання ліцензіатом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</a:rPr>
              <a:t>, та вичерпний перелік документів, що додаються до заяви про отримання ліцензії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403225" y="484188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683568" y="1592796"/>
            <a:ext cx="784887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Л І Ц Е Н З І А Т –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uk-UA" sz="4400" u="sng" dirty="0" smtClean="0">
                <a:solidFill>
                  <a:srgbClr val="000000"/>
                </a:solidFill>
                <a:latin typeface="Times New Roman"/>
              </a:rPr>
              <a:t>суб’єкт господарювання</a:t>
            </a:r>
            <a:r>
              <a:rPr lang="uk-UA" sz="4400" dirty="0" smtClean="0">
                <a:solidFill>
                  <a:srgbClr val="000000"/>
                </a:solidFill>
                <a:latin typeface="Times New Roman"/>
              </a:rPr>
              <a:t>, який </a:t>
            </a:r>
            <a:r>
              <a:rPr lang="uk-UA" sz="4400" u="sng" dirty="0" smtClean="0">
                <a:solidFill>
                  <a:srgbClr val="000000"/>
                </a:solidFill>
                <a:latin typeface="Times New Roman"/>
              </a:rPr>
              <a:t>має ліцензію</a:t>
            </a:r>
            <a:r>
              <a:rPr lang="uk-UA" sz="4400" dirty="0" smtClean="0">
                <a:solidFill>
                  <a:srgbClr val="000000"/>
                </a:solidFill>
                <a:latin typeface="Times New Roman"/>
              </a:rPr>
              <a:t> на провадження встановленого законом виду господарської діяльності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251520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849694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7) </a:t>
            </a:r>
            <a:r>
              <a:rPr lang="uk-UA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ЛІЦЕНЗОВАНИЙ ОБСЯГ У СФЕРІ ПРОФЕСІЙНОЇ (ПРОФЕСІЙНО-ТЕХНІЧНОЇ ОСВІТИ) -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визначена ліцензією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максимальна кількість осіб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яким заклад освіти може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одночасно забезпечити здобуття професійної (професійно-технічної) освіти за певною професією на кожному курсі навчання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або групою споріднених професій, віднесених до одного класу (підкласу, групи) класифікаційного угруповання Національного класифікатора професій </a:t>
            </a:r>
            <a:r>
              <a:rPr lang="uk-UA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ДК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003:2010 (у разі ліцензування освітньої діяльності, що провадиться на виробництві), або післядипломної освіти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179512" y="188640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8496944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404664"/>
            <a:ext cx="8424936" cy="615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19075" algn="just">
              <a:lnSpc>
                <a:spcPct val="110000"/>
              </a:lnSpc>
            </a:pPr>
            <a:r>
              <a:rPr kumimoji="0" lang="uk-UA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14) </a:t>
            </a:r>
            <a:r>
              <a:rPr kumimoji="0" lang="uk-UA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ОСВІТНЯ ДІЯЛЬНІСТЬ У СФЕРІ ПРОФЕСІЙНОЇ (ПРОФЕСІЙНО-ТЕХНІЧНОЇ) ОСВІТИ - 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діяльність закладів 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професійної (професійно-технічної) освіти незалежно від типу і форми власності, що 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провадиться з метою підготовки 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 тому числі первинної професійної підготовки та професійно-технічного навчання) 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здобувачів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професійної (професійно-технічної) освіти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перепідготовки та/або підвищення їх кваліфікації за професіями, які включені до Національного класифікатора професій 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ДК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003:2010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рівнях професійної (професійно-технічної) освіти </a:t>
            </a:r>
            <a:r>
              <a:rPr kumimoji="0" lang="uk-UA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(першому (початковому) рівні, другому (базовому) рівні, третьому (вищому) рівні); закладів професійної (професійно-технічної) освіти іноземних держав або їх структурних підрозділів (філій), що утворюються і функціонують на території України, незалежно від виду такої діяльності;</a:t>
            </a:r>
            <a:endParaRPr kumimoji="0" lang="uk-UA" sz="2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1152128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РІВНІ  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ПРОФЕСІЙНОЇ (ПРОФЕСІЙНО-ТЕХНІЧНОЇ)  ОСВІТИ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507288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2160240"/>
                <a:gridCol w="2304256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Національна </a:t>
                      </a: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рамка кваліфікації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Рівні професійної (професійно-технічної) освіти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Види підготовки для закладів другого атестаційного рівня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Види підготовки для закладів третього атестаційного рівня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Перший (початковий)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ПТН,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ПрП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ПТН,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ПрП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Другий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(базовий)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ППП, </a:t>
                      </a:r>
                      <a:endParaRPr lang="uk-UA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Calibri"/>
                          <a:cs typeface="Times New Roman"/>
                        </a:rPr>
                        <a:t>ПК 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(до 5 розряду)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ППП, ПК (до 5 розряду)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Третій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(вищий)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ПК (з 5 розряду)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ППП (підвищений розряд),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 ПК (з 5 розряду)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136904" cy="576064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  ПІДГОТОВКУ  ІНОЗЕМЦІВ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11.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Започаткування провадження освітньої діяльності закладом професійної (професійно-технічної) освіти 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новою професією, видом підготовки, класом (підкласом, групою) класифікаційних угруповань професій, іншим рівнем професійної (професійно-технічної) освіти,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 метою підготовки іноземців та осіб без громадянства</a:t>
            </a:r>
            <a:r>
              <a:rPr lang="uk-U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збільшення ліцензованого обсягу є розширенням провадження освітньої діяльності у сфері професійної (професійно-технічної освіти) і </a:t>
            </a:r>
            <a:r>
              <a:rPr lang="uk-UA" sz="2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підлягає ліцензуванню в установленому порядку.</a:t>
            </a:r>
            <a:endParaRPr lang="ru-RU" sz="2400" u="sng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r="76900"/>
          <a:stretch/>
        </p:blipFill>
        <p:spPr>
          <a:xfrm>
            <a:off x="323528" y="404664"/>
            <a:ext cx="785786" cy="727589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1301</TotalTime>
  <Words>1190</Words>
  <Application>Microsoft Office PowerPoint</Application>
  <PresentationFormat>Экран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ПРО  РІВНІ  ПРОФЕСІЙНОЇ (ПРОФЕСІЙНО-ТЕХНІЧНОЇ)  ОСВІТИ </vt:lpstr>
      <vt:lpstr>ПРО   ПІДГОТОВКУ  ІНОЗЕМЦІВ</vt:lpstr>
      <vt:lpstr>ПРО   ПІДГОТОВКУ  ІНОЗЕМЦІВ</vt:lpstr>
      <vt:lpstr>ПРО   ПІДГОТОВКУ  ІНОЗЕМЦІВ</vt:lpstr>
      <vt:lpstr>ПРО   ПІДГОТОВКУ   ОСІБ   З   ІНВАЛІДНІСТЮ</vt:lpstr>
      <vt:lpstr>ПРО   ПІДГОТОВКУ   ОСІБ   З   ІНВАЛІДНІСТЮ</vt:lpstr>
      <vt:lpstr>ПРО   ПІДГОТОВКУ   ІНТЕГРОВАНИХ   ПРОФЕСІЙ</vt:lpstr>
      <vt:lpstr>ПРО   ПІДГОТОВКУ   ІНТЕГРОВАНИХ   ПРОФЕСІЙ</vt:lpstr>
      <vt:lpstr>ПРО   ЗБЕРІГАННЯ   ДОКУМЕНТІВ</vt:lpstr>
      <vt:lpstr>ПРО   ВІДПОВІДАЛЬНІСТЬ</vt:lpstr>
      <vt:lpstr>ПРО   ВІДПОВІДАЛЬНІСТЬ</vt:lpstr>
      <vt:lpstr>НЕ    ВИМАГАЄТЬСЯ    ПРИ   ЛІЦЕНЗУВАННІ: </vt:lpstr>
      <vt:lpstr>ОСНОВНІ ЛІЦЕНЗІЙНІ УМОВИ  ДО  МАТЕРІАЛЬНО-ТЕХНІЧНОЇ  БАЗИ</vt:lpstr>
      <vt:lpstr>ОСНОВНІ ЛІЦЕНЗІЙНІ УМОВИ  ДО ІНФОРМАЦІЙНОГО ЗАБЕЗПЕЧЕННЯ </vt:lpstr>
      <vt:lpstr>ОСНОВНІ ЛІЦЕНЗІЙНІ УМОВИ  ДО КАДРОВОГО ЗАБЕЗПЕЧЕННЯ </vt:lpstr>
      <vt:lpstr>ОСНОВНІ ЛІЦЕНЗІЙНІ УМОВИ  ДО КАДРОВОГО ЗАБЕЗПЕЧЕННЯ </vt:lpstr>
      <vt:lpstr>Слайд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eyashchenkova</cp:lastModifiedBy>
  <cp:revision>295</cp:revision>
  <dcterms:created xsi:type="dcterms:W3CDTF">2016-04-28T08:27:38Z</dcterms:created>
  <dcterms:modified xsi:type="dcterms:W3CDTF">2018-06-27T07:29:27Z</dcterms:modified>
</cp:coreProperties>
</file>