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18" r:id="rId2"/>
    <p:sldId id="331" r:id="rId3"/>
    <p:sldId id="319" r:id="rId4"/>
    <p:sldId id="320" r:id="rId5"/>
    <p:sldId id="321" r:id="rId6"/>
    <p:sldId id="332" r:id="rId7"/>
    <p:sldId id="333" r:id="rId8"/>
    <p:sldId id="334" r:id="rId9"/>
    <p:sldId id="335" r:id="rId10"/>
    <p:sldId id="322" r:id="rId11"/>
    <p:sldId id="324" r:id="rId12"/>
    <p:sldId id="326" r:id="rId13"/>
    <p:sldId id="330" r:id="rId14"/>
    <p:sldId id="325" r:id="rId15"/>
  </p:sldIdLst>
  <p:sldSz cx="12192000" cy="6858000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676" autoAdjust="0"/>
    <p:restoredTop sz="94658" autoAdjust="0"/>
  </p:normalViewPr>
  <p:slideViewPr>
    <p:cSldViewPr snapToGrid="0">
      <p:cViewPr varScale="1">
        <p:scale>
          <a:sx n="70" d="100"/>
          <a:sy n="70" d="100"/>
        </p:scale>
        <p:origin x="-678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D3D5F1-A070-4E79-A716-5E0AF29B10A9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B60053F7-E525-47D7-9EAB-5578D6FC7E3B}">
      <dgm:prSet phldrT="[Текст]"/>
      <dgm:spPr/>
      <dgm:t>
        <a:bodyPr/>
        <a:lstStyle/>
        <a:p>
          <a:r>
            <a:rPr lang="uk-UA" dirty="0" smtClean="0"/>
            <a:t>ДПТНЗ </a:t>
          </a:r>
          <a:r>
            <a:rPr lang="uk-UA" dirty="0" err="1" smtClean="0"/>
            <a:t>“Конотопське</a:t>
          </a:r>
          <a:r>
            <a:rPr lang="uk-UA" dirty="0" smtClean="0"/>
            <a:t> ВПУ”- </a:t>
          </a:r>
          <a:r>
            <a:rPr lang="uk-UA" dirty="0" err="1" smtClean="0"/>
            <a:t>“Електрогазозварник”</a:t>
          </a:r>
          <a:endParaRPr lang="ru-RU" dirty="0"/>
        </a:p>
      </dgm:t>
    </dgm:pt>
    <dgm:pt modelId="{B8203203-F399-4044-B8C2-941D122AA08C}" type="parTrans" cxnId="{12E08401-076B-4E77-9B07-EA42789EA782}">
      <dgm:prSet/>
      <dgm:spPr/>
      <dgm:t>
        <a:bodyPr/>
        <a:lstStyle/>
        <a:p>
          <a:endParaRPr lang="ru-RU"/>
        </a:p>
      </dgm:t>
    </dgm:pt>
    <dgm:pt modelId="{F97AA66B-29B8-45A8-8DA1-AF14018C6CC6}" type="sibTrans" cxnId="{12E08401-076B-4E77-9B07-EA42789EA782}">
      <dgm:prSet/>
      <dgm:spPr/>
      <dgm:t>
        <a:bodyPr/>
        <a:lstStyle/>
        <a:p>
          <a:endParaRPr lang="ru-RU"/>
        </a:p>
      </dgm:t>
    </dgm:pt>
    <dgm:pt modelId="{738DFD17-4E05-49BB-B22E-EEE25A8575C1}">
      <dgm:prSet phldrT="[Текст]"/>
      <dgm:spPr/>
      <dgm:t>
        <a:bodyPr/>
        <a:lstStyle/>
        <a:p>
          <a:r>
            <a:rPr lang="uk-UA" dirty="0" smtClean="0"/>
            <a:t>ДНЗ </a:t>
          </a:r>
          <a:r>
            <a:rPr lang="uk-UA" dirty="0" err="1" smtClean="0"/>
            <a:t>“Білопільське</a:t>
          </a:r>
          <a:r>
            <a:rPr lang="uk-UA" dirty="0" smtClean="0"/>
            <a:t> ВПУ“ – </a:t>
          </a:r>
          <a:r>
            <a:rPr lang="uk-UA" dirty="0" err="1" smtClean="0"/>
            <a:t>“Помічник</a:t>
          </a:r>
          <a:r>
            <a:rPr lang="uk-UA" dirty="0" smtClean="0"/>
            <a:t> машиніста </a:t>
          </a:r>
          <a:r>
            <a:rPr lang="uk-UA" dirty="0" err="1" smtClean="0"/>
            <a:t>тепловоза”</a:t>
          </a:r>
          <a:endParaRPr lang="ru-RU" dirty="0"/>
        </a:p>
      </dgm:t>
    </dgm:pt>
    <dgm:pt modelId="{711316BB-A5E1-4A7C-9F26-C29F2303825F}" type="parTrans" cxnId="{53B9F7B2-4EC5-497E-A91A-9D1A602E08D1}">
      <dgm:prSet/>
      <dgm:spPr/>
      <dgm:t>
        <a:bodyPr/>
        <a:lstStyle/>
        <a:p>
          <a:endParaRPr lang="ru-RU"/>
        </a:p>
      </dgm:t>
    </dgm:pt>
    <dgm:pt modelId="{DDFAE432-A9C2-46C2-9CBE-E6C21F0AF8C2}" type="sibTrans" cxnId="{53B9F7B2-4EC5-497E-A91A-9D1A602E08D1}">
      <dgm:prSet/>
      <dgm:spPr/>
      <dgm:t>
        <a:bodyPr/>
        <a:lstStyle/>
        <a:p>
          <a:endParaRPr lang="ru-RU"/>
        </a:p>
      </dgm:t>
    </dgm:pt>
    <dgm:pt modelId="{77541D6C-324B-46D5-8A2A-8D7B99A58C2D}">
      <dgm:prSet phldrT="[Текст]"/>
      <dgm:spPr/>
      <dgm:t>
        <a:bodyPr/>
        <a:lstStyle/>
        <a:p>
          <a:r>
            <a:rPr lang="uk-UA" dirty="0" smtClean="0"/>
            <a:t>ДПТНЗ “СЦПТОДСП” – </a:t>
          </a:r>
          <a:r>
            <a:rPr lang="uk-UA" dirty="0" err="1" smtClean="0"/>
            <a:t>“Кравець”</a:t>
          </a:r>
          <a:endParaRPr lang="ru-RU" dirty="0"/>
        </a:p>
      </dgm:t>
    </dgm:pt>
    <dgm:pt modelId="{0750F0D6-4095-4E5A-A433-C5C2042855AE}" type="parTrans" cxnId="{0D1C1871-5B62-4F99-A5AB-691EB55F80C2}">
      <dgm:prSet/>
      <dgm:spPr/>
      <dgm:t>
        <a:bodyPr/>
        <a:lstStyle/>
        <a:p>
          <a:endParaRPr lang="ru-RU"/>
        </a:p>
      </dgm:t>
    </dgm:pt>
    <dgm:pt modelId="{4AE7C0FB-91A5-4094-AD37-43DF1D26710E}" type="sibTrans" cxnId="{0D1C1871-5B62-4F99-A5AB-691EB55F80C2}">
      <dgm:prSet/>
      <dgm:spPr/>
      <dgm:t>
        <a:bodyPr/>
        <a:lstStyle/>
        <a:p>
          <a:endParaRPr lang="ru-RU"/>
        </a:p>
      </dgm:t>
    </dgm:pt>
    <dgm:pt modelId="{A6DEDBD5-8AD9-494D-8BA2-02CF21459F7D}">
      <dgm:prSet phldrT="[Текст]"/>
      <dgm:spPr/>
      <dgm:t>
        <a:bodyPr/>
        <a:lstStyle/>
        <a:p>
          <a:r>
            <a:rPr lang="uk-UA" dirty="0" smtClean="0"/>
            <a:t>ДНЗ “СЦПТОХТТРС”, </a:t>
          </a:r>
          <a:r>
            <a:rPr lang="uk-UA" dirty="0" err="1" smtClean="0"/>
            <a:t>ДНЗ“Шосткинський</a:t>
          </a:r>
          <a:r>
            <a:rPr lang="uk-UA" dirty="0" smtClean="0"/>
            <a:t> центр ПТО” -  Продавець непродовольчих товарів. Продавець продовольчих товарів</a:t>
          </a:r>
          <a:endParaRPr lang="ru-RU" dirty="0"/>
        </a:p>
      </dgm:t>
    </dgm:pt>
    <dgm:pt modelId="{DB3144BC-377D-476C-BD27-AF02B87E992C}" type="parTrans" cxnId="{B56CC9A9-1613-4705-9632-DF965DF8E8BC}">
      <dgm:prSet/>
      <dgm:spPr/>
      <dgm:t>
        <a:bodyPr/>
        <a:lstStyle/>
        <a:p>
          <a:endParaRPr lang="ru-RU"/>
        </a:p>
      </dgm:t>
    </dgm:pt>
    <dgm:pt modelId="{D08AC93B-C30E-49EB-8F09-AC2CB5708A6C}" type="sibTrans" cxnId="{B56CC9A9-1613-4705-9632-DF965DF8E8BC}">
      <dgm:prSet/>
      <dgm:spPr/>
      <dgm:t>
        <a:bodyPr/>
        <a:lstStyle/>
        <a:p>
          <a:endParaRPr lang="ru-RU"/>
        </a:p>
      </dgm:t>
    </dgm:pt>
    <dgm:pt modelId="{676CEA42-D83D-4EAB-97A7-78801053AEEC}">
      <dgm:prSet phldrT="[Текст]"/>
      <dgm:spPr/>
      <dgm:t>
        <a:bodyPr/>
        <a:lstStyle/>
        <a:p>
          <a:r>
            <a:rPr lang="uk-UA" dirty="0" smtClean="0"/>
            <a:t>ДПТНЗ </a:t>
          </a:r>
          <a:r>
            <a:rPr lang="uk-UA" dirty="0" err="1" smtClean="0"/>
            <a:t>“Конотопське</a:t>
          </a:r>
          <a:r>
            <a:rPr lang="uk-UA" dirty="0" smtClean="0"/>
            <a:t> ВПУ”  - Слюсар з ремонту рухомого складу</a:t>
          </a:r>
          <a:endParaRPr lang="ru-RU" dirty="0"/>
        </a:p>
      </dgm:t>
    </dgm:pt>
    <dgm:pt modelId="{572710D9-513D-4BBC-A6F5-87DA0BDE87AB}" type="parTrans" cxnId="{6CAE8AF4-25FF-4A1D-9E0B-0067985541AB}">
      <dgm:prSet/>
      <dgm:spPr/>
      <dgm:t>
        <a:bodyPr/>
        <a:lstStyle/>
        <a:p>
          <a:endParaRPr lang="ru-RU"/>
        </a:p>
      </dgm:t>
    </dgm:pt>
    <dgm:pt modelId="{7DF80537-9CB7-46AC-9B18-95E8C9F64F8D}" type="sibTrans" cxnId="{6CAE8AF4-25FF-4A1D-9E0B-0067985541AB}">
      <dgm:prSet/>
      <dgm:spPr/>
      <dgm:t>
        <a:bodyPr/>
        <a:lstStyle/>
        <a:p>
          <a:endParaRPr lang="ru-RU"/>
        </a:p>
      </dgm:t>
    </dgm:pt>
    <dgm:pt modelId="{04DD1568-06BB-4CEC-A202-AEC373354484}">
      <dgm:prSet phldrT="[Текст]"/>
      <dgm:spPr/>
      <dgm:t>
        <a:bodyPr/>
        <a:lstStyle/>
        <a:p>
          <a:r>
            <a:rPr lang="uk-UA" dirty="0" smtClean="0"/>
            <a:t>ДНЗ </a:t>
          </a:r>
          <a:r>
            <a:rPr lang="uk-UA" dirty="0" err="1" smtClean="0"/>
            <a:t>“Міжрегіональне</a:t>
          </a:r>
          <a:r>
            <a:rPr lang="uk-UA" dirty="0" smtClean="0"/>
            <a:t> вище професійне </a:t>
          </a:r>
          <a:r>
            <a:rPr lang="uk-UA" dirty="0" err="1" smtClean="0"/>
            <a:t>училище”</a:t>
          </a:r>
          <a:r>
            <a:rPr lang="uk-UA" dirty="0" smtClean="0"/>
            <a:t> - Лицювальник-плиточник</a:t>
          </a:r>
          <a:endParaRPr lang="ru-RU" dirty="0"/>
        </a:p>
      </dgm:t>
    </dgm:pt>
    <dgm:pt modelId="{5968527F-8EA4-4220-8220-DE06DB2BE984}" type="parTrans" cxnId="{4D074681-996F-4436-9258-E272C64AB0A2}">
      <dgm:prSet/>
      <dgm:spPr/>
      <dgm:t>
        <a:bodyPr/>
        <a:lstStyle/>
        <a:p>
          <a:endParaRPr lang="ru-RU"/>
        </a:p>
      </dgm:t>
    </dgm:pt>
    <dgm:pt modelId="{75EB36BB-268C-4047-8F3E-9E448AB6B7B8}" type="sibTrans" cxnId="{4D074681-996F-4436-9258-E272C64AB0A2}">
      <dgm:prSet/>
      <dgm:spPr/>
      <dgm:t>
        <a:bodyPr/>
        <a:lstStyle/>
        <a:p>
          <a:endParaRPr lang="ru-RU"/>
        </a:p>
      </dgm:t>
    </dgm:pt>
    <dgm:pt modelId="{50295C7C-216D-479D-BA43-2D0CC138337A}" type="pres">
      <dgm:prSet presAssocID="{14D3D5F1-A070-4E79-A716-5E0AF29B10A9}" presName="linearFlow" presStyleCnt="0">
        <dgm:presLayoutVars>
          <dgm:dir/>
          <dgm:resizeHandles val="exact"/>
        </dgm:presLayoutVars>
      </dgm:prSet>
      <dgm:spPr/>
    </dgm:pt>
    <dgm:pt modelId="{EA18D7A8-A0CD-49C1-B2D1-64AEA1311FA1}" type="pres">
      <dgm:prSet presAssocID="{B60053F7-E525-47D7-9EAB-5578D6FC7E3B}" presName="composite" presStyleCnt="0"/>
      <dgm:spPr/>
    </dgm:pt>
    <dgm:pt modelId="{789998A0-D9F1-436B-814B-A3F4723316B3}" type="pres">
      <dgm:prSet presAssocID="{B60053F7-E525-47D7-9EAB-5578D6FC7E3B}" presName="imgShp" presStyleLbl="fgImgPlace1" presStyleIdx="0" presStyleCnt="6" custScaleX="146373" custScaleY="15111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D48C702-36F4-4900-994D-BDBD21657FF9}" type="pres">
      <dgm:prSet presAssocID="{B60053F7-E525-47D7-9EAB-5578D6FC7E3B}" presName="txShp" presStyleLbl="node1" presStyleIdx="0" presStyleCnt="6" custScaleY="151832" custLinFactNeighborX="-147" custLinFactNeighborY="-2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6152B-32A5-4BA0-8397-31B5F314C0F5}" type="pres">
      <dgm:prSet presAssocID="{F97AA66B-29B8-45A8-8DA1-AF14018C6CC6}" presName="spacing" presStyleCnt="0"/>
      <dgm:spPr/>
    </dgm:pt>
    <dgm:pt modelId="{FFB74B51-7316-4DD5-8466-8F6EF70AD14F}" type="pres">
      <dgm:prSet presAssocID="{738DFD17-4E05-49BB-B22E-EEE25A8575C1}" presName="composite" presStyleCnt="0"/>
      <dgm:spPr/>
    </dgm:pt>
    <dgm:pt modelId="{2FF59495-111B-4326-88B9-84A7EE3BC333}" type="pres">
      <dgm:prSet presAssocID="{738DFD17-4E05-49BB-B22E-EEE25A8575C1}" presName="imgShp" presStyleLbl="fgImgPlace1" presStyleIdx="1" presStyleCnt="6" custScaleX="138847" custScaleY="14812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BBBEDB4-9051-4390-81CB-779F6BF05F46}" type="pres">
      <dgm:prSet presAssocID="{738DFD17-4E05-49BB-B22E-EEE25A8575C1}" presName="txShp" presStyleLbl="node1" presStyleIdx="1" presStyleCnt="6" custScaleY="96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0C7AC-1225-49F3-B081-BD29784BBAB5}" type="pres">
      <dgm:prSet presAssocID="{DDFAE432-A9C2-46C2-9CBE-E6C21F0AF8C2}" presName="spacing" presStyleCnt="0"/>
      <dgm:spPr/>
    </dgm:pt>
    <dgm:pt modelId="{4E6B9D0C-3D14-4524-9170-6F7B85F80790}" type="pres">
      <dgm:prSet presAssocID="{77541D6C-324B-46D5-8A2A-8D7B99A58C2D}" presName="composite" presStyleCnt="0"/>
      <dgm:spPr/>
    </dgm:pt>
    <dgm:pt modelId="{327EF3FD-F3C4-4AEA-AB72-649926690628}" type="pres">
      <dgm:prSet presAssocID="{77541D6C-324B-46D5-8A2A-8D7B99A58C2D}" presName="imgShp" presStyleLbl="fgImgPlace1" presStyleIdx="2" presStyleCnt="6" custScaleX="183313" custScaleY="188337" custLinFactNeighborY="-1306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CDA7D2B-45BE-4FA6-AEFC-DF7A0EE01861}" type="pres">
      <dgm:prSet presAssocID="{77541D6C-324B-46D5-8A2A-8D7B99A58C2D}" presName="txShp" presStyleLbl="node1" presStyleIdx="2" presStyleCnt="6" custScaleY="131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19C4F-34FD-46D3-90CF-BA9335EAF76E}" type="pres">
      <dgm:prSet presAssocID="{4AE7C0FB-91A5-4094-AD37-43DF1D26710E}" presName="spacing" presStyleCnt="0"/>
      <dgm:spPr/>
    </dgm:pt>
    <dgm:pt modelId="{B75E88F1-434E-4405-9394-CEE4323D7243}" type="pres">
      <dgm:prSet presAssocID="{A6DEDBD5-8AD9-494D-8BA2-02CF21459F7D}" presName="composite" presStyleCnt="0"/>
      <dgm:spPr/>
    </dgm:pt>
    <dgm:pt modelId="{26B12DB5-A8CE-4E79-BA34-9D39FCC88FB0}" type="pres">
      <dgm:prSet presAssocID="{A6DEDBD5-8AD9-494D-8BA2-02CF21459F7D}" presName="imgShp" presStyleLbl="fgImgPlace1" presStyleIdx="3" presStyleCnt="6" custScaleX="175768" custScaleY="19455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31B0733-5CF9-43DE-987C-D644B2CD16EA}" type="pres">
      <dgm:prSet presAssocID="{A6DEDBD5-8AD9-494D-8BA2-02CF21459F7D}" presName="txShp" presStyleLbl="node1" presStyleIdx="3" presStyleCnt="6" custScaleY="187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99AAA-5CC9-47AE-9DE9-CED607A152F5}" type="pres">
      <dgm:prSet presAssocID="{D08AC93B-C30E-49EB-8F09-AC2CB5708A6C}" presName="spacing" presStyleCnt="0"/>
      <dgm:spPr/>
    </dgm:pt>
    <dgm:pt modelId="{43C75874-1D5E-4C9F-B8A9-C4BAF46DA1A1}" type="pres">
      <dgm:prSet presAssocID="{676CEA42-D83D-4EAB-97A7-78801053AEEC}" presName="composite" presStyleCnt="0"/>
      <dgm:spPr/>
    </dgm:pt>
    <dgm:pt modelId="{CD05FE28-D758-43A0-A1A0-EC9890FAC672}" type="pres">
      <dgm:prSet presAssocID="{676CEA42-D83D-4EAB-97A7-78801053AEEC}" presName="imgShp" presStyleLbl="fgImgPlace1" presStyleIdx="4" presStyleCnt="6" custScaleX="167186" custScaleY="174434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1D8EC941-7743-4FC6-B13F-241661176230}" type="pres">
      <dgm:prSet presAssocID="{676CEA42-D83D-4EAB-97A7-78801053AEEC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92B00-29B9-4D1A-B0A2-760CDAF2289E}" type="pres">
      <dgm:prSet presAssocID="{7DF80537-9CB7-46AC-9B18-95E8C9F64F8D}" presName="spacing" presStyleCnt="0"/>
      <dgm:spPr/>
    </dgm:pt>
    <dgm:pt modelId="{072542B8-DE3C-4287-B5EB-F973DDD570A6}" type="pres">
      <dgm:prSet presAssocID="{04DD1568-06BB-4CEC-A202-AEC373354484}" presName="composite" presStyleCnt="0"/>
      <dgm:spPr/>
    </dgm:pt>
    <dgm:pt modelId="{DFD6A725-F84E-4D3A-B776-2316588C3835}" type="pres">
      <dgm:prSet presAssocID="{04DD1568-06BB-4CEC-A202-AEC373354484}" presName="imgShp" presStyleLbl="fgImgPlace1" presStyleIdx="5" presStyleCnt="6" custScaleX="153671" custScaleY="223447" custLinFactNeighborX="-8038" custLinFactNeighborY="-327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4A5EF4B7-1EB5-475C-85F9-804BCFFDF339}" type="pres">
      <dgm:prSet presAssocID="{04DD1568-06BB-4CEC-A202-AEC373354484}" presName="txShp" presStyleLbl="node1" presStyleIdx="5" presStyleCnt="6" custScaleX="101561" custScaleY="168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70925A-B05E-4F88-871F-98BA140EBD85}" type="presOf" srcId="{A6DEDBD5-8AD9-494D-8BA2-02CF21459F7D}" destId="{031B0733-5CF9-43DE-987C-D644B2CD16EA}" srcOrd="0" destOrd="0" presId="urn:microsoft.com/office/officeart/2005/8/layout/vList3#1"/>
    <dgm:cxn modelId="{6CAE8AF4-25FF-4A1D-9E0B-0067985541AB}" srcId="{14D3D5F1-A070-4E79-A716-5E0AF29B10A9}" destId="{676CEA42-D83D-4EAB-97A7-78801053AEEC}" srcOrd="4" destOrd="0" parTransId="{572710D9-513D-4BBC-A6F5-87DA0BDE87AB}" sibTransId="{7DF80537-9CB7-46AC-9B18-95E8C9F64F8D}"/>
    <dgm:cxn modelId="{1D931AA3-4033-4BD6-81A1-37E807279352}" type="presOf" srcId="{B60053F7-E525-47D7-9EAB-5578D6FC7E3B}" destId="{0D48C702-36F4-4900-994D-BDBD21657FF9}" srcOrd="0" destOrd="0" presId="urn:microsoft.com/office/officeart/2005/8/layout/vList3#1"/>
    <dgm:cxn modelId="{B56CC9A9-1613-4705-9632-DF965DF8E8BC}" srcId="{14D3D5F1-A070-4E79-A716-5E0AF29B10A9}" destId="{A6DEDBD5-8AD9-494D-8BA2-02CF21459F7D}" srcOrd="3" destOrd="0" parTransId="{DB3144BC-377D-476C-BD27-AF02B87E992C}" sibTransId="{D08AC93B-C30E-49EB-8F09-AC2CB5708A6C}"/>
    <dgm:cxn modelId="{53B9F7B2-4EC5-497E-A91A-9D1A602E08D1}" srcId="{14D3D5F1-A070-4E79-A716-5E0AF29B10A9}" destId="{738DFD17-4E05-49BB-B22E-EEE25A8575C1}" srcOrd="1" destOrd="0" parTransId="{711316BB-A5E1-4A7C-9F26-C29F2303825F}" sibTransId="{DDFAE432-A9C2-46C2-9CBE-E6C21F0AF8C2}"/>
    <dgm:cxn modelId="{4479530F-840E-4B4E-ACB1-47AA202A6BB9}" type="presOf" srcId="{738DFD17-4E05-49BB-B22E-EEE25A8575C1}" destId="{7BBBEDB4-9051-4390-81CB-779F6BF05F46}" srcOrd="0" destOrd="0" presId="urn:microsoft.com/office/officeart/2005/8/layout/vList3#1"/>
    <dgm:cxn modelId="{8AAAAAB2-B91B-4F88-BDD6-D691C129F6C2}" type="presOf" srcId="{14D3D5F1-A070-4E79-A716-5E0AF29B10A9}" destId="{50295C7C-216D-479D-BA43-2D0CC138337A}" srcOrd="0" destOrd="0" presId="urn:microsoft.com/office/officeart/2005/8/layout/vList3#1"/>
    <dgm:cxn modelId="{4D074681-996F-4436-9258-E272C64AB0A2}" srcId="{14D3D5F1-A070-4E79-A716-5E0AF29B10A9}" destId="{04DD1568-06BB-4CEC-A202-AEC373354484}" srcOrd="5" destOrd="0" parTransId="{5968527F-8EA4-4220-8220-DE06DB2BE984}" sibTransId="{75EB36BB-268C-4047-8F3E-9E448AB6B7B8}"/>
    <dgm:cxn modelId="{12E08401-076B-4E77-9B07-EA42789EA782}" srcId="{14D3D5F1-A070-4E79-A716-5E0AF29B10A9}" destId="{B60053F7-E525-47D7-9EAB-5578D6FC7E3B}" srcOrd="0" destOrd="0" parTransId="{B8203203-F399-4044-B8C2-941D122AA08C}" sibTransId="{F97AA66B-29B8-45A8-8DA1-AF14018C6CC6}"/>
    <dgm:cxn modelId="{EADFE4C7-F3F6-4C47-91A7-0673293AFC31}" type="presOf" srcId="{676CEA42-D83D-4EAB-97A7-78801053AEEC}" destId="{1D8EC941-7743-4FC6-B13F-241661176230}" srcOrd="0" destOrd="0" presId="urn:microsoft.com/office/officeart/2005/8/layout/vList3#1"/>
    <dgm:cxn modelId="{F10A4CC8-9212-4BC5-8C97-F68DD58DF296}" type="presOf" srcId="{77541D6C-324B-46D5-8A2A-8D7B99A58C2D}" destId="{1CDA7D2B-45BE-4FA6-AEFC-DF7A0EE01861}" srcOrd="0" destOrd="0" presId="urn:microsoft.com/office/officeart/2005/8/layout/vList3#1"/>
    <dgm:cxn modelId="{CA3FDF7D-66AE-454D-B2A1-843DD5F11DDB}" type="presOf" srcId="{04DD1568-06BB-4CEC-A202-AEC373354484}" destId="{4A5EF4B7-1EB5-475C-85F9-804BCFFDF339}" srcOrd="0" destOrd="0" presId="urn:microsoft.com/office/officeart/2005/8/layout/vList3#1"/>
    <dgm:cxn modelId="{0D1C1871-5B62-4F99-A5AB-691EB55F80C2}" srcId="{14D3D5F1-A070-4E79-A716-5E0AF29B10A9}" destId="{77541D6C-324B-46D5-8A2A-8D7B99A58C2D}" srcOrd="2" destOrd="0" parTransId="{0750F0D6-4095-4E5A-A433-C5C2042855AE}" sibTransId="{4AE7C0FB-91A5-4094-AD37-43DF1D26710E}"/>
    <dgm:cxn modelId="{ABA070A8-CF04-4659-AD2F-6FA2BC588C75}" type="presParOf" srcId="{50295C7C-216D-479D-BA43-2D0CC138337A}" destId="{EA18D7A8-A0CD-49C1-B2D1-64AEA1311FA1}" srcOrd="0" destOrd="0" presId="urn:microsoft.com/office/officeart/2005/8/layout/vList3#1"/>
    <dgm:cxn modelId="{F120E41F-3FD5-4E3B-B558-CB58ACBBBAD6}" type="presParOf" srcId="{EA18D7A8-A0CD-49C1-B2D1-64AEA1311FA1}" destId="{789998A0-D9F1-436B-814B-A3F4723316B3}" srcOrd="0" destOrd="0" presId="urn:microsoft.com/office/officeart/2005/8/layout/vList3#1"/>
    <dgm:cxn modelId="{DAF62F3F-2510-4789-AFC6-45C88D5B80D4}" type="presParOf" srcId="{EA18D7A8-A0CD-49C1-B2D1-64AEA1311FA1}" destId="{0D48C702-36F4-4900-994D-BDBD21657FF9}" srcOrd="1" destOrd="0" presId="urn:microsoft.com/office/officeart/2005/8/layout/vList3#1"/>
    <dgm:cxn modelId="{4F77B606-F3E3-4CB7-BB39-AFD26C82E781}" type="presParOf" srcId="{50295C7C-216D-479D-BA43-2D0CC138337A}" destId="{1826152B-32A5-4BA0-8397-31B5F314C0F5}" srcOrd="1" destOrd="0" presId="urn:microsoft.com/office/officeart/2005/8/layout/vList3#1"/>
    <dgm:cxn modelId="{4E896652-02FC-493A-A2DA-1DFC3481028D}" type="presParOf" srcId="{50295C7C-216D-479D-BA43-2D0CC138337A}" destId="{FFB74B51-7316-4DD5-8466-8F6EF70AD14F}" srcOrd="2" destOrd="0" presId="urn:microsoft.com/office/officeart/2005/8/layout/vList3#1"/>
    <dgm:cxn modelId="{12C9F415-5A1C-4CF1-9FAE-C0DDAE909AE3}" type="presParOf" srcId="{FFB74B51-7316-4DD5-8466-8F6EF70AD14F}" destId="{2FF59495-111B-4326-88B9-84A7EE3BC333}" srcOrd="0" destOrd="0" presId="urn:microsoft.com/office/officeart/2005/8/layout/vList3#1"/>
    <dgm:cxn modelId="{02617C84-0C3C-4E9D-B563-1F896C1BF01B}" type="presParOf" srcId="{FFB74B51-7316-4DD5-8466-8F6EF70AD14F}" destId="{7BBBEDB4-9051-4390-81CB-779F6BF05F46}" srcOrd="1" destOrd="0" presId="urn:microsoft.com/office/officeart/2005/8/layout/vList3#1"/>
    <dgm:cxn modelId="{EE0AE092-DC6A-4955-A2BC-E41173ABE443}" type="presParOf" srcId="{50295C7C-216D-479D-BA43-2D0CC138337A}" destId="{A9F0C7AC-1225-49F3-B081-BD29784BBAB5}" srcOrd="3" destOrd="0" presId="urn:microsoft.com/office/officeart/2005/8/layout/vList3#1"/>
    <dgm:cxn modelId="{3F15ADF1-BD29-44A0-BEB3-D238EEF1C514}" type="presParOf" srcId="{50295C7C-216D-479D-BA43-2D0CC138337A}" destId="{4E6B9D0C-3D14-4524-9170-6F7B85F80790}" srcOrd="4" destOrd="0" presId="urn:microsoft.com/office/officeart/2005/8/layout/vList3#1"/>
    <dgm:cxn modelId="{7A4D7A58-74A3-4190-8367-1B4CFC083A6C}" type="presParOf" srcId="{4E6B9D0C-3D14-4524-9170-6F7B85F80790}" destId="{327EF3FD-F3C4-4AEA-AB72-649926690628}" srcOrd="0" destOrd="0" presId="urn:microsoft.com/office/officeart/2005/8/layout/vList3#1"/>
    <dgm:cxn modelId="{3B6DB003-E339-4913-92D6-1DBBCFFAF7C5}" type="presParOf" srcId="{4E6B9D0C-3D14-4524-9170-6F7B85F80790}" destId="{1CDA7D2B-45BE-4FA6-AEFC-DF7A0EE01861}" srcOrd="1" destOrd="0" presId="urn:microsoft.com/office/officeart/2005/8/layout/vList3#1"/>
    <dgm:cxn modelId="{6BC15D21-4450-40BC-97C1-6FCE02091A66}" type="presParOf" srcId="{50295C7C-216D-479D-BA43-2D0CC138337A}" destId="{B2419C4F-34FD-46D3-90CF-BA9335EAF76E}" srcOrd="5" destOrd="0" presId="urn:microsoft.com/office/officeart/2005/8/layout/vList3#1"/>
    <dgm:cxn modelId="{0EBEFA46-D5B9-403E-837E-BEF572860A75}" type="presParOf" srcId="{50295C7C-216D-479D-BA43-2D0CC138337A}" destId="{B75E88F1-434E-4405-9394-CEE4323D7243}" srcOrd="6" destOrd="0" presId="urn:microsoft.com/office/officeart/2005/8/layout/vList3#1"/>
    <dgm:cxn modelId="{D6781149-2348-494C-BFD3-C7419F5D49FE}" type="presParOf" srcId="{B75E88F1-434E-4405-9394-CEE4323D7243}" destId="{26B12DB5-A8CE-4E79-BA34-9D39FCC88FB0}" srcOrd="0" destOrd="0" presId="urn:microsoft.com/office/officeart/2005/8/layout/vList3#1"/>
    <dgm:cxn modelId="{2A84A67D-8E70-4EBB-9162-E770E22C4EAC}" type="presParOf" srcId="{B75E88F1-434E-4405-9394-CEE4323D7243}" destId="{031B0733-5CF9-43DE-987C-D644B2CD16EA}" srcOrd="1" destOrd="0" presId="urn:microsoft.com/office/officeart/2005/8/layout/vList3#1"/>
    <dgm:cxn modelId="{054858E3-2C74-45CB-A6EA-9AA590F10626}" type="presParOf" srcId="{50295C7C-216D-479D-BA43-2D0CC138337A}" destId="{5F799AAA-5CC9-47AE-9DE9-CED607A152F5}" srcOrd="7" destOrd="0" presId="urn:microsoft.com/office/officeart/2005/8/layout/vList3#1"/>
    <dgm:cxn modelId="{C285CBDA-9C94-4E73-AD42-CEEB59DB72D9}" type="presParOf" srcId="{50295C7C-216D-479D-BA43-2D0CC138337A}" destId="{43C75874-1D5E-4C9F-B8A9-C4BAF46DA1A1}" srcOrd="8" destOrd="0" presId="urn:microsoft.com/office/officeart/2005/8/layout/vList3#1"/>
    <dgm:cxn modelId="{84E3F54D-90F1-4018-B0B9-C4983954426F}" type="presParOf" srcId="{43C75874-1D5E-4C9F-B8A9-C4BAF46DA1A1}" destId="{CD05FE28-D758-43A0-A1A0-EC9890FAC672}" srcOrd="0" destOrd="0" presId="urn:microsoft.com/office/officeart/2005/8/layout/vList3#1"/>
    <dgm:cxn modelId="{5288B440-3E87-49FD-8502-E97BD3FEBDAB}" type="presParOf" srcId="{43C75874-1D5E-4C9F-B8A9-C4BAF46DA1A1}" destId="{1D8EC941-7743-4FC6-B13F-241661176230}" srcOrd="1" destOrd="0" presId="urn:microsoft.com/office/officeart/2005/8/layout/vList3#1"/>
    <dgm:cxn modelId="{630D82A2-9A87-41F0-9393-F88E18B7B0C6}" type="presParOf" srcId="{50295C7C-216D-479D-BA43-2D0CC138337A}" destId="{99F92B00-29B9-4D1A-B0A2-760CDAF2289E}" srcOrd="9" destOrd="0" presId="urn:microsoft.com/office/officeart/2005/8/layout/vList3#1"/>
    <dgm:cxn modelId="{E0ED7655-2857-4D34-8C9D-83E912AFA108}" type="presParOf" srcId="{50295C7C-216D-479D-BA43-2D0CC138337A}" destId="{072542B8-DE3C-4287-B5EB-F973DDD570A6}" srcOrd="10" destOrd="0" presId="urn:microsoft.com/office/officeart/2005/8/layout/vList3#1"/>
    <dgm:cxn modelId="{BF20AB21-58CC-4950-842B-2383756DD29E}" type="presParOf" srcId="{072542B8-DE3C-4287-B5EB-F973DDD570A6}" destId="{DFD6A725-F84E-4D3A-B776-2316588C3835}" srcOrd="0" destOrd="0" presId="urn:microsoft.com/office/officeart/2005/8/layout/vList3#1"/>
    <dgm:cxn modelId="{BFD9D252-6DB5-4A63-954F-A6FF337C0726}" type="presParOf" srcId="{072542B8-DE3C-4287-B5EB-F973DDD570A6}" destId="{4A5EF4B7-1EB5-475C-85F9-804BCFFDF339}" srcOrd="1" destOrd="0" presId="urn:microsoft.com/office/officeart/2005/8/layout/vList3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C39C5-668E-48ED-8000-57ECCB04AF8A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43B5A-0B7B-4581-8B8F-351196E73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8654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EA477-1262-4671-B39B-2453BA62A8E3}" type="datetimeFigureOut">
              <a:rPr lang="uk-UA"/>
              <a:pPr>
                <a:defRPr/>
              </a:pPr>
              <a:t>30.08.2018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F63C6-3F88-4EA7-B661-2E7F8BA8A7F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AE4C3-4527-41C1-ADA4-549F719B4FD2}" type="datetimeFigureOut">
              <a:rPr lang="uk-UA"/>
              <a:pPr>
                <a:defRPr/>
              </a:pPr>
              <a:t>30.08.2018</a:t>
            </a:fld>
            <a:endParaRPr 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9F03D-92DF-46CE-A53E-42222A2C420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44597-CD99-4380-B1C0-BEF5D9A0DC19}" type="datetimeFigureOut">
              <a:rPr lang="uk-UA"/>
              <a:pPr>
                <a:defRPr/>
              </a:pPr>
              <a:t>30.08.2018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87A85-231A-4465-BC76-24765738483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05A29-55E2-4F1F-B9C6-145A8127D22F}" type="datetimeFigureOut">
              <a:rPr lang="uk-UA"/>
              <a:pPr>
                <a:defRPr/>
              </a:pPr>
              <a:t>30.08.2018</a:t>
            </a:fld>
            <a:endParaRPr 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371AF-F68F-4ECB-BCCD-67956E9C0BD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BB994-931F-4A84-8571-300707E66401}" type="datetimeFigureOut">
              <a:rPr lang="uk-UA"/>
              <a:pPr>
                <a:defRPr/>
              </a:pPr>
              <a:t>30.08.2018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B69D0-3623-4D52-80C3-DBCA9E97C3D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76A7D-F7F7-47EC-90FA-002948D48635}" type="datetimeFigureOut">
              <a:rPr lang="uk-UA"/>
              <a:pPr>
                <a:defRPr/>
              </a:pPr>
              <a:t>30.08.2018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D773E-DA4E-487E-A2FF-0DDD5772028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8E208-50C9-4D0E-83C5-703A2F084532}" type="datetimeFigureOut">
              <a:rPr lang="uk-UA"/>
              <a:pPr>
                <a:defRPr/>
              </a:pPr>
              <a:t>30.08.2018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632A2-60A8-48B1-8723-8BA5265D00D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69FD7-0F04-4C52-9369-160B072E67D4}" type="datetimeFigureOut">
              <a:rPr lang="uk-UA"/>
              <a:pPr>
                <a:defRPr/>
              </a:pPr>
              <a:t>30.08.2018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DE79B-8260-4F26-88EE-C4C662884B9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5DF62-7190-48B2-968A-BFAAEEAB870A}" type="datetimeFigureOut">
              <a:rPr lang="uk-UA"/>
              <a:pPr>
                <a:defRPr/>
              </a:pPr>
              <a:t>30.08.2018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4BA27-980E-4288-B039-F7BD9EF9976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C0634-C731-41A0-AEE7-A82E12CD2380}" type="datetimeFigureOut">
              <a:rPr lang="uk-UA"/>
              <a:pPr>
                <a:defRPr/>
              </a:pPr>
              <a:t>30.08.2018</a:t>
            </a:fld>
            <a:endParaRPr 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77131-C537-406B-ACB8-108594A2202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5123E-06CA-462C-A35F-F5DC2B4E2BC3}" type="datetimeFigureOut">
              <a:rPr lang="uk-UA"/>
              <a:pPr>
                <a:defRPr/>
              </a:pPr>
              <a:t>30.08.2018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EECDD-00D3-4F51-AF0E-3F67A437A11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0AA31-D96C-4815-9170-5C74EE20BF00}" type="datetimeFigureOut">
              <a:rPr lang="uk-UA"/>
              <a:pPr>
                <a:defRPr/>
              </a:pPr>
              <a:t>30.08.2018</a:t>
            </a:fld>
            <a:endParaRPr lang="uk-U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CBDA7-78FD-49BC-B2E5-83F5286BF82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C9C40-FCF6-48E9-A969-0EE320747D11}" type="datetimeFigureOut">
              <a:rPr lang="uk-UA"/>
              <a:pPr>
                <a:defRPr/>
              </a:pPr>
              <a:t>30.08.2018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6C192-7413-4A13-A849-CE7C2BCC4ED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A09BD-01BD-4522-BF41-F2A661394D65}" type="datetimeFigureOut">
              <a:rPr lang="uk-UA"/>
              <a:pPr>
                <a:defRPr/>
              </a:pPr>
              <a:t>30.08.2018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2C6A4-6DB7-4957-9D48-29753438582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B3139-AC82-4835-96E5-1210616A37E4}" type="datetimeFigureOut">
              <a:rPr lang="uk-UA"/>
              <a:pPr>
                <a:defRPr/>
              </a:pPr>
              <a:t>30.08.2018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1F17F-9F47-4C76-846D-91B1AC14E07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4A24F0-D05C-486E-9618-60E85BAB5045}" type="datetimeFigureOut">
              <a:rPr lang="uk-UA"/>
              <a:pPr>
                <a:defRPr/>
              </a:pPr>
              <a:t>30.08.2018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287D8EF0-11B2-4DC1-AA8F-B30A7DDE818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76" r:id="rId10"/>
    <p:sldLayoutId id="2147483666" r:id="rId11"/>
    <p:sldLayoutId id="2147483677" r:id="rId12"/>
    <p:sldLayoutId id="2147483665" r:id="rId13"/>
    <p:sldLayoutId id="2147483664" r:id="rId14"/>
    <p:sldLayoutId id="2147483663" r:id="rId15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/>
          </p:cNvSpPr>
          <p:nvPr>
            <p:ph type="body" idx="4294967295"/>
          </p:nvPr>
        </p:nvSpPr>
        <p:spPr>
          <a:xfrm>
            <a:off x="527051" y="1196975"/>
            <a:ext cx="11330516" cy="48958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Міністерство освіти і науки України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Департамент освіти і науки Сумської обласної державної адміністрації</a:t>
            </a:r>
            <a:endParaRPr lang="en-US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Навчально-методичний центр професійно-технічної освіти у Сумській області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ctr">
              <a:lnSpc>
                <a:spcPct val="115000"/>
              </a:lnSpc>
              <a:spcAft>
                <a:spcPts val="1000"/>
              </a:spcAft>
              <a:buFont typeface="Wingdings 2" pitchFamily="18" charset="2"/>
              <a:buNone/>
              <a:defRPr/>
            </a:pP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2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Упровадження елементів дуальної форми навчання у професійну підготовку кваліфікованих робітників </a:t>
            </a: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Сумської області у 2018-2019 навчальному році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					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204716"/>
            <a:ext cx="8596312" cy="1405720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Підготовка кваліфікованих робітників з елементами дуальної форми навчання у 2017-2018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здійснювалась у </a:t>
            </a:r>
            <a:b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ЗП(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ПТ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)О за 7 професіями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2"/>
          <p:cNvGraphicFramePr>
            <a:graphicFrameLocks noGrp="1"/>
          </p:cNvGraphicFramePr>
          <p:nvPr>
            <p:ph idx="1"/>
          </p:nvPr>
        </p:nvGraphicFramePr>
        <p:xfrm>
          <a:off x="677863" y="1501254"/>
          <a:ext cx="8856662" cy="5137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Заголовок 5"/>
          <p:cNvSpPr>
            <a:spLocks noGrp="1"/>
          </p:cNvSpPr>
          <p:nvPr>
            <p:ph type="title"/>
          </p:nvPr>
        </p:nvSpPr>
        <p:spPr>
          <a:xfrm>
            <a:off x="609600" y="704851"/>
            <a:ext cx="10972800" cy="295275"/>
          </a:xfrm>
        </p:spPr>
        <p:txBody>
          <a:bodyPr>
            <a:normAutofit fontScale="90000"/>
          </a:bodyPr>
          <a:lstStyle/>
          <a:p>
            <a:endParaRPr lang="ru-RU" smtClean="0"/>
          </a:p>
        </p:txBody>
      </p:sp>
      <p:sp>
        <p:nvSpPr>
          <p:cNvPr id="19461" name="Содержимое 6"/>
          <p:cNvSpPr>
            <a:spLocks noGrp="1"/>
          </p:cNvSpPr>
          <p:nvPr>
            <p:ph idx="1"/>
          </p:nvPr>
        </p:nvSpPr>
        <p:spPr>
          <a:xfrm>
            <a:off x="285752" y="0"/>
            <a:ext cx="11525249" cy="5500689"/>
          </a:xfrm>
        </p:spPr>
        <p:txBody>
          <a:bodyPr/>
          <a:lstStyle/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ru-RU" dirty="0" smtClean="0"/>
              <a:t> 	</a:t>
            </a:r>
            <a:r>
              <a:rPr lang="uk-UA" dirty="0" smtClean="0"/>
              <a:t>Моделі, щодо розподілу годин та узгодження змісту навчання:</a:t>
            </a:r>
            <a:endParaRPr lang="ru-RU" dirty="0" smtClean="0"/>
          </a:p>
          <a:p>
            <a:pPr>
              <a:spcBef>
                <a:spcPts val="0"/>
              </a:spcBef>
            </a:pPr>
            <a:r>
              <a:rPr lang="uk-UA" dirty="0" smtClean="0"/>
              <a:t>•	інтегрована модель: </a:t>
            </a:r>
            <a:r>
              <a:rPr lang="uk-UA" dirty="0" err="1" smtClean="0"/>
              <a:t>модель</a:t>
            </a:r>
            <a:r>
              <a:rPr lang="uk-UA" dirty="0" smtClean="0"/>
              <a:t> поділеного тижня (кілька днів протягом тижня у закладі освіти, інша частина тижня – на підприємстві);</a:t>
            </a:r>
            <a:endParaRPr lang="ru-RU" dirty="0" smtClean="0"/>
          </a:p>
          <a:p>
            <a:pPr>
              <a:spcBef>
                <a:spcPts val="0"/>
              </a:spcBef>
            </a:pPr>
            <a:r>
              <a:rPr lang="uk-UA" dirty="0" smtClean="0"/>
              <a:t>•	блочна модель: години розподіляються між закладом освіти та підприємством по блоках (2 тижні, місяць, семестр);</a:t>
            </a:r>
            <a:endParaRPr lang="ru-RU" dirty="0" smtClean="0"/>
          </a:p>
          <a:p>
            <a:pPr>
              <a:spcBef>
                <a:spcPts val="0"/>
              </a:spcBef>
            </a:pPr>
            <a:r>
              <a:rPr lang="uk-UA" dirty="0" smtClean="0"/>
              <a:t>•	часткова модель: частина годин практики на підприємстві покривається за рахунок годин навчання у закладі освіти.</a:t>
            </a:r>
            <a:endParaRPr lang="ru-RU" dirty="0" smtClean="0"/>
          </a:p>
          <a:p>
            <a:pPr>
              <a:buFont typeface="Wingdings 2" pitchFamily="18" charset="2"/>
              <a:buNone/>
            </a:pPr>
            <a:r>
              <a:rPr lang="ru-RU" dirty="0" smtClean="0"/>
              <a:t>	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Модульна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система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використовується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як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основний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інноваційний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елемент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пов'язаний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не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лише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організацією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але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зі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змістом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навчального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процесу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 2" pitchFamily="18" charset="2"/>
              <a:buNone/>
            </a:pPr>
            <a:r>
              <a:rPr lang="uk-UA" sz="1800" dirty="0" smtClean="0">
                <a:latin typeface="Arial" pitchFamily="34" charset="0"/>
                <a:cs typeface="Arial" pitchFamily="34" charset="0"/>
              </a:rPr>
              <a:t>		Траєкторія навчання за дуальною формою навчання у ДПТНЗ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“Конотопське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ВПУ” 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за професією </a:t>
            </a:r>
            <a:r>
              <a:rPr lang="uk-UA" sz="1800" dirty="0" err="1" smtClean="0">
                <a:latin typeface="Arial" pitchFamily="34" charset="0"/>
                <a:cs typeface="Arial" pitchFamily="34" charset="0"/>
              </a:rPr>
              <a:t>“Електрогазозварник”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 визначається такою формулою:</a:t>
            </a:r>
          </a:p>
          <a:p>
            <a:pPr>
              <a:buFont typeface="Wingdings 2" pitchFamily="18" charset="2"/>
              <a:buNone/>
            </a:pP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І семестр за формулою 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uk-UA" sz="1600" i="1" dirty="0" smtClean="0">
                <a:latin typeface="Arial" pitchFamily="34" charset="0"/>
                <a:cs typeface="Arial" pitchFamily="34" charset="0"/>
              </a:rPr>
              <a:t>Базовий блок :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2 (3)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дн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Т – 3(2)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дн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В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uk-UA" sz="1600" i="1" dirty="0" smtClean="0">
                <a:latin typeface="Arial" pitchFamily="34" charset="0"/>
                <a:cs typeface="Arial" pitchFamily="34" charset="0"/>
              </a:rPr>
              <a:t>МОДУЛЬ :</a:t>
            </a:r>
          </a:p>
          <a:p>
            <a:pPr>
              <a:buFont typeface="Wingdings 2" pitchFamily="18" charset="2"/>
              <a:buNone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1тиж (Т) – 1тиж (2днТ+ 3днВн) – 1тиж (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Вн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) – 3 тиж (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Пр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ІІ семестр за формулою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uk-UA" sz="1600" i="1" dirty="0" smtClean="0">
                <a:latin typeface="Arial" pitchFamily="34" charset="0"/>
                <a:cs typeface="Arial" pitchFamily="34" charset="0"/>
              </a:rPr>
              <a:t>МОДУЛЬ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–1тиж (2днТ + 3днВн) –1 тиж (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Пр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2" pitchFamily="18" charset="2"/>
              <a:buNone/>
            </a:pPr>
            <a:endParaRPr lang="uk-UA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2" pitchFamily="18" charset="2"/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20" name="Прямоугольник 19"/>
          <p:cNvSpPr/>
          <p:nvPr/>
        </p:nvSpPr>
        <p:spPr>
          <a:xfrm>
            <a:off x="285751" y="5429251"/>
            <a:ext cx="11620500" cy="1071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 – теорія/база навчального закладу                </a:t>
            </a:r>
          </a:p>
          <a:p>
            <a:pPr>
              <a:defRPr/>
            </a:pPr>
            <a:r>
              <a:rPr lang="uk-UA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– виробниче навчання в майстерні (первинні навички)/база навчального закладу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uk-UA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Вн</a:t>
            </a:r>
            <a:r>
              <a:rPr lang="uk-UA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виробниче навчання на виробництві / база підприємства                                                                            </a:t>
            </a:r>
            <a:r>
              <a:rPr lang="uk-UA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</a:t>
            </a:r>
            <a:r>
              <a:rPr lang="uk-UA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виробнича практика на виробництві /база підприємства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9463" name="Picture 6" descr="C:\Users\Director\Desktop\ФОТО ВПУ 4\Изображение 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7976" y="3257551"/>
            <a:ext cx="2476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7" descr="C:\Users\Director\Desktop\ФОТО ВПУ 4\Изображение 0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1" y="3714750"/>
            <a:ext cx="2571751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219075"/>
            <a:ext cx="8596312" cy="657225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Результати впровадження: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863" y="762000"/>
            <a:ext cx="8596312" cy="5280025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ДПТНЗ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“Конотопське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ВПУ”</a:t>
            </a:r>
          </a:p>
          <a:p>
            <a:pPr>
              <a:spcBef>
                <a:spcPts val="0"/>
              </a:spcBef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 u="sng" dirty="0" err="1" smtClean="0">
                <a:latin typeface="Times New Roman" pitchFamily="18" charset="0"/>
                <a:cs typeface="Times New Roman" pitchFamily="18" charset="0"/>
              </a:rPr>
              <a:t>“Електорогазозварник”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Укладено 3-х сторонні угоди, 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Працевлаштовано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15 учнів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 ТОВ НВО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“Червоний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металіст”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Оплата праці учнів -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180 тис. грн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При підготовці експериментальної групи  вартість навчання  на одного учня зменшилась на 11%, що становить у середньому 5 тисяч гривень на кожного учня.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Роботодавець бере участь в обласних заходах щодо впровадження елементів дуальної форми навчання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Надання засобів індивідуального захисту учням на виробництві</a:t>
            </a:r>
          </a:p>
          <a:p>
            <a:pPr>
              <a:spcBef>
                <a:spcPts val="0"/>
              </a:spcBef>
            </a:pP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000" u="sng" dirty="0" err="1" smtClean="0">
                <a:latin typeface="Times New Roman" pitchFamily="18" charset="0"/>
                <a:cs typeface="Times New Roman" pitchFamily="18" charset="0"/>
              </a:rPr>
              <a:t>Слюсар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</a:rPr>
              <a:t> з ремонту рухомого </a:t>
            </a:r>
            <a:r>
              <a:rPr lang="uk-UA" sz="2000" u="sng" dirty="0" err="1" smtClean="0">
                <a:latin typeface="Times New Roman" pitchFamily="18" charset="0"/>
                <a:cs typeface="Times New Roman" pitchFamily="18" charset="0"/>
              </a:rPr>
              <a:t>складу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Працевлаштовано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ПАТ«Українська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залізниця» РФ «Південно-Західна залізниця»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Виробничий підрозділ «Експлуатаційно-ремонтне вагонне депо Конотоп» 4 учні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Роботодавець бере активну участь у профорієнтації молоді, результати роботи висвітлюються на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інтернет-ресурсах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у ЗМІ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Рівень навчальних досягнень учнів підвищився на 11%</a:t>
            </a:r>
          </a:p>
          <a:p>
            <a:endParaRPr lang="ru-RU" dirty="0" smtClean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50482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Моніторинг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1475" y="1166666"/>
            <a:ext cx="6192011" cy="317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686550" y="3705225"/>
            <a:ext cx="5260433" cy="303768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9051731"/>
              </p:ext>
            </p:extLst>
          </p:nvPr>
        </p:nvGraphicFramePr>
        <p:xfrm>
          <a:off x="6600825" y="1004741"/>
          <a:ext cx="5291038" cy="2633810"/>
        </p:xfrm>
        <a:graphic>
          <a:graphicData uri="http://schemas.openxmlformats.org/drawingml/2006/table">
            <a:tbl>
              <a:tblPr firstRow="1" firstCol="1" bandRow="1"/>
              <a:tblGrid>
                <a:gridCol w="5291038"/>
              </a:tblGrid>
              <a:tr h="50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Результати виконання робіт за ступенем складності в І семестрі 2017-2018 навчального року.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5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процесах пов’язаних з підготовкою металу під зварювання задіяно 30% учнів від загальної кількості;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75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роботах пов’язаних з складанням деталей та послідуючим їх зварюванням задіяно 40% учнів від загальної кількості;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5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роботах пов’язаних зі зварюванням деталей 20% від загальної кількості.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5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uk-UA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роботах</a:t>
                      </a:r>
                      <a:r>
                        <a:rPr lang="uk-UA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пов’язаних 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 обробкою готових виробів після процесу зварювання 10%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8638261"/>
              </p:ext>
            </p:extLst>
          </p:nvPr>
        </p:nvGraphicFramePr>
        <p:xfrm>
          <a:off x="381000" y="4456493"/>
          <a:ext cx="6229349" cy="2401506"/>
        </p:xfrm>
        <a:graphic>
          <a:graphicData uri="http://schemas.openxmlformats.org/drawingml/2006/table">
            <a:tbl>
              <a:tblPr firstRow="1" firstCol="1" bandRow="1"/>
              <a:tblGrid>
                <a:gridCol w="6229349"/>
              </a:tblGrid>
              <a:tr h="6291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Результати виконання робіт за ступенем складності в ІІ семестрі 2017-2018 навчального року.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3085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процесах пов’язаних з підготовкою металу під зварювання задіяно 8% учнів від загальної кількості;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3085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uk-UA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роботах</a:t>
                      </a:r>
                      <a:r>
                        <a:rPr lang="uk-UA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пов’язаних 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 складанням деталей та послідуючим їх зварюванням задіяно 24% учнів від загальної кількості;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3085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uk-UA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роботах 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пов’язаних зі зварюванням деталей 60% від загальної кількості.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3085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роботах пов’язаних з обробкою готових виробів після процесу зварювання 8%.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Documents and Settings\Admin\Мои документы\Downloads\19_main_uk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01074" y="2819400"/>
            <a:ext cx="3292475" cy="2067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Результати впровадження 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863" y="1381126"/>
            <a:ext cx="8596312" cy="4660900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uk-UA" dirty="0" smtClean="0"/>
              <a:t>ДНЗ </a:t>
            </a:r>
            <a:r>
              <a:rPr lang="uk-UA" dirty="0" err="1" smtClean="0"/>
              <a:t>“Сумський</a:t>
            </a:r>
            <a:r>
              <a:rPr lang="uk-UA" dirty="0" smtClean="0"/>
              <a:t> центр професійно-технічної освіти харчових технологій, торгівлі та ресторанного </a:t>
            </a:r>
            <a:r>
              <a:rPr lang="uk-UA" dirty="0" err="1" smtClean="0"/>
              <a:t>сервісу”</a:t>
            </a:r>
            <a:endParaRPr lang="uk-UA" dirty="0" smtClean="0"/>
          </a:p>
          <a:p>
            <a:pPr>
              <a:spcBef>
                <a:spcPts val="0"/>
              </a:spcBef>
              <a:buNone/>
            </a:pPr>
            <a:r>
              <a:rPr lang="uk-UA" u="sng" dirty="0" smtClean="0"/>
              <a:t>Продавець продовольчих продавець непродовольчих товарів</a:t>
            </a:r>
          </a:p>
          <a:p>
            <a:pPr>
              <a:spcBef>
                <a:spcPts val="0"/>
              </a:spcBef>
              <a:buNone/>
            </a:pPr>
            <a:endParaRPr lang="uk-UA" u="sng" dirty="0" smtClean="0"/>
          </a:p>
          <a:p>
            <a:pPr>
              <a:spcBef>
                <a:spcPts val="0"/>
              </a:spcBef>
            </a:pPr>
            <a:r>
              <a:rPr lang="uk-UA" dirty="0" smtClean="0"/>
              <a:t>1. Учні закладу беруть участь у конкурсі професійної майстерності серед працівників магазину «Сільпо» Мануфактура.</a:t>
            </a:r>
            <a:endParaRPr lang="ru-RU" dirty="0" smtClean="0"/>
          </a:p>
          <a:p>
            <a:pPr>
              <a:spcBef>
                <a:spcPts val="0"/>
              </a:spcBef>
            </a:pPr>
            <a:r>
              <a:rPr lang="uk-UA" dirty="0" smtClean="0"/>
              <a:t>2. Адміністрація магазину «Сільпо» Мануфактура надає базу для проведення практичної частини обласних конкурсів професійної майстерності.</a:t>
            </a:r>
            <a:endParaRPr lang="ru-RU" dirty="0" smtClean="0"/>
          </a:p>
          <a:p>
            <a:pPr>
              <a:spcBef>
                <a:spcPts val="0"/>
              </a:spcBef>
            </a:pPr>
            <a:r>
              <a:rPr lang="uk-UA" dirty="0" smtClean="0"/>
              <a:t>3. Провідні спеціалісти магазину «Сільпо» Мануфактура проводять тренінги з учнями в закладі</a:t>
            </a:r>
          </a:p>
          <a:p>
            <a:pPr>
              <a:spcBef>
                <a:spcPts val="0"/>
              </a:spcBef>
            </a:pPr>
            <a:r>
              <a:rPr lang="uk-UA" dirty="0" smtClean="0"/>
              <a:t>4. Оплата праці учнів </a:t>
            </a:r>
            <a:r>
              <a:rPr lang="ru-RU" dirty="0" smtClean="0"/>
              <a:t>56 970,00 </a:t>
            </a:r>
            <a:r>
              <a:rPr lang="uk-UA" dirty="0" smtClean="0"/>
              <a:t>тис. </a:t>
            </a:r>
            <a:r>
              <a:rPr lang="ru-RU" dirty="0" err="1" smtClean="0"/>
              <a:t>грн</a:t>
            </a:r>
            <a:r>
              <a:rPr lang="uk-UA" dirty="0" smtClean="0"/>
              <a:t>.</a:t>
            </a:r>
          </a:p>
          <a:p>
            <a:pPr>
              <a:spcBef>
                <a:spcPts val="0"/>
              </a:spcBef>
            </a:pPr>
            <a:r>
              <a:rPr lang="uk-UA" dirty="0" smtClean="0"/>
              <a:t>5. Видано </a:t>
            </a:r>
            <a:r>
              <a:rPr lang="ru-RU" dirty="0" smtClean="0"/>
              <a:t>15</a:t>
            </a:r>
            <a:r>
              <a:rPr lang="uk-UA" dirty="0" smtClean="0"/>
              <a:t> комплектів робочої форми на суму 2 250 </a:t>
            </a:r>
            <a:r>
              <a:rPr lang="uk-UA" dirty="0" err="1" smtClean="0"/>
              <a:t>грн</a:t>
            </a:r>
            <a:endParaRPr lang="uk-UA" dirty="0" smtClean="0"/>
          </a:p>
          <a:p>
            <a:pPr>
              <a:spcBef>
                <a:spcPts val="0"/>
              </a:spcBef>
            </a:pPr>
            <a:r>
              <a:rPr lang="uk-UA" dirty="0" smtClean="0"/>
              <a:t>6. Рівень навчальних досягнень учнів з професії </a:t>
            </a:r>
          </a:p>
          <a:p>
            <a:pPr>
              <a:spcBef>
                <a:spcPts val="0"/>
              </a:spcBef>
            </a:pPr>
            <a:r>
              <a:rPr lang="uk-UA" dirty="0" smtClean="0"/>
              <a:t>«Продавець продовольчих товарів» підвищився на 6,4%, </a:t>
            </a:r>
          </a:p>
          <a:p>
            <a:pPr>
              <a:spcBef>
                <a:spcPts val="0"/>
              </a:spcBef>
              <a:buNone/>
            </a:pPr>
            <a:r>
              <a:rPr lang="uk-UA" dirty="0" smtClean="0"/>
              <a:t> «Продавець непродовольчих товарів» </a:t>
            </a:r>
            <a:r>
              <a:rPr lang="ru-RU" dirty="0" smtClean="0"/>
              <a:t>– </a:t>
            </a:r>
            <a:r>
              <a:rPr lang="uk-UA" dirty="0" smtClean="0"/>
              <a:t>на 14,5%</a:t>
            </a:r>
          </a:p>
        </p:txBody>
      </p:sp>
      <p:pic>
        <p:nvPicPr>
          <p:cNvPr id="45064" name="Picture 8" descr="C:\Documents and Settings\Admin\Мои документы\Downloads\image-0-02-05-e615f7d930ae601459e88cf0bcf6cb4154200d761328cf0bc91591c2e57fe18a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199" y="4381500"/>
            <a:ext cx="1857375" cy="2476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065" name="Picture 9" descr="C:\Documents and Settings\Admin\Мои документы\Downloads\image-0-02-05-4c86fe0410d9a367470d251f1a44e7cad501f7f1974ed949fafbd2454c6043c0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6538" y="4400550"/>
            <a:ext cx="1795462" cy="2457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863" y="1181100"/>
            <a:ext cx="8596312" cy="4860926"/>
          </a:xfrm>
        </p:spPr>
        <p:txBody>
          <a:bodyPr/>
          <a:lstStyle/>
          <a:p>
            <a:pPr>
              <a:buNone/>
            </a:pPr>
            <a:endParaRPr lang="uk-UA" dirty="0" smtClean="0"/>
          </a:p>
          <a:p>
            <a:pPr algn="ctr">
              <a:buNone/>
            </a:pP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Нормативно-правові засади впровадження елементів дуальної форми навчання в системі «учень-заклад-роботодавець</a:t>
            </a:r>
          </a:p>
          <a:p>
            <a:pPr marL="4219575" indent="-95250" algn="ctr">
              <a:buNone/>
            </a:pPr>
            <a:endParaRPr lang="uk-UA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43350" indent="-85725" algn="just">
              <a:buNone/>
            </a:pPr>
            <a:r>
              <a:rPr lang="uk-UA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Богдан Сюркало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начальник відділу   професійної, вищої освіти та наукової роботи управління професійної, вищої освіти, наукової роботи та ресурсного   забезпечення, кандидат економічних наук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09600" y="177421"/>
            <a:ext cx="10972800" cy="709683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Нормативно-правова документація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900753"/>
            <a:ext cx="10972800" cy="5423848"/>
          </a:xfrm>
        </p:spPr>
        <p:txBody>
          <a:bodyPr/>
          <a:lstStyle/>
          <a:p>
            <a:pPr marL="0" indent="0" algn="just">
              <a:buFont typeface="Wingdings" pitchFamily="2" charset="2"/>
              <a:buChar char="Ø"/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Середньостроковий 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пріоритетних дій Уряду до 2020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року(затверджено розпорядженням Кабінету Міністрів України 3 квітня 2017 р.  № 275-р)</a:t>
            </a:r>
          </a:p>
          <a:p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Концепція підготовки фахівців за дуальною формою здобуття освіти(схвалено рішенням колегії Міністерства освіти і науки України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 26.01.2018 протокол № 1/3-4)</a:t>
            </a:r>
          </a:p>
          <a:p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Наказ Міністерства освіти і науки України від 23.06.2017 № 916</a:t>
            </a:r>
          </a:p>
          <a:p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Наказ Міністерства освіти і науки України від 15.05.2018 № 473</a:t>
            </a:r>
          </a:p>
          <a:p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 департаменту професійної освіти Міністерства освіти і науки від 14.07.2017 № 3-545 (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положеня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3-х сторонній договір)</a:t>
            </a:r>
          </a:p>
          <a:p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Наказ Навчально-методичного центру професійно-технічної освіти у Сумській області від 06.08.2018 № 22-ОД</a:t>
            </a:r>
          </a:p>
          <a:p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Наказ ДОН Сумської обласної </a:t>
            </a:r>
            <a:r>
              <a:rPr lang="uk-UA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державної адміністрації від 17.08.2018 № 499-ОД</a:t>
            </a:r>
            <a:endPara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  <a:p>
            <a:pPr marL="0" indent="0" algn="just">
              <a:buFont typeface="Wingdings" pitchFamily="2" charset="2"/>
              <a:buChar char="Ø"/>
              <a:defRPr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952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863" y="1000126"/>
            <a:ext cx="8596312" cy="5041900"/>
          </a:xfrm>
        </p:spPr>
        <p:txBody>
          <a:bodyPr/>
          <a:lstStyle/>
          <a:p>
            <a:pPr algn="ctr">
              <a:buNone/>
            </a:pPr>
            <a:r>
              <a:rPr lang="uk-UA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Дуальна форма здобуття освіти </a:t>
            </a:r>
          </a:p>
          <a:p>
            <a:pPr marL="0" indent="0" algn="ctr">
              <a:buNone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 спосіб здобуття освіти, що передбачає поєднання навчання осіб у закладах освіти (в інших суб’єктів освітньої діяльності) з навчанням на робочих місцях на підприємствах, в установах та організаціях для набуття певної кваліфікації, як правило, на основі договору.</a:t>
            </a:r>
          </a:p>
          <a:p>
            <a:pPr marL="0" indent="0" algn="ctr">
              <a:buNone/>
            </a:pPr>
            <a:r>
              <a:rPr lang="uk-UA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Наставник </a:t>
            </a:r>
          </a:p>
          <a:p>
            <a:pPr marL="0" indent="0" algn="ctr">
              <a:buNone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кваліфікований працівник організації (підприємства), що володіє технологіями виробництва, надає практичну допомогу при навчанні на виробництві.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Складові дуального навчання: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Договори на підготовку за дуальною формою навчання (2-х сторонні, 3-х сторонні)</a:t>
            </a:r>
          </a:p>
          <a:p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Розробка навчального плану у співвідношенні 70%/30% (професійно-теоретична і професійно-практична підготовка на виробництві)</a:t>
            </a:r>
          </a:p>
          <a:p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Закріплення наставників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863" y="1076326"/>
            <a:ext cx="8596312" cy="4965700"/>
          </a:xfrm>
        </p:spPr>
        <p:txBody>
          <a:bodyPr/>
          <a:lstStyle/>
          <a:p>
            <a:pPr algn="ctr">
              <a:buNone/>
            </a:pP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Особливості організації навчально-виробничого процесу з упровадження елементів дуальної форми навчання у закладі професійної (професійно-технічної) освіти</a:t>
            </a:r>
          </a:p>
          <a:p>
            <a:pPr marL="4219575" indent="0" algn="just">
              <a:buNone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Наталія Самойленко, директор Навчально-методичного центру професійно-технічної освіти у Сумській області, кандидат педагогічних наук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9694436" cy="132080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Порядок впровадження елементів дуальної форми навчання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862" y="1733266"/>
            <a:ext cx="10622483" cy="4308759"/>
          </a:xfrm>
        </p:spPr>
        <p:txBody>
          <a:bodyPr/>
          <a:lstStyle/>
          <a:p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Моніторинг ринку праці, відбір  підприємств для співпраці і підготовки кваліфікованих робітників з елементами дуальної форми навчання</a:t>
            </a:r>
          </a:p>
          <a:p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Підписання двосторонньої угоди</a:t>
            </a:r>
          </a:p>
          <a:p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Розробка спільно з роботодавцями робочого навчального плану, освітніх програм</a:t>
            </a:r>
          </a:p>
          <a:p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Формування учнівської групи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862" y="641446"/>
            <a:ext cx="9380537" cy="5400580"/>
          </a:xfrm>
        </p:spPr>
        <p:txBody>
          <a:bodyPr/>
          <a:lstStyle/>
          <a:p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Підписання трьохсторонньої угоди</a:t>
            </a:r>
          </a:p>
          <a:p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Визначення обов'язків майстра в/н та наставника (представника від підприємства) 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Реалізація програм навчання для підготовки учнів з елементами дуальної форми навчання</a:t>
            </a:r>
          </a:p>
          <a:p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Атестація (проходить з представниками від роботодавця) </a:t>
            </a:r>
          </a:p>
          <a:p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Працевлаштування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9557958" cy="13208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Супровід реалізації впровадження елементів дуальної форми навчання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863" y="2160588"/>
            <a:ext cx="9994686" cy="3881437"/>
          </a:xfrm>
        </p:spPr>
        <p:txBody>
          <a:bodyPr/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Створення </a:t>
            </a:r>
            <a:r>
              <a:rPr lang="uk-UA" sz="3200" u="sng" dirty="0" smtClean="0">
                <a:latin typeface="Times New Roman" pitchFamily="18" charset="0"/>
                <a:cs typeface="Times New Roman" pitchFamily="18" charset="0"/>
              </a:rPr>
              <a:t>робочої групи,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функції якої –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  забезпечення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координації, моніторингу,  контролю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реалізації упровадження елементів дуальної форми навчання через: 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проведення  методичних заходів, контроль рівня навчальних досягнень учнів, аналіз матеріально-технічного забезпечення елементів дуальної форми навчання.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1661</TotalTime>
  <Words>949</Words>
  <Application>Microsoft Office PowerPoint</Application>
  <PresentationFormat>Произвольный</PresentationFormat>
  <Paragraphs>102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Грань</vt:lpstr>
      <vt:lpstr>Слайд 1</vt:lpstr>
      <vt:lpstr>Слайд 2</vt:lpstr>
      <vt:lpstr>Нормативно-правова документація</vt:lpstr>
      <vt:lpstr>Слайд 4</vt:lpstr>
      <vt:lpstr>Складові дуального навчання:</vt:lpstr>
      <vt:lpstr>Слайд 6</vt:lpstr>
      <vt:lpstr>Порядок впровадження елементів дуальної форми навчання</vt:lpstr>
      <vt:lpstr>Слайд 8</vt:lpstr>
      <vt:lpstr>Супровід реалізації впровадження елементів дуальної форми навчання</vt:lpstr>
      <vt:lpstr>Підготовка кваліфікованих робітників з елементами дуальної форми навчання у 2017-2018 н.р. здійснювалась у  6 ЗП(ПТ)О за 7 професіями </vt:lpstr>
      <vt:lpstr>Слайд 11</vt:lpstr>
      <vt:lpstr>Результати впровадження:</vt:lpstr>
      <vt:lpstr>Моніторинг</vt:lpstr>
      <vt:lpstr>Результати впровадження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Типові об’єкти оцінювання шкільних підручників  з іноземних мов</dc:title>
  <dc:creator>Lucia_Ilona</dc:creator>
  <cp:lastModifiedBy>Admin</cp:lastModifiedBy>
  <cp:revision>161</cp:revision>
  <dcterms:created xsi:type="dcterms:W3CDTF">2016-12-06T06:44:19Z</dcterms:created>
  <dcterms:modified xsi:type="dcterms:W3CDTF">2018-08-30T08:59:41Z</dcterms:modified>
</cp:coreProperties>
</file>