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57" r:id="rId3"/>
    <p:sldId id="267" r:id="rId4"/>
    <p:sldId id="266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B21A4-623E-4E38-9C2F-FE07CAD282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C2AEE-E7E4-4ADE-A3C5-8AD09204EA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40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C2AEE-E7E4-4ADE-A3C5-8AD09204EA8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079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C2AEE-E7E4-4ADE-A3C5-8AD09204EA8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618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C2AEE-E7E4-4ADE-A3C5-8AD09204EA8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67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C2AEE-E7E4-4ADE-A3C5-8AD09204EA8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42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09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5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18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64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6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79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46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19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30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42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A631-43AD-43A6-A8EF-128356C344B8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02AF-90D9-4442-94C1-EF4A2B0B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2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2A631-43AD-43A6-A8EF-128356C344B8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002AF-90D9-4442-94C1-EF4A2B0B8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77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2" y="83197"/>
            <a:ext cx="1603007" cy="454923"/>
          </a:xfrm>
          <a:prstGeom prst="rect">
            <a:avLst/>
          </a:prstGeom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1595371" y="2653505"/>
            <a:ext cx="9884663" cy="1325563"/>
          </a:xfrm>
        </p:spPr>
        <p:txBody>
          <a:bodyPr>
            <a:noAutofit/>
          </a:bodyPr>
          <a:lstStyle/>
          <a:p>
            <a:pPr algn="ctr"/>
            <a:r>
              <a:rPr lang="uk-UA" sz="8000" b="1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Реєстрація на ЗНО-2018</a:t>
            </a:r>
            <a:br>
              <a:rPr lang="uk-UA" sz="8000" b="1" dirty="0" smtClean="0">
                <a:solidFill>
                  <a:srgbClr val="FF3399"/>
                </a:solidFill>
                <a:latin typeface="Comic Sans MS" panose="030F0702030302020204" pitchFamily="66" charset="0"/>
              </a:rPr>
            </a:br>
            <a:r>
              <a:rPr lang="uk-UA" sz="8000" b="1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/>
            </a:r>
            <a:br>
              <a:rPr lang="uk-UA" sz="8000" b="1" dirty="0" smtClean="0">
                <a:solidFill>
                  <a:srgbClr val="FF3399"/>
                </a:solidFill>
                <a:latin typeface="Comic Sans MS" panose="030F0702030302020204" pitchFamily="66" charset="0"/>
              </a:rPr>
            </a:br>
            <a:r>
              <a:rPr lang="uk-UA" sz="1800" b="1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ПТНЗ/ВНЗ</a:t>
            </a:r>
            <a:endParaRPr lang="uk-UA" sz="1800" b="1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9804" y="151993"/>
            <a:ext cx="304800" cy="30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55379" y="149933"/>
            <a:ext cx="304800" cy="30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1586" y="136672"/>
            <a:ext cx="304800" cy="30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92876" y="136668"/>
            <a:ext cx="304800" cy="30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2" descr="иконка скрепка,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9790" y="136671"/>
            <a:ext cx="304801" cy="304801"/>
          </a:xfrm>
          <a:prstGeom prst="rect">
            <a:avLst/>
          </a:prstGeom>
          <a:noFill/>
        </p:spPr>
      </p:pic>
      <p:pic>
        <p:nvPicPr>
          <p:cNvPr id="12" name="Picture 2" descr="иконка скрепка,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18580" y="110367"/>
            <a:ext cx="304801" cy="304801"/>
          </a:xfrm>
          <a:prstGeom prst="rect">
            <a:avLst/>
          </a:prstGeom>
          <a:noFill/>
        </p:spPr>
      </p:pic>
      <p:pic>
        <p:nvPicPr>
          <p:cNvPr id="13" name="Picture 2" descr="иконка скрепка,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27345" y="136668"/>
            <a:ext cx="304801" cy="304801"/>
          </a:xfrm>
          <a:prstGeom prst="rect">
            <a:avLst/>
          </a:prstGeom>
          <a:noFill/>
        </p:spPr>
      </p:pic>
      <p:pic>
        <p:nvPicPr>
          <p:cNvPr id="14" name="Picture 2" descr="иконка скрепка,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02588" y="131029"/>
            <a:ext cx="304801" cy="304801"/>
          </a:xfrm>
          <a:prstGeom prst="rect">
            <a:avLst/>
          </a:prstGeom>
          <a:noFill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135689">
            <a:off x="6712818" y="1780"/>
            <a:ext cx="521972" cy="52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135689">
            <a:off x="4011607" y="41347"/>
            <a:ext cx="521972" cy="52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135689">
            <a:off x="9368356" y="39308"/>
            <a:ext cx="521972" cy="52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 descr="иконка фотография,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909506">
            <a:off x="5292843" y="34615"/>
            <a:ext cx="533400" cy="533400"/>
          </a:xfrm>
          <a:prstGeom prst="rect">
            <a:avLst/>
          </a:prstGeom>
          <a:noFill/>
        </p:spPr>
      </p:pic>
      <p:pic>
        <p:nvPicPr>
          <p:cNvPr id="19" name="Picture 6" descr="иконка фотография,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909506">
            <a:off x="11527453" y="34613"/>
            <a:ext cx="533400" cy="533400"/>
          </a:xfrm>
          <a:prstGeom prst="rect">
            <a:avLst/>
          </a:prstGeom>
          <a:noFill/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84808" y="9856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359862">
            <a:off x="2580964" y="-26276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785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5" y="128438"/>
            <a:ext cx="1555611" cy="441472"/>
          </a:xfrm>
          <a:prstGeom prst="rect">
            <a:avLst/>
          </a:prstGeom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641838" y="-300240"/>
            <a:ext cx="11550162" cy="1325563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Реєстрація на ЗНО-2018</a:t>
            </a:r>
            <a:endParaRPr lang="uk-UA" sz="2000" b="1" u="sng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-676309" y="439121"/>
            <a:ext cx="5195555" cy="3464663"/>
            <a:chOff x="-692860" y="294664"/>
            <a:chExt cx="4958298" cy="2853240"/>
          </a:xfrm>
        </p:grpSpPr>
        <p:pic>
          <p:nvPicPr>
            <p:cNvPr id="12" name="Picture 2" descr="Похожее изображение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61" b="89844" l="6957" r="9439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92860" y="294664"/>
              <a:ext cx="4958298" cy="2853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Прямоугольник 12"/>
            <p:cNvSpPr/>
            <p:nvPr/>
          </p:nvSpPr>
          <p:spPr>
            <a:xfrm>
              <a:off x="420828" y="880028"/>
              <a:ext cx="2610147" cy="3801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uk-UA" sz="2400" b="1" cap="none" spc="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Лютий-Березень</a:t>
              </a:r>
              <a:endParaRPr lang="uk-UA" sz="24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mic Sans MS" panose="030F0702030302020204" pitchFamily="66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18352" y="1546189"/>
              <a:ext cx="2712276" cy="7857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800" b="1" cap="none" spc="0" dirty="0" smtClean="0">
                  <a:ln w="12700">
                    <a:solidFill>
                      <a:srgbClr val="FF99FF"/>
                    </a:solidFill>
                    <a:prstDash val="solid"/>
                  </a:ln>
                  <a:solidFill>
                    <a:srgbClr val="FF3399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06.02.2018 - 19.03.2018</a:t>
              </a:r>
              <a:endParaRPr lang="ru-RU" sz="2800" b="1" cap="none" spc="0" dirty="0">
                <a:ln w="12700">
                  <a:solidFill>
                    <a:srgbClr val="FF99FF"/>
                  </a:solidFill>
                  <a:prstDash val="solid"/>
                </a:ln>
                <a:solidFill>
                  <a:srgbClr val="FF3399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4399" y="3245258"/>
            <a:ext cx="3959724" cy="3050033"/>
            <a:chOff x="63041" y="2918847"/>
            <a:chExt cx="2941410" cy="1875962"/>
          </a:xfrm>
        </p:grpSpPr>
        <p:pic>
          <p:nvPicPr>
            <p:cNvPr id="16" name="Picture 2" descr="Картинки по запросу иконка органайзер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4167" b="98106" l="1750" r="9875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46658">
              <a:off x="63041" y="2918847"/>
              <a:ext cx="2941410" cy="18759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Прямоугольник 16"/>
            <p:cNvSpPr/>
            <p:nvPr/>
          </p:nvSpPr>
          <p:spPr>
            <a:xfrm rot="20857731">
              <a:off x="355339" y="3344752"/>
              <a:ext cx="1148034" cy="106075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3"/>
            <p:cNvSpPr txBox="1">
              <a:spLocks/>
            </p:cNvSpPr>
            <p:nvPr/>
          </p:nvSpPr>
          <p:spPr>
            <a:xfrm rot="20782779">
              <a:off x="374232" y="3541865"/>
              <a:ext cx="2332282" cy="5977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uk-UA" sz="1800" dirty="0" smtClean="0">
                  <a:solidFill>
                    <a:srgbClr val="FF33CC"/>
                  </a:solidFill>
                  <a:latin typeface="Mistral" panose="03090702030407020403" pitchFamily="66" charset="0"/>
                </a:rPr>
                <a:t>Реєстрація на сайті УЦОЯО</a:t>
              </a:r>
            </a:p>
            <a:p>
              <a:pPr algn="ctr"/>
              <a:r>
                <a:rPr lang="en-US" sz="18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http</a:t>
              </a:r>
              <a:r>
                <a:rPr lang="uk-UA" sz="18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:</a:t>
              </a:r>
              <a:r>
                <a:rPr lang="en-US" sz="18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//testportal.gov.ua</a:t>
              </a:r>
              <a:endParaRPr lang="uk-UA" sz="1800" dirty="0">
                <a:solidFill>
                  <a:srgbClr val="FF33CC"/>
                </a:solidFill>
                <a:latin typeface="Arial Black" panose="020B0A04020102020204" pitchFamily="34" charset="0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05939"/>
              </p:ext>
            </p:extLst>
          </p:nvPr>
        </p:nvGraphicFramePr>
        <p:xfrm>
          <a:off x="3860925" y="940777"/>
          <a:ext cx="8331075" cy="5676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1075">
                  <a:extLst>
                    <a:ext uri="{9D8B030D-6E8A-4147-A177-3AD203B41FA5}">
                      <a16:colId xmlns:a16="http://schemas.microsoft.com/office/drawing/2014/main" val="3691973938"/>
                    </a:ext>
                  </a:extLst>
                </a:gridCol>
              </a:tblGrid>
              <a:tr h="177544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.Підготувати:</a:t>
                      </a:r>
                    </a:p>
                    <a:p>
                      <a:pPr marL="71437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Копію паспорта громадянина України;</a:t>
                      </a:r>
                    </a:p>
                    <a:p>
                      <a:pPr marL="714375" marR="0" indent="-1746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2000" b="0" kern="120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Дві однакові фотокартки для документів розміром 3 х 4 см із зображенням, що відповідає досягнутому віку (фотокартки мають бути виготовлені на білому або кольоровому фотопапері).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24000"/>
                  </a:ext>
                </a:extLst>
              </a:tr>
              <a:tr h="766027">
                <a:tc>
                  <a:txBody>
                    <a:bodyPr/>
                    <a:lstStyle/>
                    <a:p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2.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Сформувати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реєстраційну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картку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самостійно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скориставшись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спеціальним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сервісом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розміщеним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на веб-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сайті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Українського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центру.</a:t>
                      </a:r>
                      <a:endParaRPr lang="ru-RU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544825"/>
                  </a:ext>
                </a:extLst>
              </a:tr>
              <a:tr h="1200310">
                <a:tc>
                  <a:txBody>
                    <a:bodyPr/>
                    <a:lstStyle/>
                    <a:p>
                      <a:pPr marL="0" marR="0" lvl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kern="120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3.Роздрукувати бланк реєстраційної картки, контрольно-інформаційний лист та перевірити правильність даних, зазначених у бланку реєстраційної картки.</a:t>
                      </a:r>
                    </a:p>
                  </a:txBody>
                  <a:tcPr marL="72000" marR="90000" marT="180000" marB="0" anchor="ctr"/>
                </a:tc>
                <a:extLst>
                  <a:ext uri="{0D108BD9-81ED-4DB2-BD59-A6C34878D82A}">
                    <a16:rowId xmlns:a16="http://schemas.microsoft.com/office/drawing/2014/main" val="972666718"/>
                  </a:ext>
                </a:extLst>
              </a:tr>
              <a:tr h="1550019">
                <a:tc>
                  <a:txBody>
                    <a:bodyPr/>
                    <a:lstStyle/>
                    <a:p>
                      <a:pPr marL="0" marR="0" lvl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kern="120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4.Оформити реєстраційну картку:</a:t>
                      </a:r>
                    </a:p>
                    <a:p>
                      <a:pPr marL="1000125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2000" b="0" kern="120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заповнити частину «Заява»;</a:t>
                      </a:r>
                    </a:p>
                    <a:p>
                      <a:pPr marL="1000125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2000" b="0" kern="120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наклеїти у спеціально відведених місцях реєстраційної картки дві однакові фотокартки.</a:t>
                      </a:r>
                    </a:p>
                  </a:txBody>
                  <a:tcPr marL="72000" marR="90000" marT="180000" marB="0" anchor="ctr"/>
                </a:tc>
                <a:extLst>
                  <a:ext uri="{0D108BD9-81ED-4DB2-BD59-A6C34878D82A}">
                    <a16:rowId xmlns:a16="http://schemas.microsoft.com/office/drawing/2014/main" val="711846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8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5" y="128438"/>
            <a:ext cx="1555611" cy="441472"/>
          </a:xfrm>
          <a:prstGeom prst="rect">
            <a:avLst/>
          </a:prstGeom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641838" y="-300240"/>
            <a:ext cx="11550162" cy="1325563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Реєстрація на ЗНО-2018</a:t>
            </a:r>
            <a:endParaRPr lang="uk-UA" sz="2000" b="1" u="sng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-676309" y="439121"/>
            <a:ext cx="5195555" cy="3464663"/>
            <a:chOff x="-692860" y="294664"/>
            <a:chExt cx="4958298" cy="2853240"/>
          </a:xfrm>
        </p:grpSpPr>
        <p:pic>
          <p:nvPicPr>
            <p:cNvPr id="12" name="Picture 2" descr="Похожее изображение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61" b="89844" l="6957" r="9439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92860" y="294664"/>
              <a:ext cx="4958298" cy="2853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Прямоугольник 12"/>
            <p:cNvSpPr/>
            <p:nvPr/>
          </p:nvSpPr>
          <p:spPr>
            <a:xfrm>
              <a:off x="420828" y="880028"/>
              <a:ext cx="2610147" cy="3801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uk-UA" sz="2400" b="1" cap="none" spc="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Лютий-Березень</a:t>
              </a:r>
              <a:endParaRPr lang="uk-UA" sz="24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mic Sans MS" panose="030F0702030302020204" pitchFamily="66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18352" y="1546189"/>
              <a:ext cx="2712276" cy="6208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000" b="1" cap="none" spc="0" dirty="0" smtClean="0">
                  <a:ln w="12700">
                    <a:solidFill>
                      <a:srgbClr val="FF99FF"/>
                    </a:solidFill>
                    <a:prstDash val="solid"/>
                  </a:ln>
                  <a:solidFill>
                    <a:srgbClr val="FF3399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06.02.2018 - 19.03.2018</a:t>
              </a:r>
              <a:endParaRPr lang="ru-RU" sz="2000" b="1" cap="none" spc="0" dirty="0">
                <a:ln w="12700">
                  <a:solidFill>
                    <a:srgbClr val="FF99FF"/>
                  </a:solidFill>
                  <a:prstDash val="solid"/>
                </a:ln>
                <a:solidFill>
                  <a:srgbClr val="FF3399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4399" y="3245258"/>
            <a:ext cx="3959724" cy="3050033"/>
            <a:chOff x="63041" y="2918847"/>
            <a:chExt cx="2941410" cy="1875962"/>
          </a:xfrm>
        </p:grpSpPr>
        <p:pic>
          <p:nvPicPr>
            <p:cNvPr id="16" name="Picture 2" descr="Картинки по запросу иконка органайзер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4167" b="98106" l="1750" r="9875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46658">
              <a:off x="63041" y="2918847"/>
              <a:ext cx="2941410" cy="18759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Прямоугольник 16"/>
            <p:cNvSpPr/>
            <p:nvPr/>
          </p:nvSpPr>
          <p:spPr>
            <a:xfrm rot="20857731">
              <a:off x="355339" y="3344752"/>
              <a:ext cx="1148034" cy="106075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3"/>
            <p:cNvSpPr txBox="1">
              <a:spLocks/>
            </p:cNvSpPr>
            <p:nvPr/>
          </p:nvSpPr>
          <p:spPr>
            <a:xfrm rot="20782779">
              <a:off x="391463" y="3661332"/>
              <a:ext cx="1106876" cy="5977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uk-UA" sz="1100" dirty="0" smtClean="0">
                  <a:solidFill>
                    <a:srgbClr val="FF33CC"/>
                  </a:solidFill>
                  <a:latin typeface="Mistral" panose="03090702030407020403" pitchFamily="66" charset="0"/>
                </a:rPr>
                <a:t>Реєстрація на сайті УЦОЯО</a:t>
              </a:r>
            </a:p>
            <a:p>
              <a:pPr algn="ctr"/>
              <a:r>
                <a:rPr lang="en-US" sz="11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http</a:t>
              </a:r>
              <a:r>
                <a:rPr lang="uk-UA" sz="11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:</a:t>
              </a:r>
              <a:r>
                <a:rPr lang="en-US" sz="11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//testportal.gov.ua</a:t>
              </a:r>
              <a:endParaRPr lang="uk-UA" sz="1100" dirty="0">
                <a:solidFill>
                  <a:srgbClr val="FF33CC"/>
                </a:solidFill>
                <a:latin typeface="Arial Black" panose="020B0A04020102020204" pitchFamily="34" charset="0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166747"/>
              </p:ext>
            </p:extLst>
          </p:nvPr>
        </p:nvGraphicFramePr>
        <p:xfrm>
          <a:off x="3860925" y="638943"/>
          <a:ext cx="8331075" cy="630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1075">
                  <a:extLst>
                    <a:ext uri="{9D8B030D-6E8A-4147-A177-3AD203B41FA5}">
                      <a16:colId xmlns:a16="http://schemas.microsoft.com/office/drawing/2014/main" val="3691973938"/>
                    </a:ext>
                  </a:extLst>
                </a:gridCol>
              </a:tblGrid>
              <a:tr h="1821029">
                <a:tc>
                  <a:txBody>
                    <a:bodyPr/>
                    <a:lstStyle/>
                    <a:p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5. </a:t>
                      </a:r>
                      <a:r>
                        <a:rPr lang="uk-UA" sz="2000" b="1" u="sng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Д</a:t>
                      </a:r>
                      <a:r>
                        <a:rPr lang="uk-UA" sz="20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ля осіб, які проходитимуть ДПА у формі ЗНО </a:t>
                      </a:r>
                      <a:r>
                        <a:rPr lang="uk-UA" sz="20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п</a:t>
                      </a: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одати до закладу освіти:</a:t>
                      </a:r>
                    </a:p>
                    <a:p>
                      <a:endParaRPr lang="uk-UA" sz="2000" b="0" kern="1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2000" b="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Оформлену реєстраційна картку;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2000" b="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Копію документа, що посвідчує особу;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2000" b="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Інші документи, у разі необхідності</a:t>
                      </a:r>
                      <a:endParaRPr lang="uk-UA" sz="2000" b="0" kern="1200" noProof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24000"/>
                  </a:ext>
                </a:extLst>
              </a:tr>
              <a:tr h="2688185">
                <a:tc>
                  <a:txBody>
                    <a:bodyPr/>
                    <a:lstStyle/>
                    <a:p>
                      <a:endParaRPr lang="ru-RU" sz="2000" b="1" u="sng" kern="1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u="sng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6. Для ос</a:t>
                      </a:r>
                      <a:r>
                        <a:rPr lang="uk-UA" sz="2000" b="1" u="sng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2000" b="1" u="sng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б, </a:t>
                      </a:r>
                      <a:r>
                        <a:rPr lang="ru-RU" sz="2000" b="1" u="sng" kern="1200" dirty="0" err="1" smtClean="0">
                          <a:solidFill>
                            <a:srgbClr val="FF33CC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2000" b="1" u="sng" kern="1200" dirty="0" smtClean="0">
                          <a:solidFill>
                            <a:srgbClr val="FF33CC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2000" b="1" u="sng" kern="1200" dirty="0" err="1" smtClean="0">
                          <a:solidFill>
                            <a:srgbClr val="FF33CC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проходять</a:t>
                      </a:r>
                      <a:r>
                        <a:rPr lang="ru-RU" sz="2000" b="1" u="sng" kern="1200" dirty="0" smtClean="0">
                          <a:solidFill>
                            <a:srgbClr val="FF33CC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ДПА </a:t>
                      </a:r>
                      <a:r>
                        <a:rPr lang="ru-RU" sz="2000" b="1" u="sng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у </a:t>
                      </a:r>
                      <a:r>
                        <a:rPr lang="ru-RU" sz="2000" b="1" u="sng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формі</a:t>
                      </a:r>
                      <a:r>
                        <a:rPr lang="ru-RU" sz="2000" b="1" u="sng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ЗНО</a:t>
                      </a:r>
                      <a:r>
                        <a:rPr lang="ru-RU" sz="2000" b="1" u="none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u="none" kern="1200" baseline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адіслати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u="sng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самостійно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рекомендованим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листом до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Харківського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РЦОЯО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endParaRPr lang="ru-RU" sz="2000" b="0" kern="1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Оформлену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реєстраційна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картку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Копію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документа,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посвідчує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особу;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Копію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документа про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повну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загальну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середню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освіту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Інші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документи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у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разі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необхідності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544825"/>
                  </a:ext>
                </a:extLst>
              </a:tr>
              <a:tr h="1471435">
                <a:tc>
                  <a:txBody>
                    <a:bodyPr/>
                    <a:lstStyle/>
                    <a:p>
                      <a:pPr marL="0" marR="0" lvl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На копіях документів, що подаються для реєстрації, повинен бути напис про засвідчення документа, що складається зі слів «Згідно з оригіналом» (без лапок), а також особистий підпис особи, яка реєструється, її ініціали та прізвище, дата засвідчення копії.</a:t>
                      </a:r>
                    </a:p>
                    <a:p>
                      <a:pPr marL="0" marR="0" lvl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0" kern="1200" noProof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72000" marR="90000" marT="180000" marB="0" anchor="ctr"/>
                </a:tc>
                <a:extLst>
                  <a:ext uri="{0D108BD9-81ED-4DB2-BD59-A6C34878D82A}">
                    <a16:rowId xmlns:a16="http://schemas.microsoft.com/office/drawing/2014/main" val="972666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1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5" y="128438"/>
            <a:ext cx="1555611" cy="441472"/>
          </a:xfrm>
          <a:prstGeom prst="rect">
            <a:avLst/>
          </a:prstGeom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2342442" y="-273761"/>
            <a:ext cx="9263285" cy="1325563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Перереєстрація</a:t>
            </a:r>
            <a:endParaRPr lang="uk-UA" sz="54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-676309" y="439121"/>
            <a:ext cx="5195555" cy="3464663"/>
            <a:chOff x="-692860" y="294664"/>
            <a:chExt cx="4958298" cy="2853240"/>
          </a:xfrm>
        </p:grpSpPr>
        <p:pic>
          <p:nvPicPr>
            <p:cNvPr id="12" name="Picture 2" descr="Похожее изображение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61" b="89844" l="6957" r="9439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92860" y="294664"/>
              <a:ext cx="4958298" cy="2853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Прямоугольник 12"/>
            <p:cNvSpPr/>
            <p:nvPr/>
          </p:nvSpPr>
          <p:spPr>
            <a:xfrm>
              <a:off x="599009" y="932018"/>
              <a:ext cx="2374558" cy="3801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uk-UA" sz="2400" b="1" cap="none" spc="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Лютий</a:t>
              </a:r>
              <a:r>
                <a:rPr lang="uk-UA" sz="2400" b="1" cap="none" spc="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-</a:t>
              </a:r>
              <a:r>
                <a:rPr lang="uk-UA" sz="2400" b="1" cap="none" spc="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Квітень</a:t>
              </a:r>
              <a:endParaRPr lang="uk-UA" sz="24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mic Sans MS" panose="030F0702030302020204" pitchFamily="66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18352" y="1546189"/>
              <a:ext cx="2712276" cy="7857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800" b="1" cap="none" spc="0" dirty="0" smtClean="0">
                  <a:ln w="12700">
                    <a:solidFill>
                      <a:srgbClr val="FF99FF"/>
                    </a:solidFill>
                    <a:prstDash val="solid"/>
                  </a:ln>
                  <a:solidFill>
                    <a:srgbClr val="FF3399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06.02.2018 -</a:t>
              </a:r>
              <a:r>
                <a:rPr lang="ru-RU" sz="2800" b="1" cap="none" spc="0" dirty="0" smtClean="0">
                  <a:ln w="12700">
                    <a:solidFill>
                      <a:srgbClr val="FF99FF"/>
                    </a:solidFill>
                    <a:prstDash val="solid"/>
                  </a:ln>
                  <a:solidFill>
                    <a:srgbClr val="7030A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02.04.2018</a:t>
              </a:r>
              <a:endParaRPr lang="ru-RU" sz="2800" b="1" cap="none" spc="0" dirty="0">
                <a:ln w="12700">
                  <a:solidFill>
                    <a:srgbClr val="FF99FF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4399" y="3245258"/>
            <a:ext cx="3959724" cy="3050033"/>
            <a:chOff x="63041" y="2918847"/>
            <a:chExt cx="2941410" cy="1875962"/>
          </a:xfrm>
        </p:grpSpPr>
        <p:pic>
          <p:nvPicPr>
            <p:cNvPr id="16" name="Picture 2" descr="Картинки по запросу иконка органайзер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4167" b="98106" l="1750" r="9875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46658">
              <a:off x="63041" y="2918847"/>
              <a:ext cx="2941410" cy="18759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Прямоугольник 16"/>
            <p:cNvSpPr/>
            <p:nvPr/>
          </p:nvSpPr>
          <p:spPr>
            <a:xfrm rot="20857731">
              <a:off x="355339" y="3344752"/>
              <a:ext cx="1148034" cy="106075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3"/>
            <p:cNvSpPr txBox="1">
              <a:spLocks/>
            </p:cNvSpPr>
            <p:nvPr/>
          </p:nvSpPr>
          <p:spPr>
            <a:xfrm rot="20782779">
              <a:off x="391463" y="3661332"/>
              <a:ext cx="1106876" cy="5977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uk-UA" sz="1100" dirty="0" smtClean="0">
                  <a:solidFill>
                    <a:srgbClr val="FF33CC"/>
                  </a:solidFill>
                  <a:latin typeface="Mistral" panose="03090702030407020403" pitchFamily="66" charset="0"/>
                </a:rPr>
                <a:t>Реєстрація на сайті УЦОЯО</a:t>
              </a:r>
            </a:p>
            <a:p>
              <a:pPr algn="ctr"/>
              <a:r>
                <a:rPr lang="en-US" sz="11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http</a:t>
              </a:r>
              <a:r>
                <a:rPr lang="uk-UA" sz="11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:</a:t>
              </a:r>
              <a:r>
                <a:rPr lang="en-US" sz="11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//testportal.gov.ua</a:t>
              </a:r>
              <a:endParaRPr lang="uk-UA" sz="1100" dirty="0">
                <a:solidFill>
                  <a:srgbClr val="FF33CC"/>
                </a:solidFill>
                <a:latin typeface="Arial Black" panose="020B0A04020102020204" pitchFamily="34" charset="0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269930"/>
              </p:ext>
            </p:extLst>
          </p:nvPr>
        </p:nvGraphicFramePr>
        <p:xfrm>
          <a:off x="3860925" y="980583"/>
          <a:ext cx="8331075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1075">
                  <a:extLst>
                    <a:ext uri="{9D8B030D-6E8A-4147-A177-3AD203B41FA5}">
                      <a16:colId xmlns:a16="http://schemas.microsoft.com/office/drawing/2014/main" val="3691973938"/>
                    </a:ext>
                  </a:extLst>
                </a:gridCol>
              </a:tblGrid>
              <a:tr h="460545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kumimoji="0" lang="uk-UA" sz="2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Учаснику ЗНО необхідно: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24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uk-UA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  У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нести </a:t>
                      </a:r>
                      <a:r>
                        <a:rPr kumimoji="0" lang="ru-RU" sz="24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зміни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до </a:t>
                      </a:r>
                      <a:r>
                        <a:rPr kumimoji="0" lang="ru-RU" sz="24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реєстраційних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даних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за </a:t>
                      </a:r>
                      <a:r>
                        <a:rPr kumimoji="0" lang="ru-RU" sz="24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допомогою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спеціального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сервісу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4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розміщеному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на веб-</a:t>
                      </a:r>
                      <a:r>
                        <a:rPr kumimoji="0" lang="ru-RU" sz="24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сайті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Українського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центру, </a:t>
                      </a:r>
                      <a:r>
                        <a:rPr kumimoji="0" lang="ru-RU" sz="24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сформувати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24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оформити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нову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реєстраційну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картку</a:t>
                      </a:r>
                      <a:r>
                        <a:rPr kumimoji="0" lang="ru-RU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kumimoji="0" lang="ru-RU" sz="2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uk-UA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uk-UA" sz="2400" b="1" u="sng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Д</a:t>
                      </a:r>
                      <a:r>
                        <a:rPr lang="uk-UA" sz="2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ля осіб, які проходитимуть ДПА у формі ЗНО - </a:t>
                      </a:r>
                      <a:r>
                        <a:rPr lang="uk-UA" sz="24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п</a:t>
                      </a:r>
                      <a:r>
                        <a:rPr kumimoji="0" lang="uk-UA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овторно</a:t>
                      </a:r>
                      <a:r>
                        <a:rPr kumimoji="0" lang="uk-UA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сформувати та передати до закладу освіти комплект реєстраційних документів, що має містити: </a:t>
                      </a:r>
                    </a:p>
                    <a:p>
                      <a:pPr marL="715963" marR="0" lvl="0" indent="-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uk-UA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нову реєстраційну картку;</a:t>
                      </a:r>
                    </a:p>
                    <a:p>
                      <a:pPr marL="715963" marR="0" lvl="0" indent="-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uk-UA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отриманий раніше </a:t>
                      </a:r>
                      <a:r>
                        <a:rPr kumimoji="0" lang="uk-UA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Сертифікат</a:t>
                      </a:r>
                      <a:r>
                        <a:rPr kumimoji="0" lang="uk-UA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що анулюється; </a:t>
                      </a:r>
                    </a:p>
                    <a:p>
                      <a:pPr marL="715963" marR="0" lvl="0" indent="-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uk-UA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копію документа, що посвідчує особу;</a:t>
                      </a:r>
                    </a:p>
                    <a:p>
                      <a:pPr marL="715963" marR="0" lvl="0" indent="-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uk-UA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інші документи, у разі необхідності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24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2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5" y="128438"/>
            <a:ext cx="1555611" cy="441472"/>
          </a:xfrm>
          <a:prstGeom prst="rect">
            <a:avLst/>
          </a:prstGeom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2342442" y="-273761"/>
            <a:ext cx="9263285" cy="1325563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Перереєстрація</a:t>
            </a:r>
            <a:endParaRPr lang="uk-UA" sz="54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-676309" y="439121"/>
            <a:ext cx="5195555" cy="3464663"/>
            <a:chOff x="-692860" y="294664"/>
            <a:chExt cx="4958298" cy="2853240"/>
          </a:xfrm>
        </p:grpSpPr>
        <p:pic>
          <p:nvPicPr>
            <p:cNvPr id="12" name="Picture 2" descr="Похожее изображение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61" b="89844" l="6957" r="9439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92860" y="294664"/>
              <a:ext cx="4958298" cy="2853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Прямоугольник 12"/>
            <p:cNvSpPr/>
            <p:nvPr/>
          </p:nvSpPr>
          <p:spPr>
            <a:xfrm>
              <a:off x="599009" y="932018"/>
              <a:ext cx="2374558" cy="38019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uk-UA" sz="2400" b="1" cap="none" spc="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Лютий-</a:t>
              </a:r>
              <a:r>
                <a:rPr lang="uk-UA" sz="2400" b="1" cap="none" spc="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Квітень</a:t>
              </a:r>
              <a:endParaRPr lang="uk-UA" sz="24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mic Sans MS" panose="030F0702030302020204" pitchFamily="66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18352" y="1546189"/>
              <a:ext cx="2712276" cy="7857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800" b="1" cap="none" spc="0" dirty="0" smtClean="0">
                  <a:ln w="12700">
                    <a:solidFill>
                      <a:srgbClr val="FF99FF"/>
                    </a:solidFill>
                    <a:prstDash val="solid"/>
                  </a:ln>
                  <a:solidFill>
                    <a:srgbClr val="FF3399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06.02.2018 -</a:t>
              </a:r>
              <a:r>
                <a:rPr lang="ru-RU" sz="2800" b="1" cap="none" spc="0" dirty="0" smtClean="0">
                  <a:ln w="12700">
                    <a:solidFill>
                      <a:srgbClr val="FF99FF"/>
                    </a:solidFill>
                    <a:prstDash val="solid"/>
                  </a:ln>
                  <a:solidFill>
                    <a:srgbClr val="7030A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Comic Sans MS" panose="030F0702030302020204" pitchFamily="66" charset="0"/>
                </a:rPr>
                <a:t>02.04.2018</a:t>
              </a:r>
              <a:endParaRPr lang="ru-RU" sz="2800" b="1" cap="none" spc="0" dirty="0">
                <a:ln w="12700">
                  <a:solidFill>
                    <a:srgbClr val="FF99FF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4399" y="3245258"/>
            <a:ext cx="3959724" cy="3050033"/>
            <a:chOff x="63041" y="2918847"/>
            <a:chExt cx="2941410" cy="1875962"/>
          </a:xfrm>
        </p:grpSpPr>
        <p:pic>
          <p:nvPicPr>
            <p:cNvPr id="16" name="Picture 2" descr="Картинки по запросу иконка органайзер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4167" b="98106" l="1750" r="9875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46658">
              <a:off x="63041" y="2918847"/>
              <a:ext cx="2941410" cy="18759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Прямоугольник 16"/>
            <p:cNvSpPr/>
            <p:nvPr/>
          </p:nvSpPr>
          <p:spPr>
            <a:xfrm rot="20857731">
              <a:off x="355339" y="3344752"/>
              <a:ext cx="1148034" cy="106075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Заголовок 3"/>
            <p:cNvSpPr txBox="1">
              <a:spLocks/>
            </p:cNvSpPr>
            <p:nvPr/>
          </p:nvSpPr>
          <p:spPr>
            <a:xfrm rot="20782779">
              <a:off x="373393" y="3536056"/>
              <a:ext cx="2391874" cy="59773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uk-UA" sz="1800" dirty="0" smtClean="0">
                  <a:solidFill>
                    <a:srgbClr val="FF33CC"/>
                  </a:solidFill>
                  <a:latin typeface="Mistral" panose="03090702030407020403" pitchFamily="66" charset="0"/>
                </a:rPr>
                <a:t>Реєстрація на сайті УЦОЯО</a:t>
              </a:r>
            </a:p>
            <a:p>
              <a:pPr algn="ctr"/>
              <a:r>
                <a:rPr lang="en-US" sz="18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http</a:t>
              </a:r>
              <a:r>
                <a:rPr lang="uk-UA" sz="18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:</a:t>
              </a:r>
              <a:r>
                <a:rPr lang="en-US" sz="1800" dirty="0" smtClean="0">
                  <a:solidFill>
                    <a:srgbClr val="FF33CC"/>
                  </a:solidFill>
                  <a:latin typeface="Arial Black" panose="020B0A04020102020204" pitchFamily="34" charset="0"/>
                </a:rPr>
                <a:t>//testportal.gov.ua</a:t>
              </a:r>
              <a:endParaRPr lang="uk-UA" sz="1800" dirty="0">
                <a:solidFill>
                  <a:srgbClr val="FF33CC"/>
                </a:solidFill>
                <a:latin typeface="Arial Black" panose="020B0A04020102020204" pitchFamily="34" charset="0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8905"/>
              </p:ext>
            </p:extLst>
          </p:nvPr>
        </p:nvGraphicFramePr>
        <p:xfrm>
          <a:off x="3960513" y="2319943"/>
          <a:ext cx="8331075" cy="261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1075">
                  <a:extLst>
                    <a:ext uri="{9D8B030D-6E8A-4147-A177-3AD203B41FA5}">
                      <a16:colId xmlns:a16="http://schemas.microsoft.com/office/drawing/2014/main" val="3691973938"/>
                    </a:ext>
                  </a:extLst>
                </a:gridCol>
              </a:tblGrid>
              <a:tr h="184773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Для </a:t>
                      </a:r>
                      <a:r>
                        <a:rPr lang="ru-RU" sz="2000" b="1" u="sng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осіб</a:t>
                      </a: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1" u="sng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u="sng" kern="1200" dirty="0" smtClean="0">
                          <a:solidFill>
                            <a:srgbClr val="FF3399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2000" b="1" u="sng" kern="1200" dirty="0" err="1" smtClean="0">
                          <a:solidFill>
                            <a:srgbClr val="FF3399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проходять</a:t>
                      </a:r>
                      <a:r>
                        <a:rPr lang="ru-RU" sz="2000" b="1" u="sng" kern="1200" dirty="0" smtClean="0">
                          <a:solidFill>
                            <a:srgbClr val="FF3399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ДПА </a:t>
                      </a: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у </a:t>
                      </a:r>
                      <a:r>
                        <a:rPr lang="ru-RU" sz="2000" b="1" u="sng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формі</a:t>
                      </a: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ЗНО та </a:t>
                      </a:r>
                      <a:r>
                        <a:rPr lang="ru-RU" sz="2000" b="1" u="sng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випускники</a:t>
                      </a: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u="sng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минулих</a:t>
                      </a: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u="sng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років</a:t>
                      </a: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u="sng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надіслати</a:t>
                      </a: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u="sng" kern="1200" dirty="0" err="1" smtClean="0">
                          <a:solidFill>
                            <a:srgbClr val="FF3399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самостійно</a:t>
                      </a: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u="sng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рекомендованим</a:t>
                      </a: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листом до </a:t>
                      </a:r>
                      <a:r>
                        <a:rPr lang="ru-RU" sz="2000" b="1" u="sng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Харківського</a:t>
                      </a:r>
                      <a:r>
                        <a:rPr lang="ru-RU" sz="2000" b="1" u="sng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РЦОЯО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Оформлену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реєстраційна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картку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Копію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документа, </a:t>
                      </a: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посвідчує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особу;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Копію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документа про </a:t>
                      </a: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повну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загальну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середню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освіту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Інші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документи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у </a:t>
                      </a: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разі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u="none" kern="1200" dirty="0" err="1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необхідності</a:t>
                      </a:r>
                      <a:r>
                        <a:rPr lang="ru-RU" sz="2000" b="0" u="none" kern="120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lang="ru-RU" sz="2000" b="0" u="none" kern="1200" dirty="0" smtClean="0">
                        <a:latin typeface="Comic Sans MS" panose="030F0702030302020204" pitchFamily="66" charset="0"/>
                      </a:endParaRPr>
                    </a:p>
                  </a:txBody>
                  <a:tcPr marL="72000" marR="90000" marT="180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666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9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421</Words>
  <Application>Microsoft Office PowerPoint</Application>
  <PresentationFormat>Широкоэкранный</PresentationFormat>
  <Paragraphs>61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Comic Sans MS</vt:lpstr>
      <vt:lpstr>Mistral</vt:lpstr>
      <vt:lpstr>Wingdings</vt:lpstr>
      <vt:lpstr>Тема Office</vt:lpstr>
      <vt:lpstr>Реєстрація на ЗНО-2018  ПТНЗ/ВНЗ</vt:lpstr>
      <vt:lpstr>Реєстрація на ЗНО-2018</vt:lpstr>
      <vt:lpstr>Реєстрація на ЗНО-2018</vt:lpstr>
      <vt:lpstr>Перереєстрація</vt:lpstr>
      <vt:lpstr>Перереєстрація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Пробне ЗНО-2018</dc:title>
  <dc:creator>Валерия А. Ханикова</dc:creator>
  <cp:lastModifiedBy>Людмила И. Кубатко</cp:lastModifiedBy>
  <cp:revision>51</cp:revision>
  <dcterms:created xsi:type="dcterms:W3CDTF">2017-11-30T08:48:00Z</dcterms:created>
  <dcterms:modified xsi:type="dcterms:W3CDTF">2018-01-29T13:59:58Z</dcterms:modified>
</cp:coreProperties>
</file>