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7" r:id="rId3"/>
    <p:sldId id="268" r:id="rId4"/>
    <p:sldId id="280" r:id="rId5"/>
    <p:sldId id="281" r:id="rId6"/>
    <p:sldId id="270" r:id="rId7"/>
    <p:sldId id="276" r:id="rId8"/>
    <p:sldId id="289" r:id="rId9"/>
    <p:sldId id="297" r:id="rId10"/>
    <p:sldId id="285" r:id="rId11"/>
    <p:sldId id="274" r:id="rId12"/>
    <p:sldId id="277" r:id="rId13"/>
    <p:sldId id="282" r:id="rId14"/>
    <p:sldId id="271" r:id="rId15"/>
    <p:sldId id="292" r:id="rId16"/>
    <p:sldId id="291" r:id="rId17"/>
    <p:sldId id="284" r:id="rId18"/>
    <p:sldId id="296" r:id="rId19"/>
    <p:sldId id="295" r:id="rId20"/>
    <p:sldId id="286" r:id="rId21"/>
    <p:sldId id="279" r:id="rId22"/>
    <p:sldId id="269" r:id="rId23"/>
    <p:sldId id="288" r:id="rId24"/>
  </p:sldIdLst>
  <p:sldSz cx="9144000" cy="6858000" type="screen4x3"/>
  <p:notesSz cx="6808788" cy="98234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FDD1E2-3B66-4880-8B31-8B9FA17A6FE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EDBA59-993F-4D2E-9C4D-D4A88BA73BCE}">
      <dgm:prSet/>
      <dgm:spPr/>
      <dgm:t>
        <a:bodyPr/>
        <a:lstStyle/>
        <a:p>
          <a:pPr rtl="0"/>
          <a:r>
            <a:rPr lang="uk-UA" b="1" dirty="0" smtClean="0"/>
            <a:t>Мій рідний дім – мій гуртожиток ,</a:t>
          </a:r>
          <a:endParaRPr lang="ru-RU" dirty="0"/>
        </a:p>
      </dgm:t>
    </dgm:pt>
    <dgm:pt modelId="{60CC86C8-6280-4F35-A2DB-0793F7103B70}" type="parTrans" cxnId="{8F9FA35F-1D19-4CD0-8DD4-54A5F02AFB58}">
      <dgm:prSet/>
      <dgm:spPr/>
      <dgm:t>
        <a:bodyPr/>
        <a:lstStyle/>
        <a:p>
          <a:endParaRPr lang="ru-RU"/>
        </a:p>
      </dgm:t>
    </dgm:pt>
    <dgm:pt modelId="{A4F4AAC5-5EE0-4B8B-A684-7749832F5F1F}" type="sibTrans" cxnId="{8F9FA35F-1D19-4CD0-8DD4-54A5F02AFB58}">
      <dgm:prSet/>
      <dgm:spPr/>
      <dgm:t>
        <a:bodyPr/>
        <a:lstStyle/>
        <a:p>
          <a:endParaRPr lang="ru-RU"/>
        </a:p>
      </dgm:t>
    </dgm:pt>
    <dgm:pt modelId="{4BA40DF5-AD05-43B9-B374-17CDE971B7E1}">
      <dgm:prSet/>
      <dgm:spPr/>
      <dgm:t>
        <a:bodyPr/>
        <a:lstStyle/>
        <a:p>
          <a:pPr rtl="0"/>
          <a:r>
            <a:rPr lang="uk-UA" dirty="0" smtClean="0"/>
            <a:t>Відмінні побутові умови</a:t>
          </a:r>
          <a:endParaRPr lang="ru-RU" dirty="0"/>
        </a:p>
      </dgm:t>
    </dgm:pt>
    <dgm:pt modelId="{59315C6E-A230-4FAA-AA79-8EE77C460489}" type="parTrans" cxnId="{C119B2F3-2D10-457A-9D18-7F9D43FF419A}">
      <dgm:prSet/>
      <dgm:spPr/>
      <dgm:t>
        <a:bodyPr/>
        <a:lstStyle/>
        <a:p>
          <a:endParaRPr lang="ru-RU"/>
        </a:p>
      </dgm:t>
    </dgm:pt>
    <dgm:pt modelId="{5CD1EC32-320F-434B-BDC3-9026C3FE4B5B}" type="sibTrans" cxnId="{C119B2F3-2D10-457A-9D18-7F9D43FF419A}">
      <dgm:prSet/>
      <dgm:spPr/>
      <dgm:t>
        <a:bodyPr/>
        <a:lstStyle/>
        <a:p>
          <a:endParaRPr lang="ru-RU"/>
        </a:p>
      </dgm:t>
    </dgm:pt>
    <dgm:pt modelId="{E5E04EE1-95A1-48A0-AB24-B1F56CEA6152}">
      <dgm:prSet/>
      <dgm:spPr/>
      <dgm:t>
        <a:bodyPr/>
        <a:lstStyle/>
        <a:p>
          <a:pPr rtl="0"/>
          <a:r>
            <a:rPr lang="uk-UA" b="1" dirty="0" smtClean="0"/>
            <a:t>Умови для удосконалення  професії </a:t>
          </a:r>
          <a:endParaRPr lang="ru-RU" dirty="0"/>
        </a:p>
      </dgm:t>
    </dgm:pt>
    <dgm:pt modelId="{5B75B9A7-15A5-4AE2-9237-7AD63172B0A5}" type="parTrans" cxnId="{0B587014-8C61-4AEF-8FE6-B4D5171300C7}">
      <dgm:prSet/>
      <dgm:spPr/>
      <dgm:t>
        <a:bodyPr/>
        <a:lstStyle/>
        <a:p>
          <a:endParaRPr lang="ru-RU"/>
        </a:p>
      </dgm:t>
    </dgm:pt>
    <dgm:pt modelId="{21820CA6-71E8-4612-910A-5F543122C8EB}" type="sibTrans" cxnId="{0B587014-8C61-4AEF-8FE6-B4D5171300C7}">
      <dgm:prSet/>
      <dgm:spPr/>
      <dgm:t>
        <a:bodyPr/>
        <a:lstStyle/>
        <a:p>
          <a:endParaRPr lang="ru-RU"/>
        </a:p>
      </dgm:t>
    </dgm:pt>
    <dgm:pt modelId="{EDB85A87-0AFF-4B13-AE43-1C08B725FD1A}">
      <dgm:prSet/>
      <dgm:spPr/>
      <dgm:t>
        <a:bodyPr/>
        <a:lstStyle/>
        <a:p>
          <a:pPr rtl="0"/>
          <a:r>
            <a:rPr lang="uk-UA" dirty="0" smtClean="0"/>
            <a:t>Позитивний мікроклімат</a:t>
          </a:r>
          <a:endParaRPr lang="ru-RU" dirty="0"/>
        </a:p>
      </dgm:t>
    </dgm:pt>
    <dgm:pt modelId="{17D5946D-0101-4281-A403-3DF85F79E2A3}" type="parTrans" cxnId="{1A7B5AA4-2934-4CF4-A472-0BC6C791D166}">
      <dgm:prSet/>
      <dgm:spPr/>
      <dgm:t>
        <a:bodyPr/>
        <a:lstStyle/>
        <a:p>
          <a:endParaRPr lang="ru-RU"/>
        </a:p>
      </dgm:t>
    </dgm:pt>
    <dgm:pt modelId="{DF7E221C-F1FC-48F8-8E92-193345577C2B}" type="sibTrans" cxnId="{1A7B5AA4-2934-4CF4-A472-0BC6C791D166}">
      <dgm:prSet/>
      <dgm:spPr/>
      <dgm:t>
        <a:bodyPr/>
        <a:lstStyle/>
        <a:p>
          <a:endParaRPr lang="ru-RU"/>
        </a:p>
      </dgm:t>
    </dgm:pt>
    <dgm:pt modelId="{82DAB13F-CE94-46F4-9D17-DDBCCC8EAEBC}" type="pres">
      <dgm:prSet presAssocID="{B2FDD1E2-3B66-4880-8B31-8B9FA17A6FE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CE6BF6-7728-477C-A757-6DDC8483C086}" type="pres">
      <dgm:prSet presAssocID="{45EDBA59-993F-4D2E-9C4D-D4A88BA73BCE}" presName="node" presStyleLbl="node1" presStyleIdx="0" presStyleCnt="4" custRadScaleRad="198846" custRadScaleInc="144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841B8-0B4D-40AD-91F2-0336685A431F}" type="pres">
      <dgm:prSet presAssocID="{A4F4AAC5-5EE0-4B8B-A684-7749832F5F1F}" presName="sibTrans" presStyleLbl="sibTrans2D1" presStyleIdx="0" presStyleCnt="4"/>
      <dgm:spPr/>
      <dgm:t>
        <a:bodyPr/>
        <a:lstStyle/>
        <a:p>
          <a:endParaRPr lang="ru-RU"/>
        </a:p>
      </dgm:t>
    </dgm:pt>
    <dgm:pt modelId="{177E22D6-44C5-4B2B-A2E4-DED248ABB938}" type="pres">
      <dgm:prSet presAssocID="{A4F4AAC5-5EE0-4B8B-A684-7749832F5F1F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590D2D34-6F85-4EBB-92AC-E9DF6B1C0E4D}" type="pres">
      <dgm:prSet presAssocID="{4BA40DF5-AD05-43B9-B374-17CDE971B7E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C45CD-7C67-4864-BEA1-86B5A9B506A2}" type="pres">
      <dgm:prSet presAssocID="{5CD1EC32-320F-434B-BDC3-9026C3FE4B5B}" presName="sibTrans" presStyleLbl="sibTrans2D1" presStyleIdx="1" presStyleCnt="4"/>
      <dgm:spPr/>
      <dgm:t>
        <a:bodyPr/>
        <a:lstStyle/>
        <a:p>
          <a:endParaRPr lang="ru-RU"/>
        </a:p>
      </dgm:t>
    </dgm:pt>
    <dgm:pt modelId="{053A65CC-CF59-4D61-950B-898741E6862A}" type="pres">
      <dgm:prSet presAssocID="{5CD1EC32-320F-434B-BDC3-9026C3FE4B5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96CE31C5-82BE-4D34-B7D1-7EB0F533337D}" type="pres">
      <dgm:prSet presAssocID="{E5E04EE1-95A1-48A0-AB24-B1F56CEA615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E6C4F-C0B6-430F-BF2A-E31949E388E6}" type="pres">
      <dgm:prSet presAssocID="{21820CA6-71E8-4612-910A-5F543122C8EB}" presName="sibTrans" presStyleLbl="sibTrans2D1" presStyleIdx="2" presStyleCnt="4"/>
      <dgm:spPr/>
      <dgm:t>
        <a:bodyPr/>
        <a:lstStyle/>
        <a:p>
          <a:endParaRPr lang="ru-RU"/>
        </a:p>
      </dgm:t>
    </dgm:pt>
    <dgm:pt modelId="{30B9AC20-1CDF-40A8-B226-FEA9CA80BB31}" type="pres">
      <dgm:prSet presAssocID="{21820CA6-71E8-4612-910A-5F543122C8EB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76AE9865-3EAC-4C94-8B0F-E99899D84200}" type="pres">
      <dgm:prSet presAssocID="{EDB85A87-0AFF-4B13-AE43-1C08B725FD1A}" presName="node" presStyleLbl="node1" presStyleIdx="3" presStyleCnt="4" custScaleX="139974" custScaleY="48158" custRadScaleRad="201301" custRadScaleInc="13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49A84-2B42-44D2-A745-7D1CC2DB2B5B}" type="pres">
      <dgm:prSet presAssocID="{DF7E221C-F1FC-48F8-8E92-193345577C2B}" presName="sibTrans" presStyleLbl="sibTrans2D1" presStyleIdx="3" presStyleCnt="4"/>
      <dgm:spPr/>
      <dgm:t>
        <a:bodyPr/>
        <a:lstStyle/>
        <a:p>
          <a:endParaRPr lang="ru-RU"/>
        </a:p>
      </dgm:t>
    </dgm:pt>
    <dgm:pt modelId="{B4783B32-6993-49A0-B36A-62DCC37B4741}" type="pres">
      <dgm:prSet presAssocID="{DF7E221C-F1FC-48F8-8E92-193345577C2B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1A7B5AA4-2934-4CF4-A472-0BC6C791D166}" srcId="{B2FDD1E2-3B66-4880-8B31-8B9FA17A6FE0}" destId="{EDB85A87-0AFF-4B13-AE43-1C08B725FD1A}" srcOrd="3" destOrd="0" parTransId="{17D5946D-0101-4281-A403-3DF85F79E2A3}" sibTransId="{DF7E221C-F1FC-48F8-8E92-193345577C2B}"/>
    <dgm:cxn modelId="{3C8C1C64-4333-4991-940F-C59D040361DD}" type="presOf" srcId="{A4F4AAC5-5EE0-4B8B-A684-7749832F5F1F}" destId="{16C841B8-0B4D-40AD-91F2-0336685A431F}" srcOrd="0" destOrd="0" presId="urn:microsoft.com/office/officeart/2005/8/layout/cycle2"/>
    <dgm:cxn modelId="{B6137939-6850-4A80-96F0-4BB8CC1F2F6B}" type="presOf" srcId="{B2FDD1E2-3B66-4880-8B31-8B9FA17A6FE0}" destId="{82DAB13F-CE94-46F4-9D17-DDBCCC8EAEBC}" srcOrd="0" destOrd="0" presId="urn:microsoft.com/office/officeart/2005/8/layout/cycle2"/>
    <dgm:cxn modelId="{297E6A07-BEFC-435D-8D30-0E26F898227E}" type="presOf" srcId="{4BA40DF5-AD05-43B9-B374-17CDE971B7E1}" destId="{590D2D34-6F85-4EBB-92AC-E9DF6B1C0E4D}" srcOrd="0" destOrd="0" presId="urn:microsoft.com/office/officeart/2005/8/layout/cycle2"/>
    <dgm:cxn modelId="{3BA2D83F-A8AA-4C53-87AD-2098E9B43142}" type="presOf" srcId="{A4F4AAC5-5EE0-4B8B-A684-7749832F5F1F}" destId="{177E22D6-44C5-4B2B-A2E4-DED248ABB938}" srcOrd="1" destOrd="0" presId="urn:microsoft.com/office/officeart/2005/8/layout/cycle2"/>
    <dgm:cxn modelId="{5796B631-968E-4249-8653-2220A82C54E4}" type="presOf" srcId="{EDB85A87-0AFF-4B13-AE43-1C08B725FD1A}" destId="{76AE9865-3EAC-4C94-8B0F-E99899D84200}" srcOrd="0" destOrd="0" presId="urn:microsoft.com/office/officeart/2005/8/layout/cycle2"/>
    <dgm:cxn modelId="{D55B5E64-2BC4-49A6-850B-343500AA846C}" type="presOf" srcId="{DF7E221C-F1FC-48F8-8E92-193345577C2B}" destId="{B4783B32-6993-49A0-B36A-62DCC37B4741}" srcOrd="1" destOrd="0" presId="urn:microsoft.com/office/officeart/2005/8/layout/cycle2"/>
    <dgm:cxn modelId="{34FA1DB4-88FF-4401-ABA1-01099244DE3E}" type="presOf" srcId="{45EDBA59-993F-4D2E-9C4D-D4A88BA73BCE}" destId="{60CE6BF6-7728-477C-A757-6DDC8483C086}" srcOrd="0" destOrd="0" presId="urn:microsoft.com/office/officeart/2005/8/layout/cycle2"/>
    <dgm:cxn modelId="{40D36D0D-E04D-4C87-ACCD-FC832D1EBC9A}" type="presOf" srcId="{E5E04EE1-95A1-48A0-AB24-B1F56CEA6152}" destId="{96CE31C5-82BE-4D34-B7D1-7EB0F533337D}" srcOrd="0" destOrd="0" presId="urn:microsoft.com/office/officeart/2005/8/layout/cycle2"/>
    <dgm:cxn modelId="{B58C19B3-8C51-45BF-87D7-F251D6C9F03F}" type="presOf" srcId="{5CD1EC32-320F-434B-BDC3-9026C3FE4B5B}" destId="{053A65CC-CF59-4D61-950B-898741E6862A}" srcOrd="1" destOrd="0" presId="urn:microsoft.com/office/officeart/2005/8/layout/cycle2"/>
    <dgm:cxn modelId="{C119B2F3-2D10-457A-9D18-7F9D43FF419A}" srcId="{B2FDD1E2-3B66-4880-8B31-8B9FA17A6FE0}" destId="{4BA40DF5-AD05-43B9-B374-17CDE971B7E1}" srcOrd="1" destOrd="0" parTransId="{59315C6E-A230-4FAA-AA79-8EE77C460489}" sibTransId="{5CD1EC32-320F-434B-BDC3-9026C3FE4B5B}"/>
    <dgm:cxn modelId="{2E0B9BA6-D444-4EDB-A1EF-EA196EE6FB44}" type="presOf" srcId="{DF7E221C-F1FC-48F8-8E92-193345577C2B}" destId="{3B449A84-2B42-44D2-A745-7D1CC2DB2B5B}" srcOrd="0" destOrd="0" presId="urn:microsoft.com/office/officeart/2005/8/layout/cycle2"/>
    <dgm:cxn modelId="{8F9FA35F-1D19-4CD0-8DD4-54A5F02AFB58}" srcId="{B2FDD1E2-3B66-4880-8B31-8B9FA17A6FE0}" destId="{45EDBA59-993F-4D2E-9C4D-D4A88BA73BCE}" srcOrd="0" destOrd="0" parTransId="{60CC86C8-6280-4F35-A2DB-0793F7103B70}" sibTransId="{A4F4AAC5-5EE0-4B8B-A684-7749832F5F1F}"/>
    <dgm:cxn modelId="{E03513B5-8951-4A28-9EA8-1F9302CE3E75}" type="presOf" srcId="{21820CA6-71E8-4612-910A-5F543122C8EB}" destId="{99CE6C4F-C0B6-430F-BF2A-E31949E388E6}" srcOrd="0" destOrd="0" presId="urn:microsoft.com/office/officeart/2005/8/layout/cycle2"/>
    <dgm:cxn modelId="{0B587014-8C61-4AEF-8FE6-B4D5171300C7}" srcId="{B2FDD1E2-3B66-4880-8B31-8B9FA17A6FE0}" destId="{E5E04EE1-95A1-48A0-AB24-B1F56CEA6152}" srcOrd="2" destOrd="0" parTransId="{5B75B9A7-15A5-4AE2-9237-7AD63172B0A5}" sibTransId="{21820CA6-71E8-4612-910A-5F543122C8EB}"/>
    <dgm:cxn modelId="{32AC4EC2-8984-4FAB-B311-46C5711B1FA7}" type="presOf" srcId="{5CD1EC32-320F-434B-BDC3-9026C3FE4B5B}" destId="{E10C45CD-7C67-4864-BEA1-86B5A9B506A2}" srcOrd="0" destOrd="0" presId="urn:microsoft.com/office/officeart/2005/8/layout/cycle2"/>
    <dgm:cxn modelId="{DE92F67F-5FF3-4C22-913A-C69947C6B424}" type="presOf" srcId="{21820CA6-71E8-4612-910A-5F543122C8EB}" destId="{30B9AC20-1CDF-40A8-B226-FEA9CA80BB31}" srcOrd="1" destOrd="0" presId="urn:microsoft.com/office/officeart/2005/8/layout/cycle2"/>
    <dgm:cxn modelId="{CF06EB54-F616-4613-982E-EC6274A81212}" type="presParOf" srcId="{82DAB13F-CE94-46F4-9D17-DDBCCC8EAEBC}" destId="{60CE6BF6-7728-477C-A757-6DDC8483C086}" srcOrd="0" destOrd="0" presId="urn:microsoft.com/office/officeart/2005/8/layout/cycle2"/>
    <dgm:cxn modelId="{93DEFB60-914A-426C-9971-036CCDD1FF9F}" type="presParOf" srcId="{82DAB13F-CE94-46F4-9D17-DDBCCC8EAEBC}" destId="{16C841B8-0B4D-40AD-91F2-0336685A431F}" srcOrd="1" destOrd="0" presId="urn:microsoft.com/office/officeart/2005/8/layout/cycle2"/>
    <dgm:cxn modelId="{74361EDB-0EF8-4A58-A862-B7728A6D18BD}" type="presParOf" srcId="{16C841B8-0B4D-40AD-91F2-0336685A431F}" destId="{177E22D6-44C5-4B2B-A2E4-DED248ABB938}" srcOrd="0" destOrd="0" presId="urn:microsoft.com/office/officeart/2005/8/layout/cycle2"/>
    <dgm:cxn modelId="{BEA0B0E5-5CE8-427B-A5B8-8B0E8D22D21C}" type="presParOf" srcId="{82DAB13F-CE94-46F4-9D17-DDBCCC8EAEBC}" destId="{590D2D34-6F85-4EBB-92AC-E9DF6B1C0E4D}" srcOrd="2" destOrd="0" presId="urn:microsoft.com/office/officeart/2005/8/layout/cycle2"/>
    <dgm:cxn modelId="{E881B568-ACE2-4733-B48A-2D28C77B15E9}" type="presParOf" srcId="{82DAB13F-CE94-46F4-9D17-DDBCCC8EAEBC}" destId="{E10C45CD-7C67-4864-BEA1-86B5A9B506A2}" srcOrd="3" destOrd="0" presId="urn:microsoft.com/office/officeart/2005/8/layout/cycle2"/>
    <dgm:cxn modelId="{33153D55-210B-4A17-9838-77A03AF7CD53}" type="presParOf" srcId="{E10C45CD-7C67-4864-BEA1-86B5A9B506A2}" destId="{053A65CC-CF59-4D61-950B-898741E6862A}" srcOrd="0" destOrd="0" presId="urn:microsoft.com/office/officeart/2005/8/layout/cycle2"/>
    <dgm:cxn modelId="{705B9495-C155-4F78-B917-354D0B219133}" type="presParOf" srcId="{82DAB13F-CE94-46F4-9D17-DDBCCC8EAEBC}" destId="{96CE31C5-82BE-4D34-B7D1-7EB0F533337D}" srcOrd="4" destOrd="0" presId="urn:microsoft.com/office/officeart/2005/8/layout/cycle2"/>
    <dgm:cxn modelId="{BBFFB635-EC96-4237-B683-8CB943F6EFED}" type="presParOf" srcId="{82DAB13F-CE94-46F4-9D17-DDBCCC8EAEBC}" destId="{99CE6C4F-C0B6-430F-BF2A-E31949E388E6}" srcOrd="5" destOrd="0" presId="urn:microsoft.com/office/officeart/2005/8/layout/cycle2"/>
    <dgm:cxn modelId="{4CB0A9B9-4AC0-4411-A2BD-E7F935E694B4}" type="presParOf" srcId="{99CE6C4F-C0B6-430F-BF2A-E31949E388E6}" destId="{30B9AC20-1CDF-40A8-B226-FEA9CA80BB31}" srcOrd="0" destOrd="0" presId="urn:microsoft.com/office/officeart/2005/8/layout/cycle2"/>
    <dgm:cxn modelId="{DA01481D-0955-49CD-AF22-76B99715EDAC}" type="presParOf" srcId="{82DAB13F-CE94-46F4-9D17-DDBCCC8EAEBC}" destId="{76AE9865-3EAC-4C94-8B0F-E99899D84200}" srcOrd="6" destOrd="0" presId="urn:microsoft.com/office/officeart/2005/8/layout/cycle2"/>
    <dgm:cxn modelId="{BB5664CE-6103-481A-BB13-8E481777E8C2}" type="presParOf" srcId="{82DAB13F-CE94-46F4-9D17-DDBCCC8EAEBC}" destId="{3B449A84-2B42-44D2-A745-7D1CC2DB2B5B}" srcOrd="7" destOrd="0" presId="urn:microsoft.com/office/officeart/2005/8/layout/cycle2"/>
    <dgm:cxn modelId="{22696607-8A57-4E4D-9CDF-69398640A233}" type="presParOf" srcId="{3B449A84-2B42-44D2-A745-7D1CC2DB2B5B}" destId="{B4783B32-6993-49A0-B36A-62DCC37B474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CE6BF6-7728-477C-A757-6DDC8483C086}">
      <dsp:nvSpPr>
        <dsp:cNvPr id="0" name=""/>
        <dsp:cNvSpPr/>
      </dsp:nvSpPr>
      <dsp:spPr>
        <a:xfrm>
          <a:off x="4890174" y="194670"/>
          <a:ext cx="1120643" cy="1120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700" b="1" kern="1200" dirty="0" smtClean="0"/>
            <a:t>Мій рідний дім – мій гуртожиток ,</a:t>
          </a:r>
          <a:endParaRPr lang="ru-RU" sz="700" kern="1200" dirty="0"/>
        </a:p>
      </dsp:txBody>
      <dsp:txXfrm>
        <a:off x="4890174" y="194670"/>
        <a:ext cx="1120643" cy="1120643"/>
      </dsp:txXfrm>
    </dsp:sp>
    <dsp:sp modelId="{16C841B8-0B4D-40AD-91F2-0336685A431F}">
      <dsp:nvSpPr>
        <dsp:cNvPr id="0" name=""/>
        <dsp:cNvSpPr/>
      </dsp:nvSpPr>
      <dsp:spPr>
        <a:xfrm rot="8030766">
          <a:off x="4906019" y="1060976"/>
          <a:ext cx="137867" cy="3782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8030766">
        <a:off x="4906019" y="1060976"/>
        <a:ext cx="137867" cy="378217"/>
      </dsp:txXfrm>
    </dsp:sp>
    <dsp:sp modelId="{590D2D34-6F85-4EBB-92AC-E9DF6B1C0E4D}">
      <dsp:nvSpPr>
        <dsp:cNvPr id="0" name=""/>
        <dsp:cNvSpPr/>
      </dsp:nvSpPr>
      <dsp:spPr>
        <a:xfrm>
          <a:off x="3933682" y="1190485"/>
          <a:ext cx="1120643" cy="1120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700" kern="1200" dirty="0" smtClean="0"/>
            <a:t>Відмінні побутові умови</a:t>
          </a:r>
          <a:endParaRPr lang="ru-RU" sz="700" kern="1200" dirty="0"/>
        </a:p>
      </dsp:txBody>
      <dsp:txXfrm>
        <a:off x="3933682" y="1190485"/>
        <a:ext cx="1120643" cy="1120643"/>
      </dsp:txXfrm>
    </dsp:sp>
    <dsp:sp modelId="{E10C45CD-7C67-4864-BEA1-86B5A9B506A2}">
      <dsp:nvSpPr>
        <dsp:cNvPr id="0" name=""/>
        <dsp:cNvSpPr/>
      </dsp:nvSpPr>
      <dsp:spPr>
        <a:xfrm rot="8100000">
          <a:off x="3755990" y="2150721"/>
          <a:ext cx="297982" cy="3782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8100000">
        <a:off x="3755990" y="2150721"/>
        <a:ext cx="297982" cy="378217"/>
      </dsp:txXfrm>
    </dsp:sp>
    <dsp:sp modelId="{96CE31C5-82BE-4D34-B7D1-7EB0F533337D}">
      <dsp:nvSpPr>
        <dsp:cNvPr id="0" name=""/>
        <dsp:cNvSpPr/>
      </dsp:nvSpPr>
      <dsp:spPr>
        <a:xfrm>
          <a:off x="2743710" y="2380457"/>
          <a:ext cx="1120643" cy="1120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700" b="1" kern="1200" dirty="0" smtClean="0"/>
            <a:t>Умови для удосконалення  професії </a:t>
          </a:r>
          <a:endParaRPr lang="ru-RU" sz="700" kern="1200" dirty="0"/>
        </a:p>
      </dsp:txBody>
      <dsp:txXfrm>
        <a:off x="2743710" y="2380457"/>
        <a:ext cx="1120643" cy="1120643"/>
      </dsp:txXfrm>
    </dsp:sp>
    <dsp:sp modelId="{99CE6C4F-C0B6-430F-BF2A-E31949E388E6}">
      <dsp:nvSpPr>
        <dsp:cNvPr id="0" name=""/>
        <dsp:cNvSpPr/>
      </dsp:nvSpPr>
      <dsp:spPr>
        <a:xfrm rot="12671716">
          <a:off x="1620357" y="2016440"/>
          <a:ext cx="938877" cy="3782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2671716">
        <a:off x="1620357" y="2016440"/>
        <a:ext cx="938877" cy="378217"/>
      </dsp:txXfrm>
    </dsp:sp>
    <dsp:sp modelId="{76AE9865-3EAC-4C94-8B0F-E99899D84200}">
      <dsp:nvSpPr>
        <dsp:cNvPr id="0" name=""/>
        <dsp:cNvSpPr/>
      </dsp:nvSpPr>
      <dsp:spPr>
        <a:xfrm>
          <a:off x="137637" y="1228563"/>
          <a:ext cx="1568609" cy="5396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700" kern="1200" dirty="0" smtClean="0"/>
            <a:t>Позитивний мікроклімат</a:t>
          </a:r>
          <a:endParaRPr lang="ru-RU" sz="700" kern="1200" dirty="0"/>
        </a:p>
      </dsp:txBody>
      <dsp:txXfrm>
        <a:off x="137637" y="1228563"/>
        <a:ext cx="1568609" cy="539679"/>
      </dsp:txXfrm>
    </dsp:sp>
    <dsp:sp modelId="{3B449A84-2B42-44D2-A745-7D1CC2DB2B5B}">
      <dsp:nvSpPr>
        <dsp:cNvPr id="0" name=""/>
        <dsp:cNvSpPr/>
      </dsp:nvSpPr>
      <dsp:spPr>
        <a:xfrm rot="21040646">
          <a:off x="2337117" y="932918"/>
          <a:ext cx="1755103" cy="3782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21040646">
        <a:off x="2337117" y="932918"/>
        <a:ext cx="1755103" cy="378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6747-FAF9-478D-BBF5-C9E7604C7946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CF62F4-B80B-40C6-8491-FB9B2DF08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6747-FAF9-478D-BBF5-C9E7604C7946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62F4-B80B-40C6-8491-FB9B2DF08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6747-FAF9-478D-BBF5-C9E7604C7946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62F4-B80B-40C6-8491-FB9B2DF08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6747-FAF9-478D-BBF5-C9E7604C7946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CF62F4-B80B-40C6-8491-FB9B2DF08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6747-FAF9-478D-BBF5-C9E7604C7946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CF62F4-B80B-40C6-8491-FB9B2DF08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6747-FAF9-478D-BBF5-C9E7604C7946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CF62F4-B80B-40C6-8491-FB9B2DF08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6747-FAF9-478D-BBF5-C9E7604C7946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CF62F4-B80B-40C6-8491-FB9B2DF08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6747-FAF9-478D-BBF5-C9E7604C7946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CF62F4-B80B-40C6-8491-FB9B2DF08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6747-FAF9-478D-BBF5-C9E7604C7946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CF62F4-B80B-40C6-8491-FB9B2DF08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6747-FAF9-478D-BBF5-C9E7604C7946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CF62F4-B80B-40C6-8491-FB9B2DF08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6747-FAF9-478D-BBF5-C9E7604C7946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CF62F4-B80B-40C6-8491-FB9B2DF08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4876747-FAF9-478D-BBF5-C9E7604C7946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8CF62F4-B80B-40C6-8491-FB9B2DF08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&#1043;&#1110;&#1087;&#1077;&#1088;&#1087;&#1086;&#1089;&#1080;&#1083;&#1072;&#1085;&#1085;&#1103;/&#1055;&#1083;&#1072;&#1085;%20&#1090;&#1080;&#1078;&#1085;&#1103;%20&#1102;&#1085;.&#1082;&#1085;&#1080;&#1075;&#1080;.doc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41;&#1077;&#1089;&#1110;&#1076;&#1072;%20&#1040;&#1076;&#1072;&#1084;%20&#1079;&#1072;&#1074;&#1078;&#1076;&#1080;%20&#1084;&#1086;&#1083;&#1086;&#1076;&#1080;&#1081;.doc" TargetMode="External"/><Relationship Id="rId2" Type="http://schemas.openxmlformats.org/officeDocument/2006/relationships/hyperlink" Target="&#1043;&#1110;&#1087;&#1077;&#1088;&#1087;&#1086;&#1089;&#1080;&#1083;&#1072;&#1085;&#1085;&#1103;/&#1041;&#1077;&#1089;&#1110;&#1076;&#1072;%20&#1040;&#1076;&#1072;&#1084;%20&#1079;&#1072;&#1074;&#1078;&#1076;&#1080;%20&#1084;&#1086;&#1083;&#1086;&#1076;&#1080;&#1081;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1043;&#1110;&#1087;&#1077;&#1088;&#1087;&#1086;&#1089;&#1080;&#1083;&#1072;&#1085;&#1085;&#1103;/&#1075;&#1088;&#1072;%20&#1087;&#1072;&#1090;&#1088;&#1110;&#1086;&#1090;&#1110;&#1074;.doc" TargetMode="External"/><Relationship Id="rId4" Type="http://schemas.openxmlformats.org/officeDocument/2006/relationships/hyperlink" Target="&#1043;&#1110;&#1087;&#1077;&#1088;&#1087;&#1086;&#1089;&#1080;&#1083;&#1072;&#1085;&#1085;&#1103;/&#1053;&#1086;&#1074;&#1086;&#1088;&#1080;&#1095;&#1085;&#1072;%20&#1074;&#1080;&#1082;&#1090;&#1086;&#1088;&#1080;&#1085;&#1072;.doc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&#1043;&#1088;&#1072;&#1074;&#1110;&#1082;&#1086;&#1085;%20&#1055;&#1072;&#1090;&#1088;&#1110;&#1086;&#1090;%20&#1087;&#1110;&#1083;&#1086;&#1090;&#1072;&#1078;.do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&#1043;&#1110;&#1087;&#1077;&#1088;&#1087;&#1086;&#1089;&#1080;&#1083;&#1072;&#1085;&#1085;&#1103;/&#1057;&#1072;&#1084;&#1086;&#1086;&#1089;&#1074;&#1080;&#1090;&#1072;%20&#1073;&#1080;&#1073;&#1083;&#1080;&#1086;&#1090;&#1077;&#1082;&#1072;&#1088;&#1103;.doc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&#1043;&#1110;&#1087;&#1077;&#1088;&#1087;&#1086;&#1089;&#1080;&#1083;&#1072;&#1085;&#1085;&#1103;/&#1055;&#1040;&#1057;&#1055;&#1054;&#1056;&#1058;%20&#1041;&#1030;&#1041;&#1051;&#1030;&#1054;&#1058;&#1045;&#1050;&#1048;.doc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&#1043;&#1110;&#1087;&#1077;&#1088;&#1087;&#1086;&#1089;&#1080;&#1083;&#1072;&#1085;&#1085;&#1103;/&#1047;&#1074;&#1110;&#1090;%20&#1087;&#1088;&#1086;%20&#1088;&#1086;&#1073;&#1086;&#1090;&#1091;%20&#1073;&#1110;&#1073;..doc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5" y="423406"/>
            <a:ext cx="8243672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ПОРТФОЛІО</a:t>
            </a:r>
          </a:p>
          <a:p>
            <a:pPr algn="ctr"/>
            <a:r>
              <a:rPr lang="uk-UA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в</a:t>
            </a:r>
            <a:r>
              <a:rPr lang="uk-UA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ихователя </a:t>
            </a:r>
          </a:p>
          <a:p>
            <a:pPr algn="ctr"/>
            <a:r>
              <a:rPr lang="uk-UA" sz="4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Лісун</a:t>
            </a:r>
            <a:r>
              <a:rPr lang="uk-UA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Ольги Іванівни</a:t>
            </a:r>
            <a:endParaRPr lang="uk-UA" sz="40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uk-UA" sz="36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Batang" panose="02030600000101010101" pitchFamily="18" charset="-127"/>
              </a:rPr>
              <a:t>дптнз</a:t>
            </a:r>
            <a:r>
              <a:rPr lang="uk-UA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Batang" panose="02030600000101010101" pitchFamily="18" charset="-127"/>
              </a:rPr>
              <a:t> </a:t>
            </a:r>
          </a:p>
          <a:p>
            <a:pPr algn="ctr"/>
            <a:r>
              <a:rPr lang="uk-UA" sz="4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Batang" panose="02030600000101010101" pitchFamily="18" charset="-127"/>
              </a:rPr>
              <a:t>«Свеський професійний аграрний ліцей»</a:t>
            </a:r>
            <a:endParaRPr lang="ru-RU" sz="4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8631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7544" y="211471"/>
            <a:ext cx="6591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Організація роботи гуртків</a:t>
            </a:r>
            <a:endParaRPr lang="ru-RU" sz="3600" b="1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3637" y="2780928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FFCC"/>
              </a:buClr>
              <a:buSzPct val="70000"/>
              <a:buFont typeface="Wingdings" pitchFamily="2" charset="2"/>
              <a:buChar char="n"/>
              <a:defRPr/>
            </a:pPr>
            <a:r>
              <a:rPr lang="uk-UA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Українська світлиця, Золоті руки, Дизайнер одягу</a:t>
            </a:r>
            <a:endParaRPr lang="ru-RU" kern="0" dirty="0"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91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88594" y="266331"/>
            <a:ext cx="9438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Підвищення професійної майстерності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13" y="1412776"/>
            <a:ext cx="7664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6312" y="989426"/>
            <a:ext cx="4484968" cy="25115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5917" y="5038015"/>
            <a:ext cx="3041409" cy="17031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4321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128" y="107921"/>
            <a:ext cx="8838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Вернісаж творчості </a:t>
            </a:r>
            <a:endParaRPr lang="uk-UA" sz="32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мешканців </a:t>
            </a:r>
            <a:r>
              <a:rPr lang="uk-UA" sz="3200" b="1" dirty="0" smtClean="0">
                <a:solidFill>
                  <a:srgbClr val="FFFF00"/>
                </a:solidFill>
              </a:rPr>
              <a:t>гуртожитку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916" y="4530613"/>
            <a:ext cx="81227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Творчість – постійна праця, удосконалення</a:t>
            </a:r>
          </a:p>
          <a:p>
            <a:r>
              <a:rPr lang="uk-UA" sz="2800" b="1" dirty="0" smtClean="0"/>
              <a:t> умінь і навичок 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223482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1" y="188315"/>
            <a:ext cx="850728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chemeClr val="tx2">
                    <a:lumMod val="75000"/>
                  </a:schemeClr>
                </a:solidFill>
              </a:rPr>
              <a:t>   Житлово-побутові умови</a:t>
            </a:r>
          </a:p>
          <a:p>
            <a:r>
              <a:rPr lang="uk-UA" dirty="0" smtClean="0"/>
              <a:t>*кімната відпочинку з телевізором</a:t>
            </a:r>
            <a:endParaRPr lang="uk-UA" i="1" dirty="0" smtClean="0"/>
          </a:p>
          <a:p>
            <a:r>
              <a:rPr lang="uk-UA" dirty="0" smtClean="0"/>
              <a:t>*бібліотека з комп’ютером та виходом до мережі інтернет;</a:t>
            </a:r>
          </a:p>
          <a:p>
            <a:r>
              <a:rPr lang="uk-UA" dirty="0" smtClean="0"/>
              <a:t>*побутова кімната</a:t>
            </a:r>
          </a:p>
          <a:p>
            <a:r>
              <a:rPr lang="uk-UA" dirty="0" smtClean="0"/>
              <a:t>*душова кімната</a:t>
            </a:r>
          </a:p>
          <a:p>
            <a:r>
              <a:rPr lang="uk-UA" dirty="0" smtClean="0"/>
              <a:t>*кімната гігієни;</a:t>
            </a:r>
          </a:p>
          <a:p>
            <a:r>
              <a:rPr lang="uk-UA" dirty="0" smtClean="0"/>
              <a:t>*кухня;</a:t>
            </a:r>
            <a:endParaRPr lang="uk-UA" dirty="0"/>
          </a:p>
          <a:p>
            <a:r>
              <a:rPr lang="uk-UA" dirty="0" smtClean="0"/>
              <a:t>*кімната самопідготовки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1450" y="1551077"/>
            <a:ext cx="3639016" cy="2729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426283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67053"/>
            <a:ext cx="6999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 діяльності - </a:t>
            </a:r>
            <a:r>
              <a:rPr lang="uk-UA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взаємонавчання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755021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Учень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бібліотекар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рівноправними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об’єктами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інтерактивних форм і методів навчання дає змогу учневі самореалізувати свої вміння, проявити свій професіоналізм, компетентність 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використанням нестандартних форм навчання: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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екскурсії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 семінарські заняття;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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досьє;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 диспути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                            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дуелі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 рольові ігри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                     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радості;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 ділові ігри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                   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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флешмоби;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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 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 дискусії.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1799" y="6336272"/>
            <a:ext cx="4282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План тижня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самоврядування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003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67944" y="404665"/>
            <a:ext cx="483360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uk-UA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uk-UA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освіти:</a:t>
            </a:r>
            <a:endParaRPr lang="uk-UA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i="1" dirty="0">
              <a:latin typeface="Arial" panose="020B0604020202020204" pitchFamily="34" charset="0"/>
            </a:endParaRPr>
          </a:p>
          <a:p>
            <a:endParaRPr lang="uk-UA" sz="2400" b="1" i="1" dirty="0" smtClean="0">
              <a:latin typeface="Arial" panose="020B0604020202020204" pitchFamily="34" charset="0"/>
            </a:endParaRPr>
          </a:p>
          <a:p>
            <a:endParaRPr lang="uk-UA" sz="2400" b="1" i="1" dirty="0">
              <a:latin typeface="Arial" panose="020B0604020202020204" pitchFamily="34" charset="0"/>
            </a:endParaRPr>
          </a:p>
          <a:p>
            <a:pPr algn="ctr"/>
            <a:r>
              <a:rPr lang="uk-UA" sz="2400" b="1" i="1" dirty="0" smtClean="0">
                <a:latin typeface="Arial" panose="020B0604020202020204" pitchFamily="34" charset="0"/>
              </a:rPr>
              <a:t> </a:t>
            </a:r>
            <a:r>
              <a:rPr lang="uk-UA" b="1" i="1" dirty="0" smtClean="0">
                <a:latin typeface="Arial" panose="020B0604020202020204" pitchFamily="34" charset="0"/>
              </a:rPr>
              <a:t>«</a:t>
            </a:r>
            <a:r>
              <a:rPr lang="uk-UA" sz="2800" b="1" i="1" dirty="0" smtClean="0">
                <a:latin typeface="Arial" panose="020B0604020202020204" pitchFamily="34" charset="0"/>
              </a:rPr>
              <a:t>Формування компетентності учнів через підвищення професійної майстерності педагога в контексті сучасних освітніх, виробничих технологій»</a:t>
            </a:r>
            <a:endParaRPr lang="uk-UA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455" y="3872834"/>
            <a:ext cx="3812739" cy="2135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1052736"/>
            <a:ext cx="3459379" cy="1937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763586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16632"/>
            <a:ext cx="8324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 </a:t>
            </a:r>
            <a:r>
              <a:rPr lang="ru-RU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соціальним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педагогом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3543" y="718963"/>
            <a:ext cx="681258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dirty="0" smtClean="0"/>
          </a:p>
          <a:p>
            <a:r>
              <a:rPr lang="uk-UA" sz="2400" dirty="0" smtClean="0"/>
              <a:t> </a:t>
            </a:r>
            <a:r>
              <a:rPr lang="uk-UA" sz="2400" dirty="0"/>
              <a:t>Мета співпраці – створення системи взаємодії </a:t>
            </a:r>
            <a:r>
              <a:rPr lang="uk-UA" sz="2400" dirty="0" smtClean="0"/>
              <a:t>вихователя </a:t>
            </a:r>
            <a:r>
              <a:rPr lang="uk-UA" sz="2400" dirty="0"/>
              <a:t>та психологічної служби у процесі вивчення </a:t>
            </a:r>
            <a:r>
              <a:rPr lang="uk-UA" sz="2400" dirty="0" smtClean="0"/>
              <a:t>особистостей </a:t>
            </a:r>
            <a:r>
              <a:rPr lang="uk-UA" sz="2400" dirty="0"/>
              <a:t>учня</a:t>
            </a:r>
            <a:r>
              <a:rPr lang="uk-UA" sz="2400" dirty="0" smtClean="0"/>
              <a:t>.</a:t>
            </a:r>
          </a:p>
          <a:p>
            <a:r>
              <a:rPr lang="uk-UA" sz="2400" dirty="0" smtClean="0"/>
              <a:t> </a:t>
            </a:r>
            <a:r>
              <a:rPr lang="uk-UA" sz="2400" dirty="0"/>
              <a:t>Співпраця допомагає встановити зв’язок з основними процесами вікового розвитку учнів та їх художніми </a:t>
            </a:r>
            <a:r>
              <a:rPr lang="uk-UA" sz="2400" dirty="0" smtClean="0"/>
              <a:t>смаками; </a:t>
            </a:r>
            <a:r>
              <a:rPr lang="uk-UA" sz="2400" dirty="0"/>
              <a:t>формує </a:t>
            </a:r>
            <a:r>
              <a:rPr lang="uk-UA" sz="2400" dirty="0" smtClean="0"/>
              <a:t>учня, який </a:t>
            </a:r>
            <a:r>
              <a:rPr lang="uk-UA" sz="2400" dirty="0"/>
              <a:t>може адаптуватися в насиченому інформаційному </a:t>
            </a:r>
            <a:r>
              <a:rPr lang="uk-UA" sz="2400" dirty="0" smtClean="0"/>
              <a:t>світі, вміє </a:t>
            </a:r>
            <a:r>
              <a:rPr lang="uk-UA" sz="2400" dirty="0"/>
              <a:t>відбирати й </a:t>
            </a:r>
            <a:r>
              <a:rPr lang="uk-UA" sz="2400" dirty="0" smtClean="0"/>
              <a:t>оцінювати почуте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xmlns="" val="224602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76697"/>
            <a:ext cx="7382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 освітній простір</a:t>
            </a:r>
            <a:endParaRPr lang="ru-RU" sz="4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500174"/>
            <a:ext cx="839750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uk-UA" sz="1100" dirty="0">
              <a:latin typeface="Arial" panose="020B0604020202020204" pitchFamily="34" charset="0"/>
            </a:endParaRPr>
          </a:p>
          <a:p>
            <a:pPr algn="ctr"/>
            <a:r>
              <a:rPr lang="ru-RU" b="1" dirty="0">
                <a:latin typeface="Arial" panose="020B0604020202020204" pitchFamily="34" charset="0"/>
              </a:rPr>
              <a:t>Весь виховний процес в </a:t>
            </a:r>
            <a:r>
              <a:rPr lang="ru-RU" b="1" dirty="0" err="1" smtClean="0">
                <a:latin typeface="Arial" panose="020B0604020202020204" pitchFamily="34" charset="0"/>
              </a:rPr>
              <a:t>гуртожитку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endParaRPr lang="ru-RU" b="1" dirty="0" smtClean="0">
              <a:latin typeface="Arial" panose="020B0604020202020204" pitchFamily="34" charset="0"/>
            </a:endParaRPr>
          </a:p>
          <a:p>
            <a:pPr algn="ctr"/>
            <a:r>
              <a:rPr lang="ru-RU" b="1" dirty="0" err="1" smtClean="0">
                <a:latin typeface="Arial" panose="020B0604020202020204" pitchFamily="34" charset="0"/>
              </a:rPr>
              <a:t>спрямований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на формування учня, як </a:t>
            </a:r>
            <a:r>
              <a:rPr lang="ru-RU" b="1" dirty="0" err="1">
                <a:latin typeface="Arial" panose="020B0604020202020204" pitchFamily="34" charset="0"/>
              </a:rPr>
              <a:t>особистості</a:t>
            </a:r>
            <a:r>
              <a:rPr lang="ru-RU" b="1" dirty="0" smtClean="0">
                <a:latin typeface="Arial" panose="020B0604020202020204" pitchFamily="34" charset="0"/>
              </a:rPr>
              <a:t>,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яка спроможна </a:t>
            </a:r>
            <a:r>
              <a:rPr lang="ru-RU" b="1" dirty="0">
                <a:latin typeface="Arial" panose="020B0604020202020204" pitchFamily="34" charset="0"/>
              </a:rPr>
              <a:t>задовольнити сучасні потреби </a:t>
            </a:r>
            <a:r>
              <a:rPr lang="ru-RU" b="1" dirty="0" err="1">
                <a:latin typeface="Arial" panose="020B0604020202020204" pitchFamily="34" charset="0"/>
              </a:rPr>
              <a:t>суспільства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endParaRPr lang="ru-RU" b="1" dirty="0" smtClean="0">
              <a:latin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" panose="020B0604020202020204" pitchFamily="34" charset="0"/>
              </a:rPr>
              <a:t>та </a:t>
            </a:r>
            <a:r>
              <a:rPr lang="ru-RU" b="1" dirty="0" err="1">
                <a:latin typeface="Arial" panose="020B0604020202020204" pitchFamily="34" charset="0"/>
              </a:rPr>
              <a:t>може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швидко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адаптуватися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в сучасних умовах. </a:t>
            </a:r>
            <a:endParaRPr lang="ru-RU" dirty="0">
              <a:latin typeface="Arial" panose="020B0604020202020204" pitchFamily="34" charset="0"/>
            </a:endParaRPr>
          </a:p>
          <a:p>
            <a:pPr algn="ctr"/>
            <a:endParaRPr lang="ru-RU" b="1" dirty="0" smtClean="0">
              <a:latin typeface="Arial" panose="020B0604020202020204" pitchFamily="34" charset="0"/>
            </a:endParaRPr>
          </a:p>
          <a:p>
            <a:pPr algn="ctr"/>
            <a:endParaRPr lang="ru-RU" b="1" dirty="0" smtClean="0">
              <a:latin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" panose="020B0604020202020204" pitchFamily="34" charset="0"/>
              </a:rPr>
              <a:t>Одним </a:t>
            </a:r>
            <a:r>
              <a:rPr lang="ru-RU" b="1" dirty="0" err="1">
                <a:latin typeface="Arial" panose="020B0604020202020204" pitchFamily="34" charset="0"/>
              </a:rPr>
              <a:t>із</a:t>
            </a:r>
            <a:r>
              <a:rPr lang="ru-RU" b="1" dirty="0">
                <a:latin typeface="Arial" panose="020B0604020202020204" pitchFamily="34" charset="0"/>
              </a:rPr>
              <a:t> напрямків позаурочної роботи </a:t>
            </a:r>
            <a:r>
              <a:rPr lang="ru-RU" b="1" dirty="0" err="1">
                <a:latin typeface="Arial" panose="020B0604020202020204" pitchFamily="34" charset="0"/>
              </a:rPr>
              <a:t>є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   </a:t>
            </a:r>
            <a:endParaRPr lang="ru-RU" b="1" dirty="0" smtClean="0">
              <a:latin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B0F0"/>
                </a:solidFill>
                <a:latin typeface="Arial" panose="020B0604020202020204" pitchFamily="34" charset="0"/>
              </a:rPr>
              <a:t>національно -</a:t>
            </a:r>
            <a:r>
              <a:rPr lang="ru-RU" sz="2800" b="1" dirty="0">
                <a:solidFill>
                  <a:srgbClr val="00B0F0"/>
                </a:solidFill>
                <a:latin typeface="Arial" panose="020B0604020202020204" pitchFamily="34" charset="0"/>
              </a:rPr>
              <a:t>патріотичне</a:t>
            </a:r>
            <a:endParaRPr lang="ru-RU" sz="2800" b="1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виховання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. 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234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3074" y="45772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7499" y="59855"/>
            <a:ext cx="87269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ДОЗВІЛЛЯ В ГУРТОЖИТКУ</a:t>
            </a:r>
            <a:endParaRPr lang="uk-UA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407" y="1114602"/>
            <a:ext cx="1612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hlinkClick r:id="rId2" action="ppaction://hlinkfile"/>
              </a:rPr>
              <a:t>Бесіда…</a:t>
            </a:r>
            <a:r>
              <a:rPr lang="uk-UA" sz="2400" b="1" dirty="0" smtClean="0">
                <a:hlinkClick r:id="rId3" action="ppaction://hlinkfile"/>
              </a:rPr>
              <a:t>»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7499" y="2659193"/>
            <a:ext cx="3422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hlinkClick r:id="rId4" action="ppaction://hlinkfile"/>
              </a:rPr>
              <a:t>Новорічна вікторина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6634" y="1810837"/>
            <a:ext cx="2653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hlinkClick r:id="rId5" action="ppaction://hlinkfile"/>
              </a:rPr>
              <a:t>Гра патріотів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140619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756"/>
            <a:ext cx="8586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 напрацювання вихователя</a:t>
            </a:r>
            <a:endParaRPr lang="ru-R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211" y="2099958"/>
            <a:ext cx="18473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1527" y="3399485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527877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785794"/>
            <a:ext cx="7850444" cy="44371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99879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624" y="498738"/>
            <a:ext cx="7947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400" b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uk-UA" sz="3200" i="1" dirty="0" smtClean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Портфель – звіт 2016 р</a:t>
            </a:r>
            <a:r>
              <a:rPr lang="uk-UA" sz="3200" i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ru-RU" sz="3200" i="1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0725"/>
            <a:ext cx="633670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0251" y="1220456"/>
            <a:ext cx="8582229" cy="480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систематизувати та узагальнити власний досвід;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*чітко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ідею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свого професійного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Практичне значення портфоліо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атестація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8804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229983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Самоосвіта</a:t>
            </a:r>
            <a:r>
              <a:rPr lang="uk-UA" sz="2000" dirty="0"/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самостійно надбані знання з урахуванням особистих інтересів і об'єктивних потреб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закладу  педагогічного працівника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 з інформаційними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джерелами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274638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   </a:t>
            </a:r>
            <a:r>
              <a:rPr lang="uk-UA" sz="4400" b="1" dirty="0" smtClean="0">
                <a:solidFill>
                  <a:srgbClr val="0070C0"/>
                </a:solidFill>
              </a:rPr>
              <a:t>Самоосвіта</a:t>
            </a:r>
            <a:endParaRPr lang="uk-UA" sz="4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626147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 участь в семінарах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є членом штабу профілактики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2130" y="4714884"/>
            <a:ext cx="417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План самоосвіти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618" y="5357827"/>
            <a:ext cx="7182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Курси підвищення кваліфікації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371" y="329704"/>
            <a:ext cx="2212181" cy="1659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4348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45772"/>
            <a:ext cx="7407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Результативність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946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03769" y="188640"/>
            <a:ext cx="6609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</a:t>
            </a:r>
            <a:r>
              <a:rPr lang="uk-UA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Провідна ідея</a:t>
            </a:r>
            <a:endParaRPr lang="ru-RU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1141523"/>
            <a:ext cx="57606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 smtClean="0">
                <a:solidFill>
                  <a:prstClr val="black"/>
                </a:solidFill>
                <a:latin typeface="Arial"/>
              </a:rPr>
              <a:t>*    </a:t>
            </a:r>
            <a:r>
              <a:rPr lang="ru-RU" sz="2800" b="1" i="1" dirty="0" err="1" smtClean="0">
                <a:solidFill>
                  <a:prstClr val="black"/>
                </a:solidFill>
                <a:latin typeface="Arial"/>
              </a:rPr>
              <a:t>Упровадження</a:t>
            </a:r>
            <a:r>
              <a:rPr lang="ru-RU" sz="2800" b="1" i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ru-RU" sz="2800" b="1" i="1" dirty="0">
                <a:solidFill>
                  <a:prstClr val="black"/>
                </a:solidFill>
                <a:latin typeface="Arial"/>
              </a:rPr>
              <a:t>новітніх інформаційних та інтерактивних технологій у роботі з </a:t>
            </a:r>
            <a:r>
              <a:rPr lang="ru-RU" sz="2800" b="1" i="1" dirty="0" err="1" smtClean="0">
                <a:solidFill>
                  <a:prstClr val="black"/>
                </a:solidFill>
                <a:latin typeface="Arial"/>
              </a:rPr>
              <a:t>учнями</a:t>
            </a:r>
            <a:r>
              <a:rPr lang="ru-RU" sz="2800" b="1" i="1" dirty="0" smtClean="0">
                <a:solidFill>
                  <a:prstClr val="black"/>
                </a:solidFill>
                <a:latin typeface="Arial"/>
              </a:rPr>
              <a:t>, </a:t>
            </a:r>
            <a:r>
              <a:rPr lang="ru-RU" sz="2800" b="1" i="1" dirty="0">
                <a:solidFill>
                  <a:prstClr val="black"/>
                </a:solidFill>
                <a:latin typeface="Arial"/>
              </a:rPr>
              <a:t>як майбутніми професійними фахівцями </a:t>
            </a:r>
            <a:r>
              <a:rPr lang="ru-RU" sz="2800" b="1" i="1" dirty="0" err="1">
                <a:solidFill>
                  <a:prstClr val="black"/>
                </a:solidFill>
                <a:latin typeface="Arial"/>
              </a:rPr>
              <a:t>своєї</a:t>
            </a:r>
            <a:r>
              <a:rPr lang="ru-RU" sz="2800" b="1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ru-RU" sz="2800" b="1" i="1" dirty="0" err="1" smtClean="0">
                <a:solidFill>
                  <a:prstClr val="black"/>
                </a:solidFill>
                <a:latin typeface="Arial"/>
              </a:rPr>
              <a:t>справи</a:t>
            </a:r>
            <a:r>
              <a:rPr lang="ru-RU" sz="2800" b="1" i="1" dirty="0" smtClean="0">
                <a:solidFill>
                  <a:prstClr val="black"/>
                </a:solidFill>
                <a:latin typeface="Arial"/>
              </a:rPr>
              <a:t>, </a:t>
            </a:r>
            <a:r>
              <a:rPr lang="ru-RU" sz="2800" b="1" i="1" dirty="0" err="1" smtClean="0">
                <a:solidFill>
                  <a:prstClr val="black"/>
                </a:solidFill>
                <a:latin typeface="Arial"/>
              </a:rPr>
              <a:t>патріотами</a:t>
            </a:r>
            <a:r>
              <a:rPr lang="ru-RU" sz="2800" b="1" i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ru-RU" sz="2800" b="1" i="1" dirty="0" err="1" smtClean="0">
                <a:solidFill>
                  <a:prstClr val="black"/>
                </a:solidFill>
                <a:latin typeface="Arial"/>
              </a:rPr>
              <a:t>незалежної</a:t>
            </a:r>
            <a:r>
              <a:rPr lang="ru-RU" sz="2800" b="1" i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ru-RU" sz="2800" b="1" i="1" dirty="0" err="1" smtClean="0">
                <a:solidFill>
                  <a:prstClr val="black"/>
                </a:solidFill>
                <a:latin typeface="Arial"/>
              </a:rPr>
              <a:t>України</a:t>
            </a:r>
            <a:r>
              <a:rPr lang="ru-RU" sz="2800" b="1" i="1" dirty="0" smtClean="0">
                <a:solidFill>
                  <a:prstClr val="black"/>
                </a:solidFill>
                <a:latin typeface="Arial"/>
              </a:rPr>
              <a:t> </a:t>
            </a:r>
            <a:endParaRPr lang="ru-RU" sz="2800" dirty="0">
              <a:solidFill>
                <a:prstClr val="black"/>
              </a:solidFill>
              <a:latin typeface="Arial"/>
            </a:endParaRPr>
          </a:p>
          <a:p>
            <a:pPr lvl="0"/>
            <a:endParaRPr lang="ru-RU" sz="2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073" y="1484784"/>
            <a:ext cx="2789391" cy="41764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6002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24353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Гуртожиток</a:t>
            </a:r>
            <a:r>
              <a:rPr lang="ru-RU" sz="4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– </a:t>
            </a:r>
            <a:r>
              <a:rPr lang="ru-RU" sz="40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мій</a:t>
            </a:r>
            <a:r>
              <a:rPr lang="ru-RU" sz="4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40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рідний</a:t>
            </a:r>
            <a:r>
              <a:rPr lang="ru-RU" sz="4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40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дім</a:t>
            </a:r>
            <a:r>
              <a:rPr lang="ru-RU" sz="4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і </a:t>
            </a:r>
            <a:r>
              <a:rPr lang="ru-RU" sz="40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зробимо</a:t>
            </a:r>
            <a:r>
              <a:rPr lang="ru-RU" sz="4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все, </a:t>
            </a:r>
            <a:r>
              <a:rPr lang="ru-RU" sz="40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щоб</a:t>
            </a:r>
            <a:r>
              <a:rPr lang="ru-RU" sz="4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40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було</a:t>
            </a:r>
            <a:r>
              <a:rPr lang="ru-RU" sz="4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40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затишно</a:t>
            </a:r>
            <a:r>
              <a:rPr lang="ru-RU" sz="4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в </a:t>
            </a:r>
            <a:r>
              <a:rPr lang="ru-RU" sz="40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нім</a:t>
            </a:r>
            <a:r>
              <a:rPr lang="ru-RU" sz="4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endParaRPr lang="ru-RU" sz="4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827111423"/>
              </p:ext>
            </p:extLst>
          </p:nvPr>
        </p:nvGraphicFramePr>
        <p:xfrm>
          <a:off x="2634158" y="1408354"/>
          <a:ext cx="6384081" cy="3501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98425" y="5157192"/>
            <a:ext cx="8579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Традиції + </a:t>
            </a: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інновації – мій дім</a:t>
            </a:r>
            <a:endParaRPr lang="uk-UA" sz="40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0303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-164291"/>
            <a:ext cx="820891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72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Зміст портфоліо</a:t>
            </a:r>
            <a:endParaRPr lang="uk-UA" sz="3200" b="1" u="sng" kern="0" spc="50" noProof="0" dirty="0">
              <a:ln w="11430"/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kern="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uk-UA" sz="2000" b="1" kern="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1.Вид портфоліо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kern="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2.Професійний портрет вихователя</a:t>
            </a:r>
          </a:p>
          <a:p>
            <a:pPr lvl="0">
              <a:defRPr/>
            </a:pPr>
            <a:r>
              <a:rPr lang="uk-UA" sz="2000" b="1" kern="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3.</a:t>
            </a:r>
            <a:r>
              <a:rPr kumimoji="0" lang="uk-UA" sz="2000" b="1" i="0" u="none" strike="noStrike" kern="0" cap="none" spc="50" normalizeH="0" baseline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Аналітична</a:t>
            </a:r>
            <a:r>
              <a:rPr kumimoji="0" lang="uk-UA" sz="2000" b="1" i="0" u="none" strike="noStrike" kern="0" cap="none" spc="50" normalizeH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довідка про стан виховної роботи</a:t>
            </a:r>
            <a:endParaRPr kumimoji="0" lang="uk-UA" sz="2000" b="1" i="0" u="none" strike="noStrike" kern="0" cap="none" spc="50" normalizeH="0" baseline="0" noProof="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uk-UA" sz="2000" b="1" kern="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4.Посадові обов</a:t>
            </a:r>
            <a:r>
              <a:rPr lang="en-US" sz="2000" b="1" kern="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b="1" kern="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язки</a:t>
            </a:r>
          </a:p>
          <a:p>
            <a:pPr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000" b="1" kern="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5.Проблема виховної роботи</a:t>
            </a:r>
            <a:r>
              <a:rPr kumimoji="0" lang="en-US" sz="2000" b="1" i="0" strike="noStrike" kern="0" cap="none" spc="50" normalizeH="0" baseline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uk-UA" sz="2000" b="1" i="0" strike="noStrike" kern="0" cap="none" spc="50" normalizeH="0" baseline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формування особистості майбутнього кваліфікованого робітника України</a:t>
            </a:r>
            <a:endParaRPr lang="uk-UA" sz="2000" b="1" kern="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000" b="1" i="0" u="none" strike="noStrike" kern="0" cap="none" spc="50" normalizeH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kumimoji="0" lang="uk-UA" sz="2000" b="1" i="0" u="none" strike="noStrike" kern="0" cap="none" spc="50" normalizeH="0" baseline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kern="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kumimoji="0" lang="uk-UA" sz="2000" b="1" i="0" u="none" strike="noStrike" kern="0" cap="none" spc="50" normalizeH="0" baseline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Самоосвітня</a:t>
            </a:r>
            <a:r>
              <a:rPr kumimoji="0" lang="uk-UA" sz="2000" b="1" i="0" u="none" strike="noStrike" kern="0" cap="none" spc="50" normalizeH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діяльність</a:t>
            </a:r>
          </a:p>
          <a:p>
            <a:pPr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000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kern="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kumimoji="0" lang="uk-UA" sz="2000" b="1" i="0" u="none" strike="noStrike" kern="0" cap="none" spc="50" normalizeH="0" baseline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7.Роль</a:t>
            </a:r>
            <a:r>
              <a:rPr kumimoji="0" lang="uk-UA" sz="2000" b="1" i="0" u="none" strike="noStrike" kern="0" cap="none" spc="50" normalizeH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учнівського самоврядування</a:t>
            </a:r>
            <a:endParaRPr lang="uk-UA" sz="2000" b="1" kern="0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000" b="1" i="0" u="none" strike="noStrike" kern="0" cap="none" spc="50" normalizeH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kumimoji="0" lang="uk-UA" sz="2000" b="1" i="0" u="none" strike="noStrike" kern="0" cap="none" spc="50" normalizeH="0" baseline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8. Співпраця з бібліотекарем у виховному процесі                 </a:t>
            </a:r>
          </a:p>
          <a:p>
            <a:pPr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000" b="1" kern="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kumimoji="0" lang="uk-UA" sz="2000" b="1" i="0" u="none" strike="noStrike" kern="0" cap="none" spc="50" normalizeH="0" baseline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9.Взаємозв</a:t>
            </a:r>
            <a:r>
              <a:rPr kumimoji="0" lang="en-US" sz="2000" b="1" i="0" u="none" strike="noStrike" kern="0" cap="none" spc="50" normalizeH="0" baseline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kumimoji="0" lang="uk-UA" sz="2000" b="1" i="0" u="none" strike="noStrike" kern="0" cap="none" spc="50" normalizeH="0" baseline="0" noProof="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язок</a:t>
            </a:r>
            <a:r>
              <a:rPr kumimoji="0" lang="uk-UA" sz="2000" b="1" i="0" u="none" strike="noStrike" kern="0" cap="none" spc="50" normalizeH="0" baseline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з педколективом</a:t>
            </a:r>
          </a:p>
          <a:p>
            <a:pPr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000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kern="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10.</a:t>
            </a:r>
            <a:r>
              <a:rPr kumimoji="0" lang="uk-UA" sz="2000" b="1" i="0" u="none" strike="noStrike" kern="0" cap="none" spc="50" normalizeH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Організація роботи гуртків</a:t>
            </a:r>
          </a:p>
          <a:p>
            <a:pPr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000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kern="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kumimoji="0" lang="uk-UA" sz="2000" b="1" i="0" u="none" strike="noStrike" kern="0" cap="none" spc="50" normalizeH="0" baseline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11.Дозвілля в гуртожитку</a:t>
            </a:r>
          </a:p>
          <a:p>
            <a:pPr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000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kern="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12. Підвищення професійної майстерності</a:t>
            </a:r>
            <a:endParaRPr lang="uk-UA" sz="2000" b="1" kern="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000" b="1" kern="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13.Співпраця з психологом</a:t>
            </a:r>
          </a:p>
          <a:p>
            <a:pPr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000" b="1" i="0" u="none" strike="noStrike" kern="0" cap="none" spc="50" normalizeH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kumimoji="0" lang="uk-UA" sz="2000" b="1" i="0" u="none" strike="noStrike" kern="0" cap="none" spc="50" normalizeH="0" baseline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14.Вернісаж творчості мешканців гуртожитку</a:t>
            </a:r>
          </a:p>
          <a:p>
            <a:pPr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000" b="1" kern="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uk-UA" sz="2000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kern="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15.Особисті напрацювання </a:t>
            </a:r>
          </a:p>
          <a:p>
            <a:pPr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000" b="1" i="0" u="none" strike="noStrike" kern="0" cap="none" spc="50" normalizeH="0" noProof="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2000" b="1" i="0" u="none" strike="noStrike" kern="0" cap="none" spc="50" normalizeH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kumimoji="0" lang="uk-UA" sz="2000" b="1" i="0" u="none" strike="noStrike" kern="0" cap="none" spc="50" normalizeH="0" baseline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17.Результативність</a:t>
            </a:r>
            <a:r>
              <a:rPr kumimoji="0" lang="uk-UA" sz="2000" b="1" i="0" u="none" strike="noStrike" kern="0" cap="none" spc="50" normalizeH="0" noProof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діяльності</a:t>
            </a:r>
            <a:endParaRPr kumimoji="0" lang="uk-UA" sz="2000" b="1" i="0" u="none" strike="noStrike" kern="0" cap="none" spc="50" normalizeH="0" baseline="0" noProof="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000" b="1" kern="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18.Провідна ідея виховної роботи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439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8193" y="544085"/>
            <a:ext cx="84716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uk-UA" altLang="ru-RU" b="1" dirty="0"/>
              <a:t>Дата народження </a:t>
            </a:r>
            <a:r>
              <a:rPr lang="uk-UA" altLang="ru-RU" dirty="0"/>
              <a:t>– </a:t>
            </a:r>
            <a:r>
              <a:rPr lang="uk-UA" altLang="ru-RU" dirty="0" smtClean="0"/>
              <a:t>24.01.1984 </a:t>
            </a:r>
            <a:r>
              <a:rPr lang="uk-UA" altLang="ru-RU" dirty="0"/>
              <a:t>р.</a:t>
            </a:r>
          </a:p>
          <a:p>
            <a:pPr>
              <a:spcBef>
                <a:spcPct val="0"/>
              </a:spcBef>
            </a:pPr>
            <a:r>
              <a:rPr lang="uk-UA" altLang="ru-RU" b="1" dirty="0"/>
              <a:t>Освіта</a:t>
            </a:r>
            <a:r>
              <a:rPr lang="uk-UA" altLang="ru-RU" dirty="0"/>
              <a:t> -  вища, </a:t>
            </a:r>
            <a:r>
              <a:rPr lang="uk-UA" altLang="ru-RU" dirty="0" smtClean="0"/>
              <a:t>Глухівський </a:t>
            </a:r>
            <a:r>
              <a:rPr lang="uk-UA" altLang="ru-RU" dirty="0"/>
              <a:t>державний </a:t>
            </a:r>
            <a:r>
              <a:rPr lang="uk-UA" altLang="ru-RU" dirty="0" smtClean="0"/>
              <a:t>педагогічний університет,19р</a:t>
            </a:r>
            <a:r>
              <a:rPr lang="uk-UA" altLang="ru-RU" dirty="0"/>
              <a:t>.</a:t>
            </a:r>
          </a:p>
          <a:p>
            <a:pPr>
              <a:spcBef>
                <a:spcPct val="0"/>
              </a:spcBef>
            </a:pPr>
            <a:r>
              <a:rPr lang="uk-UA" altLang="ru-RU" b="1" dirty="0"/>
              <a:t>Спеціальність за дипломом </a:t>
            </a:r>
            <a:r>
              <a:rPr lang="uk-UA" altLang="ru-RU" dirty="0"/>
              <a:t>– </a:t>
            </a:r>
            <a:r>
              <a:rPr lang="uk-UA" altLang="ru-RU" dirty="0" smtClean="0"/>
              <a:t>вчитель початкових класів, музика</a:t>
            </a:r>
            <a:endParaRPr lang="uk-UA" altLang="ru-RU" dirty="0"/>
          </a:p>
          <a:p>
            <a:pPr>
              <a:spcBef>
                <a:spcPct val="0"/>
              </a:spcBef>
            </a:pPr>
            <a:r>
              <a:rPr lang="uk-UA" altLang="ru-RU" b="1" dirty="0"/>
              <a:t>Стаж </a:t>
            </a:r>
            <a:r>
              <a:rPr lang="uk-UA" altLang="ru-RU" b="1" dirty="0" smtClean="0"/>
              <a:t>загальний </a:t>
            </a:r>
            <a:r>
              <a:rPr lang="uk-UA" altLang="ru-RU" dirty="0"/>
              <a:t>– </a:t>
            </a:r>
            <a:r>
              <a:rPr lang="uk-UA" altLang="ru-RU" dirty="0" smtClean="0"/>
              <a:t>10 </a:t>
            </a:r>
            <a:r>
              <a:rPr lang="uk-UA" altLang="ru-RU" dirty="0"/>
              <a:t>років.</a:t>
            </a:r>
          </a:p>
          <a:p>
            <a:pPr>
              <a:spcBef>
                <a:spcPct val="0"/>
              </a:spcBef>
            </a:pPr>
            <a:r>
              <a:rPr lang="uk-UA" altLang="ru-RU" dirty="0"/>
              <a:t> </a:t>
            </a:r>
            <a:r>
              <a:rPr lang="uk-UA" altLang="ru-RU" b="1" dirty="0"/>
              <a:t>Стаж роботи в </a:t>
            </a:r>
            <a:r>
              <a:rPr lang="uk-UA" altLang="ru-RU" b="1" dirty="0" smtClean="0"/>
              <a:t>ПТНЗ </a:t>
            </a:r>
            <a:r>
              <a:rPr lang="uk-UA" altLang="ru-RU" dirty="0" smtClean="0"/>
              <a:t>- </a:t>
            </a:r>
            <a:r>
              <a:rPr lang="uk-UA" altLang="ru-RU" dirty="0"/>
              <a:t>8</a:t>
            </a:r>
            <a:r>
              <a:rPr lang="uk-UA" altLang="ru-RU" dirty="0" smtClean="0"/>
              <a:t> </a:t>
            </a:r>
            <a:r>
              <a:rPr lang="uk-UA" altLang="ru-RU" dirty="0"/>
              <a:t>років</a:t>
            </a:r>
            <a:r>
              <a:rPr lang="uk-UA" altLang="ru-RU" dirty="0" smtClean="0"/>
              <a:t>.</a:t>
            </a:r>
          </a:p>
          <a:p>
            <a:pPr>
              <a:spcBef>
                <a:spcPct val="0"/>
              </a:spcBef>
            </a:pPr>
            <a:r>
              <a:rPr lang="uk-UA" altLang="ru-RU" b="1" dirty="0" smtClean="0">
                <a:cs typeface="Times New Roman" panose="02020603050405020304" pitchFamily="18" charset="0"/>
              </a:rPr>
              <a:t>Кваліфікація </a:t>
            </a:r>
            <a:r>
              <a:rPr lang="uk-UA" altLang="ru-RU" dirty="0" smtClean="0">
                <a:cs typeface="Times New Roman" panose="02020603050405020304" pitchFamily="18" charset="0"/>
              </a:rPr>
              <a:t>– “ 8 розряд”</a:t>
            </a:r>
            <a:endParaRPr lang="uk-UA" altLang="ru-RU" dirty="0" smtClean="0"/>
          </a:p>
          <a:p>
            <a:pPr>
              <a:spcBef>
                <a:spcPct val="0"/>
              </a:spcBef>
            </a:pPr>
            <a:r>
              <a:rPr lang="uk-UA" altLang="ru-RU" dirty="0" smtClean="0"/>
              <a:t> </a:t>
            </a:r>
            <a:r>
              <a:rPr lang="uk-UA" altLang="ru-RU" b="1" dirty="0" smtClean="0"/>
              <a:t>Курси підвищення кваліфікації : </a:t>
            </a:r>
            <a:r>
              <a:rPr lang="uk-UA" altLang="ru-RU" dirty="0" smtClean="0">
                <a:cs typeface="Times New Roman" panose="02020603050405020304" pitchFamily="18" charset="0"/>
              </a:rPr>
              <a:t>Сумський </a:t>
            </a:r>
            <a:r>
              <a:rPr lang="uk-UA" altLang="ru-RU" dirty="0">
                <a:cs typeface="Times New Roman" panose="02020603050405020304" pitchFamily="18" charset="0"/>
              </a:rPr>
              <a:t>інститут післядипломної педагогічної </a:t>
            </a:r>
            <a:r>
              <a:rPr lang="uk-UA" altLang="ru-RU" dirty="0" smtClean="0">
                <a:cs typeface="Times New Roman" panose="02020603050405020304" pitchFamily="18" charset="0"/>
              </a:rPr>
              <a:t>освіти, </a:t>
            </a:r>
            <a:r>
              <a:rPr lang="uk-UA" alt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2010р</a:t>
            </a:r>
            <a:r>
              <a:rPr lang="uk-UA" altLang="ru-RU" dirty="0"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uk-UA" altLang="ru-RU" b="1" dirty="0" smtClean="0"/>
              <a:t>Домашня </a:t>
            </a:r>
            <a:r>
              <a:rPr lang="uk-UA" altLang="ru-RU" b="1" dirty="0"/>
              <a:t>адреса: </a:t>
            </a:r>
            <a:r>
              <a:rPr lang="uk-UA" altLang="ru-RU" dirty="0"/>
              <a:t>смт. </a:t>
            </a:r>
            <a:r>
              <a:rPr lang="uk-UA" altLang="ru-RU" dirty="0" err="1" smtClean="0"/>
              <a:t>Свеса</a:t>
            </a:r>
            <a:r>
              <a:rPr lang="uk-UA" altLang="ru-RU" dirty="0" smtClean="0"/>
              <a:t>…….</a:t>
            </a:r>
            <a:endParaRPr lang="uk-UA" altLang="ru-RU" dirty="0"/>
          </a:p>
          <a:p>
            <a:pPr>
              <a:spcBef>
                <a:spcPct val="0"/>
              </a:spcBef>
            </a:pPr>
            <a:endParaRPr lang="uk-UA" alt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865" y="3249774"/>
            <a:ext cx="7643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uk-UA" altLang="ru-RU" sz="2400" b="1" dirty="0">
                <a:solidFill>
                  <a:srgbClr val="FFFF00"/>
                </a:solidFill>
              </a:rPr>
              <a:t>Особисті </a:t>
            </a:r>
            <a:r>
              <a:rPr lang="uk-UA" altLang="ru-RU" sz="2400" b="1" dirty="0" smtClean="0">
                <a:solidFill>
                  <a:srgbClr val="FFFF00"/>
                </a:solidFill>
              </a:rPr>
              <a:t>якості:</a:t>
            </a:r>
            <a:r>
              <a:rPr lang="uk-UA" altLang="ru-RU" dirty="0">
                <a:solidFill>
                  <a:srgbClr val="FFFF00"/>
                </a:solidFill>
              </a:rPr>
              <a:t> </a:t>
            </a:r>
            <a:endParaRPr lang="ru-RU" altLang="ru-RU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</a:pPr>
            <a:r>
              <a:rPr lang="uk-UA" altLang="ru-RU" dirty="0" smtClean="0"/>
              <a:t>Урівноважена, доброзичлива,</a:t>
            </a:r>
            <a:r>
              <a:rPr lang="uk-UA" altLang="ru-RU" dirty="0"/>
              <a:t> </a:t>
            </a:r>
            <a:r>
              <a:rPr lang="uk-UA" altLang="ru-RU" dirty="0" smtClean="0"/>
              <a:t>сумлінна, працьовита,</a:t>
            </a:r>
          </a:p>
          <a:p>
            <a:pPr>
              <a:spcBef>
                <a:spcPct val="0"/>
              </a:spcBef>
            </a:pPr>
            <a:r>
              <a:rPr lang="uk-UA" altLang="ru-RU" dirty="0" smtClean="0"/>
              <a:t> комунікабельна</a:t>
            </a:r>
            <a:r>
              <a:rPr lang="uk-UA" altLang="ru-RU" dirty="0"/>
              <a:t>, </a:t>
            </a:r>
            <a:r>
              <a:rPr lang="uk-UA" altLang="ru-RU" dirty="0" smtClean="0"/>
              <a:t>справедлива та самокритична 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2746" y="4125826"/>
            <a:ext cx="598146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uk-UA" altLang="ru-RU" sz="2400" b="1" dirty="0">
                <a:solidFill>
                  <a:srgbClr val="FFFF00"/>
                </a:solidFill>
              </a:rPr>
              <a:t>Творчі </a:t>
            </a:r>
            <a:r>
              <a:rPr lang="uk-UA" altLang="ru-RU" sz="2400" b="1" dirty="0" smtClean="0">
                <a:solidFill>
                  <a:srgbClr val="FFFF00"/>
                </a:solidFill>
              </a:rPr>
              <a:t>поривання</a:t>
            </a:r>
            <a:r>
              <a:rPr lang="uk-UA" altLang="ru-RU" sz="2000" dirty="0" smtClean="0">
                <a:solidFill>
                  <a:srgbClr val="FFFF00"/>
                </a:solidFill>
              </a:rPr>
              <a:t>:</a:t>
            </a:r>
            <a:endParaRPr lang="ru-RU" altLang="ru-RU" sz="20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</a:pPr>
            <a:r>
              <a:rPr lang="uk-UA" altLang="ru-RU" dirty="0" smtClean="0"/>
              <a:t>Автор розробок  тематичних  виховних заходів, у  </a:t>
            </a:r>
            <a:r>
              <a:rPr lang="uk-UA" altLang="ru-RU" dirty="0"/>
              <a:t>змістовному поєднанні з професійною компетентністю  під час підготовки робітничих кадрів . Активізує інтелектуальні здібності учнів  через творчі форми проведення виховної роботи.</a:t>
            </a:r>
            <a:endParaRPr lang="ru-RU" alt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387" y="6139930"/>
            <a:ext cx="9019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alt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Життєвий девіз: </a:t>
            </a:r>
            <a:r>
              <a:rPr lang="uk-UA" alt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Той, хто прагне, зробить більше від того, хто може</a:t>
            </a:r>
            <a:endParaRPr lang="uk-UA" alt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11009"/>
            <a:ext cx="7502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Професійний портрет вихователя</a:t>
            </a:r>
            <a:endParaRPr lang="uk-UA" sz="24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1968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1" y="76697"/>
            <a:ext cx="8322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Аналітична довідка про стан 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виховної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2789" y="1277026"/>
            <a:ext cx="81916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altLang="ru-RU" sz="2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гуртожитку проводиться цілеспрямована робота зі створення позитивного мікроклімату серед учнівської молоді та належних житлово-побутових умов і підвищення професійної майстерності майбутніх кваліфікованих робітників України. </a:t>
            </a:r>
          </a:p>
          <a:p>
            <a:pPr algn="ctr">
              <a:spcBef>
                <a:spcPct val="0"/>
              </a:spcBef>
            </a:pPr>
            <a:r>
              <a:rPr lang="uk-UA" altLang="ru-RU" sz="2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Станом на січень 2016 року у гуртожитку проживає 109 учнів. Дозвілля мешканців гуртожитку заповнено різноманітними масовими виховними заходами, що враховують інтереси учнівської молоді. Щоквартально проводиться конкурс на кращу кімнату гуртожитку з метою покращення житлово-побутових умов. </a:t>
            </a:r>
          </a:p>
          <a:p>
            <a:pPr algn="ctr">
              <a:spcBef>
                <a:spcPct val="0"/>
              </a:spcBef>
            </a:pPr>
            <a:r>
              <a:rPr lang="uk-UA" altLang="ru-RU" sz="2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 Рада гуртожитку.</a:t>
            </a:r>
            <a:endParaRPr lang="ru-RU" altLang="ru-RU" sz="24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324" y="6558389"/>
            <a:ext cx="3047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Колекція електронних носіїв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0877" y="6488668"/>
            <a:ext cx="1874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Книжковий фонд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6000768"/>
            <a:ext cx="3437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ПАСПОРТ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гуртожитку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2170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285860"/>
            <a:ext cx="41813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• </a:t>
            </a:r>
            <a:r>
              <a:rPr lang="ru-RU" sz="1600" b="1" dirty="0" smtClean="0"/>
              <a:t>роботу Ради </a:t>
            </a:r>
            <a:r>
              <a:rPr lang="ru-RU" sz="1600" b="1" dirty="0" err="1" smtClean="0"/>
              <a:t>гуртожитку</a:t>
            </a:r>
            <a:r>
              <a:rPr lang="ru-RU" sz="1600" b="1" dirty="0" smtClean="0"/>
              <a:t> закладу професійної (</a:t>
            </a:r>
            <a:r>
              <a:rPr lang="ru-RU" sz="1600" b="1" dirty="0" err="1" smtClean="0"/>
              <a:t>професійно-технічної</a:t>
            </a:r>
            <a:r>
              <a:rPr lang="ru-RU" sz="1600" b="1" dirty="0" smtClean="0"/>
              <a:t>) освіти</a:t>
            </a:r>
          </a:p>
          <a:p>
            <a:r>
              <a:rPr lang="ru-RU" sz="1600" b="1" dirty="0"/>
              <a:t> • </a:t>
            </a:r>
            <a:r>
              <a:rPr lang="ru-RU" sz="1600" b="1" dirty="0" err="1"/>
              <a:t>інформаційне</a:t>
            </a:r>
            <a:r>
              <a:rPr lang="ru-RU" sz="1600" b="1" dirty="0"/>
              <a:t> </a:t>
            </a:r>
            <a:r>
              <a:rPr lang="ru-RU" sz="1600" b="1" dirty="0" err="1" smtClean="0"/>
              <a:t>забезпечення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навчально-виховного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процесу</a:t>
            </a:r>
            <a:r>
              <a:rPr lang="ru-RU" sz="1600" b="1" dirty="0" smtClean="0"/>
              <a:t> в </a:t>
            </a:r>
            <a:r>
              <a:rPr lang="ru-RU" sz="1600" b="1" dirty="0" err="1" smtClean="0"/>
              <a:t>закладі</a:t>
            </a:r>
            <a:r>
              <a:rPr lang="ru-RU" sz="1600" b="1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 smtClean="0"/>
              <a:t>Облік</a:t>
            </a:r>
            <a:r>
              <a:rPr lang="ru-RU" sz="1600" b="1" dirty="0" smtClean="0"/>
              <a:t>  </a:t>
            </a:r>
            <a:r>
              <a:rPr lang="ru-RU" sz="1600" b="1" dirty="0" err="1" smtClean="0"/>
              <a:t>мешканців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гуртожитку</a:t>
            </a:r>
            <a:r>
              <a:rPr lang="ru-RU" sz="1600" b="1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 і проводить </a:t>
            </a:r>
            <a:r>
              <a:rPr lang="ru-RU" sz="1600" b="1" dirty="0" err="1" smtClean="0"/>
              <a:t>спільно</a:t>
            </a:r>
            <a:r>
              <a:rPr lang="ru-RU" sz="1600" b="1" dirty="0" smtClean="0"/>
              <a:t> з </a:t>
            </a:r>
            <a:r>
              <a:rPr lang="ru-RU" sz="1600" b="1" dirty="0" err="1" smtClean="0"/>
              <a:t>педагогічним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колективом</a:t>
            </a:r>
            <a:r>
              <a:rPr lang="ru-RU" sz="1600" b="1" dirty="0" smtClean="0"/>
              <a:t> і </a:t>
            </a:r>
            <a:r>
              <a:rPr lang="ru-RU" sz="1600" b="1" dirty="0" err="1" smtClean="0"/>
              <a:t>учнівською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молоддю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масові</a:t>
            </a:r>
            <a:r>
              <a:rPr lang="ru-RU" sz="1600" b="1" dirty="0" smtClean="0"/>
              <a:t> заходи </a:t>
            </a:r>
            <a:r>
              <a:rPr lang="ru-RU" sz="1600" b="1" dirty="0" err="1" smtClean="0"/>
              <a:t>різноманітного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спрямування</a:t>
            </a:r>
            <a:r>
              <a:rPr lang="ru-RU" sz="1600" b="1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 </a:t>
            </a:r>
            <a:r>
              <a:rPr lang="ru-RU" sz="1600" b="1" dirty="0" err="1" smtClean="0"/>
              <a:t>впроваджує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інтерактивні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сучасні</a:t>
            </a:r>
            <a:r>
              <a:rPr lang="ru-RU" sz="1600" b="1" dirty="0" smtClean="0"/>
              <a:t>  заходи </a:t>
            </a:r>
            <a:r>
              <a:rPr lang="ru-RU" sz="1600" b="1" dirty="0" err="1" smtClean="0"/>
              <a:t>виховного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впливу</a:t>
            </a:r>
            <a:r>
              <a:rPr lang="ru-RU" sz="1600" b="1" dirty="0"/>
              <a:t>;</a:t>
            </a:r>
            <a:endParaRPr lang="ru-R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 smtClean="0"/>
              <a:t>Залучає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мешканців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гуртожитку</a:t>
            </a:r>
            <a:r>
              <a:rPr lang="ru-RU" sz="1600" b="1" dirty="0" smtClean="0"/>
              <a:t> до </a:t>
            </a:r>
            <a:r>
              <a:rPr lang="ru-RU" sz="1600" b="1" dirty="0" err="1" smtClean="0"/>
              <a:t>роботи</a:t>
            </a:r>
            <a:r>
              <a:rPr lang="ru-RU" sz="1600" b="1" dirty="0" smtClean="0"/>
              <a:t> сайту закладу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0550" y="1046550"/>
            <a:ext cx="4331301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• систематично </a:t>
            </a:r>
            <a:r>
              <a:rPr lang="ru-RU" sz="1600" b="1" dirty="0" err="1" smtClean="0"/>
              <a:t>інформує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педагогічний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колектив</a:t>
            </a:r>
            <a:r>
              <a:rPr lang="ru-RU" sz="1600" b="1" dirty="0" smtClean="0"/>
              <a:t> про  стан  </a:t>
            </a:r>
            <a:r>
              <a:rPr lang="ru-RU" sz="1600" b="1" dirty="0" err="1" smtClean="0"/>
              <a:t>виховної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роботи</a:t>
            </a:r>
            <a:r>
              <a:rPr lang="ru-RU" sz="1600" b="1" dirty="0" smtClean="0"/>
              <a:t> в </a:t>
            </a:r>
            <a:r>
              <a:rPr lang="ru-RU" sz="1600" b="1" dirty="0" err="1" smtClean="0"/>
              <a:t>гуртожитку</a:t>
            </a:r>
            <a:r>
              <a:rPr lang="ru-RU" sz="1600" b="1" dirty="0" smtClean="0"/>
              <a:t>, особливо з </a:t>
            </a:r>
            <a:r>
              <a:rPr lang="ru-RU" sz="1600" b="1" dirty="0" err="1" smtClean="0"/>
              <a:t>дітьми-сиротами</a:t>
            </a:r>
            <a:r>
              <a:rPr lang="ru-RU" sz="1600" b="1" dirty="0" smtClean="0"/>
              <a:t> та </a:t>
            </a:r>
            <a:r>
              <a:rPr lang="ru-RU" sz="1600" b="1" dirty="0" err="1" smtClean="0"/>
              <a:t>учнями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пільгових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категорій</a:t>
            </a:r>
            <a:r>
              <a:rPr lang="ru-RU" sz="1600" b="1" dirty="0" smtClean="0"/>
              <a:t>;</a:t>
            </a:r>
            <a:endParaRPr lang="ru-RU" sz="1600" b="1" dirty="0"/>
          </a:p>
          <a:p>
            <a:pPr algn="just"/>
            <a:r>
              <a:rPr lang="ru-RU" sz="1600" b="1" dirty="0"/>
              <a:t>• </a:t>
            </a:r>
            <a:r>
              <a:rPr lang="ru-RU" sz="1600" b="1" dirty="0" err="1"/>
              <a:t>організовує</a:t>
            </a:r>
            <a:r>
              <a:rPr lang="ru-RU" sz="1600" b="1" dirty="0"/>
              <a:t> </a:t>
            </a:r>
            <a:r>
              <a:rPr lang="ru-RU" sz="1600" b="1" dirty="0" smtClean="0"/>
              <a:t>та </a:t>
            </a:r>
            <a:r>
              <a:rPr lang="ru-RU" sz="1600" b="1" dirty="0" err="1"/>
              <a:t>здійснює</a:t>
            </a:r>
            <a:r>
              <a:rPr lang="ru-RU" sz="1600" b="1" dirty="0"/>
              <a:t> 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інформаційно-просвітницьку</a:t>
            </a:r>
            <a:r>
              <a:rPr lang="ru-RU" sz="1600" b="1" dirty="0" smtClean="0"/>
              <a:t> </a:t>
            </a:r>
            <a:r>
              <a:rPr lang="ru-RU" sz="1600" b="1" dirty="0"/>
              <a:t>роботу </a:t>
            </a:r>
            <a:endParaRPr lang="ru-RU" sz="1600" b="1" dirty="0" smtClean="0"/>
          </a:p>
          <a:p>
            <a:pPr algn="just"/>
            <a:r>
              <a:rPr lang="ru-RU" sz="1600" b="1" dirty="0" smtClean="0"/>
              <a:t>(</a:t>
            </a:r>
            <a:r>
              <a:rPr lang="ru-RU" sz="1600" b="1" dirty="0" err="1" smtClean="0"/>
              <a:t>лекції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бесіди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виставки</a:t>
            </a:r>
            <a:r>
              <a:rPr lang="ru-RU" sz="1600" b="1" dirty="0" smtClean="0"/>
              <a:t>, перегляди, </a:t>
            </a:r>
            <a:r>
              <a:rPr lang="ru-RU" sz="1600" b="1" dirty="0" err="1"/>
              <a:t>оформлення</a:t>
            </a:r>
            <a:r>
              <a:rPr lang="ru-RU" sz="1600" b="1" dirty="0"/>
              <a:t> </a:t>
            </a:r>
            <a:r>
              <a:rPr lang="ru-RU" sz="1600" b="1" dirty="0" err="1" smtClean="0"/>
              <a:t>стінгазет</a:t>
            </a:r>
            <a:r>
              <a:rPr lang="ru-RU" sz="1600" b="1" dirty="0" smtClean="0"/>
              <a:t> та </a:t>
            </a:r>
            <a:r>
              <a:rPr lang="ru-RU" sz="1600" b="1" dirty="0" err="1"/>
              <a:t>інші</a:t>
            </a:r>
            <a:r>
              <a:rPr lang="ru-RU" sz="1600" b="1" dirty="0"/>
              <a:t> заходи </a:t>
            </a:r>
            <a:r>
              <a:rPr lang="ru-RU" sz="1600" b="1" dirty="0" err="1"/>
              <a:t>щодо</a:t>
            </a:r>
            <a:r>
              <a:rPr lang="ru-RU" sz="1600" b="1" dirty="0"/>
              <a:t> </a:t>
            </a:r>
            <a:r>
              <a:rPr lang="ru-RU" sz="1600" b="1" dirty="0" err="1" smtClean="0"/>
              <a:t>популяризації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професій</a:t>
            </a:r>
            <a:r>
              <a:rPr lang="ru-RU" sz="1600" b="1" dirty="0" smtClean="0"/>
              <a:t>);</a:t>
            </a:r>
          </a:p>
          <a:p>
            <a:pPr algn="just"/>
            <a:r>
              <a:rPr lang="ru-RU" sz="1600" b="1" dirty="0" smtClean="0"/>
              <a:t>• </a:t>
            </a:r>
            <a:r>
              <a:rPr lang="ru-RU" sz="1600" b="1" dirty="0" err="1" smtClean="0"/>
              <a:t>допомогу</a:t>
            </a:r>
            <a:r>
              <a:rPr lang="ru-RU" sz="1600" b="1" dirty="0" smtClean="0"/>
              <a:t> у </a:t>
            </a:r>
            <a:r>
              <a:rPr lang="ru-RU" sz="1600" b="1" dirty="0" err="1" smtClean="0"/>
              <a:t>наданні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електронних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послуг</a:t>
            </a:r>
            <a:r>
              <a:rPr lang="ru-RU" sz="1600" b="1" dirty="0" smtClean="0"/>
              <a:t>  </a:t>
            </a:r>
            <a:r>
              <a:rPr lang="ru-RU" sz="1600" b="1" dirty="0" err="1" smtClean="0"/>
              <a:t>мешканцям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гуртожитку</a:t>
            </a:r>
            <a:r>
              <a:rPr lang="ru-RU" sz="1600" b="1" dirty="0" smtClean="0"/>
              <a:t> через мережу </a:t>
            </a:r>
            <a:r>
              <a:rPr lang="ru-RU" sz="1600" b="1" dirty="0" err="1" smtClean="0"/>
              <a:t>Інтернет</a:t>
            </a:r>
            <a:r>
              <a:rPr lang="ru-RU" sz="1600" b="1" dirty="0" smtClean="0"/>
              <a:t>;</a:t>
            </a:r>
            <a:endParaRPr lang="ru-RU" sz="1600" b="1" dirty="0"/>
          </a:p>
          <a:p>
            <a:pPr algn="just"/>
            <a:r>
              <a:rPr lang="ru-RU" sz="1600" b="1" dirty="0"/>
              <a:t>• </a:t>
            </a:r>
            <a:r>
              <a:rPr lang="ru-RU" sz="1600" b="1" dirty="0" err="1" smtClean="0"/>
              <a:t>здійснює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співпрацю</a:t>
            </a:r>
            <a:r>
              <a:rPr lang="ru-RU" sz="1600" b="1" dirty="0" smtClean="0"/>
              <a:t> з </a:t>
            </a:r>
            <a:r>
              <a:rPr lang="ru-RU" sz="1600" b="1" dirty="0" err="1" smtClean="0"/>
              <a:t>класними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керівниками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майстрами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виробничого</a:t>
            </a:r>
            <a:r>
              <a:rPr lang="ru-RU" sz="1600" b="1" dirty="0" smtClean="0"/>
              <a:t> навчання </a:t>
            </a:r>
            <a:r>
              <a:rPr lang="ru-RU" sz="1600" b="1" dirty="0" err="1" smtClean="0"/>
              <a:t>щодо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вивчення</a:t>
            </a:r>
            <a:r>
              <a:rPr lang="ru-RU" sz="1600" b="1" dirty="0" smtClean="0"/>
              <a:t>  </a:t>
            </a:r>
            <a:r>
              <a:rPr lang="ru-RU" sz="1600" b="1" dirty="0" err="1" smtClean="0"/>
              <a:t>особистостей</a:t>
            </a:r>
            <a:r>
              <a:rPr lang="ru-RU" sz="1600" b="1" dirty="0" smtClean="0"/>
              <a:t> з числа </a:t>
            </a:r>
            <a:r>
              <a:rPr lang="ru-RU" sz="1600" b="1" dirty="0" err="1" smtClean="0"/>
              <a:t>мешканців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гуртожитку</a:t>
            </a:r>
            <a:r>
              <a:rPr lang="ru-RU" sz="1600" b="1" dirty="0" smtClean="0"/>
              <a:t>;</a:t>
            </a:r>
            <a:endParaRPr lang="ru-RU" sz="1600" b="1" dirty="0"/>
          </a:p>
          <a:p>
            <a:pPr algn="just"/>
            <a:r>
              <a:rPr lang="ru-RU" sz="1600" b="1" dirty="0"/>
              <a:t>• </a:t>
            </a:r>
            <a:r>
              <a:rPr lang="ru-RU" sz="1600" b="1" dirty="0" err="1" smtClean="0"/>
              <a:t>надає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допомогу</a:t>
            </a:r>
            <a:r>
              <a:rPr lang="ru-RU" sz="1600" b="1" dirty="0" smtClean="0"/>
              <a:t> </a:t>
            </a:r>
            <a:r>
              <a:rPr lang="ru-RU" sz="1600" b="1" dirty="0" err="1"/>
              <a:t>викладачам</a:t>
            </a:r>
            <a:r>
              <a:rPr lang="ru-RU" sz="1600" b="1" dirty="0"/>
              <a:t> 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щодо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організації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самопідготовки</a:t>
            </a:r>
            <a:r>
              <a:rPr lang="ru-RU" sz="1600" b="1" dirty="0" smtClean="0"/>
              <a:t> з </a:t>
            </a:r>
            <a:r>
              <a:rPr lang="ru-RU" sz="1600" b="1" dirty="0" err="1" smtClean="0"/>
              <a:t>вивчення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предметів</a:t>
            </a:r>
            <a:r>
              <a:rPr lang="ru-RU" sz="1600" b="1" dirty="0" smtClean="0"/>
              <a:t>;</a:t>
            </a:r>
            <a:endParaRPr lang="ru-RU" sz="1600" b="1" dirty="0"/>
          </a:p>
          <a:p>
            <a:pPr algn="just"/>
            <a:r>
              <a:rPr lang="ru-RU" sz="1600" b="1" dirty="0"/>
              <a:t>• </a:t>
            </a:r>
            <a:r>
              <a:rPr lang="ru-RU" sz="1600" b="1" dirty="0" err="1" smtClean="0"/>
              <a:t>організовує</a:t>
            </a:r>
            <a:r>
              <a:rPr lang="ru-RU" sz="1600" b="1" dirty="0" smtClean="0"/>
              <a:t> перегляд </a:t>
            </a:r>
            <a:r>
              <a:rPr lang="ru-RU" sz="1600" b="1" dirty="0" err="1" smtClean="0"/>
              <a:t>періодичних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видань</a:t>
            </a:r>
            <a:r>
              <a:rPr lang="ru-RU" sz="1600" b="1" dirty="0" smtClean="0"/>
              <a:t>  </a:t>
            </a:r>
            <a:r>
              <a:rPr lang="ru-RU" sz="1600" b="1" dirty="0" err="1" smtClean="0"/>
              <a:t>бібліотеки</a:t>
            </a:r>
            <a:r>
              <a:rPr lang="ru-RU" sz="1600" b="1" dirty="0" smtClean="0"/>
              <a:t> закладу;</a:t>
            </a:r>
            <a:endParaRPr lang="ru-RU" sz="1600" b="1" dirty="0"/>
          </a:p>
          <a:p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672604"/>
            <a:ext cx="1517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u="sng" dirty="0" smtClean="0"/>
              <a:t>Організовує</a:t>
            </a:r>
            <a:endParaRPr lang="ru-RU" sz="20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413374" y="507831"/>
            <a:ext cx="1213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u="sng" dirty="0" smtClean="0"/>
              <a:t>Здійснює</a:t>
            </a:r>
            <a:endParaRPr lang="ru-RU" sz="20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35809" y="0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C000"/>
                </a:solidFill>
              </a:rPr>
              <a:t>Посадові обов</a:t>
            </a:r>
            <a:r>
              <a:rPr lang="en-US" sz="4000" b="1" dirty="0" smtClean="0">
                <a:solidFill>
                  <a:srgbClr val="FFC000"/>
                </a:solidFill>
              </a:rPr>
              <a:t>’</a:t>
            </a:r>
            <a:r>
              <a:rPr lang="uk-UA" sz="4000" b="1" dirty="0" smtClean="0">
                <a:solidFill>
                  <a:srgbClr val="FFC000"/>
                </a:solidFill>
              </a:rPr>
              <a:t>язки вихователя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8388" y="6353378"/>
            <a:ext cx="4999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Звіт про роботу  вихователя 2016 р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411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834" y="176053"/>
            <a:ext cx="8700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 </a:t>
            </a:r>
            <a:r>
              <a:rPr lang="ru-RU" sz="3600" b="1" dirty="0" err="1" smtClean="0"/>
              <a:t>Ланцюжок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взаємозв</a:t>
            </a:r>
            <a:r>
              <a:rPr lang="en-US" sz="3600" b="1" dirty="0" smtClean="0"/>
              <a:t>’</a:t>
            </a:r>
            <a:r>
              <a:rPr lang="ru-RU" sz="3600" b="1" dirty="0" err="1" smtClean="0"/>
              <a:t>язку</a:t>
            </a:r>
            <a:endParaRPr lang="ru-RU" sz="3600" b="1" dirty="0" smtClean="0"/>
          </a:p>
          <a:p>
            <a:r>
              <a:rPr lang="ru-RU" sz="3600" b="1" dirty="0" smtClean="0"/>
              <a:t>          «</a:t>
            </a:r>
            <a:r>
              <a:rPr lang="ru-RU" sz="3600" b="1" dirty="0" err="1" smtClean="0"/>
              <a:t>Вихователь</a:t>
            </a:r>
            <a:r>
              <a:rPr lang="ru-RU" sz="3600" b="1" dirty="0" smtClean="0"/>
              <a:t>- Рада </a:t>
            </a:r>
            <a:r>
              <a:rPr lang="ru-RU" sz="3600" b="1" dirty="0" err="1" smtClean="0"/>
              <a:t>гуртожитку</a:t>
            </a:r>
            <a:r>
              <a:rPr lang="ru-RU" sz="3600" b="1" dirty="0" smtClean="0"/>
              <a:t>»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916" y="4510652"/>
            <a:ext cx="3425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……………………………….!</a:t>
            </a:r>
            <a:endParaRPr lang="uk-UA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834" y="1238289"/>
            <a:ext cx="4224469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0159" y="2701322"/>
            <a:ext cx="3829819" cy="3600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795356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3074" y="45772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3" y="2640426"/>
            <a:ext cx="8507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бібліотекарем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класними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керівниками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пов'язана з рівнем використання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інформації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594" y="45772"/>
            <a:ext cx="4748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 з бібліотекою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052736"/>
            <a:ext cx="6208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символіка та атрибутика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1428" y="4293096"/>
            <a:ext cx="2582763" cy="1935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0914" y="1616066"/>
            <a:ext cx="2470514" cy="1383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646089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Моя професія. Повір у себе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474893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Берегиня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роду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                                                                          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764704"/>
            <a:ext cx="3438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Вечір знайомства</a:t>
            </a:r>
            <a:endParaRPr lang="uk-UA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5953" y="1466689"/>
            <a:ext cx="2187335" cy="1170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555015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2142</TotalTime>
  <Words>909</Words>
  <Application>Microsoft Office PowerPoint</Application>
  <PresentationFormat>Экран (4:3)</PresentationFormat>
  <Paragraphs>153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Базовая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Моя професія. Повір у себе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SuperUser</dc:creator>
  <cp:lastModifiedBy>User</cp:lastModifiedBy>
  <cp:revision>149</cp:revision>
  <cp:lastPrinted>2016-01-09T09:22:41Z</cp:lastPrinted>
  <dcterms:created xsi:type="dcterms:W3CDTF">2015-12-08T09:50:38Z</dcterms:created>
  <dcterms:modified xsi:type="dcterms:W3CDTF">2018-10-02T07:27:02Z</dcterms:modified>
</cp:coreProperties>
</file>