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4" r:id="rId2"/>
    <p:sldId id="303" r:id="rId3"/>
    <p:sldId id="305" r:id="rId4"/>
    <p:sldId id="256" r:id="rId5"/>
    <p:sldId id="276" r:id="rId6"/>
    <p:sldId id="279" r:id="rId7"/>
    <p:sldId id="282" r:id="rId8"/>
    <p:sldId id="283" r:id="rId9"/>
    <p:sldId id="281" r:id="rId10"/>
    <p:sldId id="284" r:id="rId11"/>
    <p:sldId id="288" r:id="rId12"/>
    <p:sldId id="286" r:id="rId13"/>
    <p:sldId id="289" r:id="rId14"/>
    <p:sldId id="285" r:id="rId15"/>
    <p:sldId id="287" r:id="rId16"/>
    <p:sldId id="275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0413" cy="6859588"/>
  <p:notesSz cx="6858000" cy="9144000"/>
  <p:custDataLst>
    <p:tags r:id="rId33"/>
  </p:custDataLst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04" autoAdjust="0"/>
  </p:normalViewPr>
  <p:slideViewPr>
    <p:cSldViewPr>
      <p:cViewPr varScale="1">
        <p:scale>
          <a:sx n="66" d="100"/>
          <a:sy n="66" d="100"/>
        </p:scale>
        <p:origin x="-792" y="-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E6DE-F56E-4CF4-A2CF-D1532966701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20E8A-2492-408F-B4CF-33EC97DAB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25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2EBC0-E864-4E6E-A125-1ACAAE17CE6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B187-3841-491D-9B9E-63B62733F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24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r>
              <a:rPr lang="ru-RU" baseline="0" dirty="0" smtClean="0"/>
              <a:t> подготовлена</a:t>
            </a:r>
            <a:r>
              <a:rPr lang="en-US" baseline="0" dirty="0" smtClean="0"/>
              <a:t>: </a:t>
            </a:r>
            <a:r>
              <a:rPr lang="ru-RU" baseline="0" dirty="0" smtClean="0"/>
              <a:t>https://presentation-creation.ru/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55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187-3841-491D-9B9E-63B62733FEC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1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slides.net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281" y="3717893"/>
            <a:ext cx="8255843" cy="1470366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60335A-67B4-43C9-975E-354313EAB164}"/>
              </a:ext>
            </a:extLst>
          </p:cNvPr>
          <p:cNvSpPr/>
          <p:nvPr userDrawn="1"/>
        </p:nvSpPr>
        <p:spPr>
          <a:xfrm>
            <a:off x="-118516" y="9281617"/>
            <a:ext cx="1654511" cy="3421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4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400" b="0" i="0" u="none" strike="noStrike" dirty="0" smtClean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free-slides.net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7699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48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21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488" y="0"/>
            <a:ext cx="9037618" cy="1221037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12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55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07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2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81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30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13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71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488" y="0"/>
            <a:ext cx="9517609" cy="113617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879803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8265-38B7-4F22-A1CD-24D029EC7D0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18162" y="-378881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0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116" y="143646"/>
            <a:ext cx="10024297" cy="122103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Державний професійно-технічний навчальний заклад </a:t>
            </a:r>
            <a:r>
              <a:rPr lang="uk-UA" sz="3200" dirty="0" err="1" smtClean="0"/>
              <a:t>“Роменське</a:t>
            </a:r>
            <a:r>
              <a:rPr lang="uk-UA" sz="3200" dirty="0" smtClean="0"/>
              <a:t> вище професійне </a:t>
            </a:r>
            <a:r>
              <a:rPr lang="uk-UA" sz="3200" dirty="0" err="1" smtClean="0"/>
              <a:t>училище”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Тема: </a:t>
            </a:r>
          </a:p>
          <a:p>
            <a:pPr algn="ctr">
              <a:buNone/>
            </a:pPr>
            <a:r>
              <a:rPr lang="uk-UA" b="1" i="1" dirty="0" err="1" smtClean="0">
                <a:solidFill>
                  <a:srgbClr val="002060"/>
                </a:solidFill>
              </a:rPr>
              <a:t>“Впровадження</a:t>
            </a:r>
            <a:r>
              <a:rPr lang="uk-UA" b="1" i="1" dirty="0" smtClean="0">
                <a:solidFill>
                  <a:srgbClr val="002060"/>
                </a:solidFill>
              </a:rPr>
              <a:t> інформаційних освітніх технологій дистанційного навчання іноземної мови з використанням платформи </a:t>
            </a:r>
            <a:r>
              <a:rPr lang="en-US" b="1" i="1" dirty="0" err="1" smtClean="0">
                <a:solidFill>
                  <a:srgbClr val="002060"/>
                </a:solidFill>
              </a:rPr>
              <a:t>Moodle</a:t>
            </a:r>
            <a:r>
              <a:rPr lang="uk-UA" b="1" i="1" dirty="0" smtClean="0">
                <a:solidFill>
                  <a:srgbClr val="002060"/>
                </a:solidFill>
              </a:rPr>
              <a:t>”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uk-UA" sz="3200" dirty="0" smtClean="0"/>
              <a:t>О.В. Близнюк, викладач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1879803"/>
            <a:ext cx="10971372" cy="49797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5200" b="1" dirty="0" smtClean="0"/>
              <a:t>Теоретичні матеріали</a:t>
            </a:r>
          </a:p>
          <a:p>
            <a:r>
              <a:rPr lang="uk-UA" sz="4600" dirty="0" smtClean="0"/>
              <a:t>Сторінка(текст, медіа об’єкти)</a:t>
            </a:r>
          </a:p>
          <a:p>
            <a:r>
              <a:rPr lang="uk-UA" sz="4600" dirty="0" smtClean="0"/>
              <a:t>Файл (прикріплений ресурс, наприклад презентація)</a:t>
            </a:r>
          </a:p>
          <a:p>
            <a:r>
              <a:rPr lang="uk-UA" sz="4600" dirty="0" smtClean="0"/>
              <a:t>Папка (структурований каталог файлів)</a:t>
            </a:r>
          </a:p>
          <a:p>
            <a:r>
              <a:rPr lang="uk-UA" sz="4600" dirty="0" smtClean="0"/>
              <a:t>Книга (багатосторінковий ресурс з можливістю вставки медіа-об’єктів)</a:t>
            </a:r>
          </a:p>
          <a:p>
            <a:r>
              <a:rPr lang="uk-UA" sz="4600" dirty="0" err="1" smtClean="0"/>
              <a:t>Гиперпосилання</a:t>
            </a:r>
            <a:endParaRPr lang="uk-UA" sz="4600" dirty="0" smtClean="0"/>
          </a:p>
          <a:p>
            <a:r>
              <a:rPr lang="uk-UA" sz="4600" dirty="0" smtClean="0"/>
              <a:t>Пакети зовнішніх додатків</a:t>
            </a:r>
          </a:p>
        </p:txBody>
      </p:sp>
    </p:spTree>
    <p:extLst>
      <p:ext uri="{BB962C8B-B14F-4D97-AF65-F5344CB8AC3E}">
        <p14:creationId xmlns:p14="http://schemas.microsoft.com/office/powerpoint/2010/main" xmlns="" val="7072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 l="1122" t="13960" r="2885" b="11966"/>
          <a:stretch>
            <a:fillRect/>
          </a:stretch>
        </p:blipFill>
        <p:spPr bwMode="auto">
          <a:xfrm>
            <a:off x="594480" y="1358092"/>
            <a:ext cx="11078760" cy="52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1879803"/>
            <a:ext cx="10971372" cy="49797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sz="5900" b="1" dirty="0" err="1" smtClean="0"/>
              <a:t>Діяльнісні</a:t>
            </a:r>
            <a:r>
              <a:rPr lang="uk-UA" sz="5900" b="1" dirty="0" smtClean="0"/>
              <a:t> елементи</a:t>
            </a:r>
          </a:p>
          <a:p>
            <a:r>
              <a:rPr lang="uk-UA" sz="4600" dirty="0" smtClean="0"/>
              <a:t>Анкета</a:t>
            </a:r>
          </a:p>
          <a:p>
            <a:r>
              <a:rPr lang="uk-UA" sz="4600" dirty="0" smtClean="0"/>
              <a:t>База даних</a:t>
            </a:r>
          </a:p>
          <a:p>
            <a:r>
              <a:rPr lang="uk-UA" sz="4600" dirty="0" err="1" smtClean="0"/>
              <a:t>Вікі</a:t>
            </a:r>
            <a:endParaRPr lang="uk-UA" sz="4600" dirty="0" smtClean="0"/>
          </a:p>
          <a:p>
            <a:r>
              <a:rPr lang="uk-UA" sz="4600" dirty="0" smtClean="0"/>
              <a:t>Глосарій</a:t>
            </a:r>
          </a:p>
          <a:p>
            <a:r>
              <a:rPr lang="uk-UA" sz="4600" dirty="0" smtClean="0"/>
              <a:t>Завдання </a:t>
            </a:r>
          </a:p>
          <a:p>
            <a:r>
              <a:rPr lang="uk-UA" sz="4600" dirty="0" smtClean="0"/>
              <a:t>Лекція</a:t>
            </a:r>
          </a:p>
          <a:p>
            <a:r>
              <a:rPr lang="uk-UA" sz="4600" dirty="0" smtClean="0"/>
              <a:t>Опитування</a:t>
            </a:r>
          </a:p>
          <a:p>
            <a:r>
              <a:rPr lang="uk-UA" sz="4600" dirty="0" smtClean="0"/>
              <a:t>Семінар</a:t>
            </a:r>
          </a:p>
          <a:p>
            <a:r>
              <a:rPr lang="uk-UA" sz="4600" dirty="0" smtClean="0"/>
              <a:t>Тест</a:t>
            </a:r>
          </a:p>
          <a:p>
            <a:r>
              <a:rPr lang="uk-UA" sz="4600" dirty="0" smtClean="0"/>
              <a:t>Форум</a:t>
            </a:r>
          </a:p>
          <a:p>
            <a:r>
              <a:rPr lang="uk-UA" sz="4600" dirty="0" smtClean="0"/>
              <a:t>Чат</a:t>
            </a:r>
          </a:p>
          <a:p>
            <a:r>
              <a:rPr lang="uk-UA" sz="4600" dirty="0" smtClean="0"/>
              <a:t>Пакети зовнішніх додатків</a:t>
            </a:r>
          </a:p>
        </p:txBody>
      </p:sp>
    </p:spTree>
    <p:extLst>
      <p:ext uri="{BB962C8B-B14F-4D97-AF65-F5344CB8AC3E}">
        <p14:creationId xmlns:p14="http://schemas.microsoft.com/office/powerpoint/2010/main" xmlns="" val="14257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802" t="13960" r="2191" b="11966"/>
          <a:stretch>
            <a:fillRect/>
          </a:stretch>
        </p:blipFill>
        <p:spPr bwMode="auto">
          <a:xfrm>
            <a:off x="594480" y="1358092"/>
            <a:ext cx="11117559" cy="52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Moodle</a:t>
            </a:r>
            <a:r>
              <a:rPr lang="uk-UA" dirty="0" smtClean="0"/>
              <a:t> дозволяє </a:t>
            </a:r>
            <a:r>
              <a:rPr lang="uk-UA" u="sng" dirty="0" smtClean="0"/>
              <a:t>розширювати функціональні можливості </a:t>
            </a:r>
            <a:r>
              <a:rPr lang="uk-UA" dirty="0" smtClean="0"/>
              <a:t>за рахунок впровадження власних інструментів або інструментів сторонніх розробників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789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116" y="0"/>
            <a:ext cx="9858444" cy="12210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кого буде </a:t>
            </a:r>
            <a:r>
              <a:rPr lang="ru-RU" dirty="0" err="1" smtClean="0"/>
              <a:t>корисним</a:t>
            </a:r>
            <a:r>
              <a:rPr lang="en-US" dirty="0" smtClean="0"/>
              <a:t> Moodle?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Будь-яким організаціям, які мають потреби у створенні електронних курсів і/або реалізації дистанційних форм навчання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014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962" r="1442" b="5596"/>
          <a:stretch>
            <a:fillRect/>
          </a:stretch>
        </p:blipFill>
        <p:spPr bwMode="auto">
          <a:xfrm>
            <a:off x="1666050" y="1358092"/>
            <a:ext cx="9734761" cy="519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53324" y="2002166"/>
            <a:ext cx="756790" cy="848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962" r="1602" b="5881"/>
          <a:stretch>
            <a:fillRect/>
          </a:stretch>
        </p:blipFill>
        <p:spPr bwMode="auto">
          <a:xfrm>
            <a:off x="1523174" y="1358092"/>
            <a:ext cx="9551160" cy="52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738544" y="2001034"/>
            <a:ext cx="785818" cy="142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962" r="1923" b="5026"/>
          <a:stretch>
            <a:fillRect/>
          </a:stretch>
        </p:blipFill>
        <p:spPr bwMode="auto">
          <a:xfrm>
            <a:off x="2023240" y="1358092"/>
            <a:ext cx="9306015" cy="53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095734" y="2001034"/>
            <a:ext cx="714380" cy="14287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1122" r="1550" b="5698"/>
          <a:stretch>
            <a:fillRect/>
          </a:stretch>
        </p:blipFill>
        <p:spPr bwMode="auto">
          <a:xfrm>
            <a:off x="2094678" y="1215216"/>
            <a:ext cx="9454321" cy="53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238610" y="1858158"/>
            <a:ext cx="714380" cy="14287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679" y="143646"/>
            <a:ext cx="10095734" cy="1221037"/>
          </a:xfrm>
        </p:spPr>
        <p:txBody>
          <a:bodyPr>
            <a:noAutofit/>
          </a:bodyPr>
          <a:lstStyle/>
          <a:p>
            <a:r>
              <a:rPr lang="uk-UA" sz="4000" dirty="0" smtClean="0"/>
              <a:t>В контексті європейського простору основними особливостями сучасної освіти </a:t>
            </a:r>
            <a:r>
              <a:rPr lang="uk-UA" sz="4000" dirty="0" smtClean="0"/>
              <a:t>є: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орієнтація на </a:t>
            </a:r>
            <a:r>
              <a:rPr lang="uk-UA" dirty="0" smtClean="0"/>
              <a:t>особистість;</a:t>
            </a:r>
          </a:p>
          <a:p>
            <a:r>
              <a:rPr lang="uk-UA" dirty="0" smtClean="0"/>
              <a:t>забезпечення </a:t>
            </a:r>
            <a:r>
              <a:rPr lang="uk-UA" dirty="0" smtClean="0"/>
              <a:t>комфортних умов отримання </a:t>
            </a:r>
            <a:r>
              <a:rPr lang="uk-UA" dirty="0" smtClean="0"/>
              <a:t>освіти;</a:t>
            </a:r>
          </a:p>
          <a:p>
            <a:r>
              <a:rPr lang="uk-UA" dirty="0" smtClean="0"/>
              <a:t>підготовка </a:t>
            </a:r>
            <a:r>
              <a:rPr lang="uk-UA" dirty="0" smtClean="0"/>
              <a:t>особистості до функціонування в складних умовах суперечливого соціуму; </a:t>
            </a:r>
            <a:endParaRPr lang="uk-UA" dirty="0" smtClean="0"/>
          </a:p>
          <a:p>
            <a:r>
              <a:rPr lang="uk-UA" dirty="0" smtClean="0"/>
              <a:t>формування толерантності, що виявляється у сприйнятті </a:t>
            </a:r>
            <a:r>
              <a:rPr lang="uk-UA" dirty="0" smtClean="0"/>
              <a:t>інших культур, релігій, цінностей, </a:t>
            </a:r>
            <a:r>
              <a:rPr lang="uk-UA" dirty="0" smtClean="0"/>
              <a:t>умінні </a:t>
            </a:r>
            <a:r>
              <a:rPr lang="uk-UA" dirty="0" smtClean="0"/>
              <a:t>спілкуватися з їхніми </a:t>
            </a:r>
            <a:r>
              <a:rPr lang="uk-UA" dirty="0" smtClean="0"/>
              <a:t>носіями, стати </a:t>
            </a:r>
            <a:r>
              <a:rPr lang="uk-UA" dirty="0" smtClean="0"/>
              <a:t>громадянином </a:t>
            </a:r>
            <a:r>
              <a:rPr lang="uk-UA" dirty="0" err="1" smtClean="0"/>
              <a:t>глобалізованого</a:t>
            </a:r>
            <a:r>
              <a:rPr lang="uk-UA" dirty="0" smtClean="0"/>
              <a:t> </a:t>
            </a:r>
            <a:r>
              <a:rPr lang="uk-UA" dirty="0" smtClean="0"/>
              <a:t>суспільства.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962" r="1229" b="5983"/>
          <a:stretch>
            <a:fillRect/>
          </a:stretch>
        </p:blipFill>
        <p:spPr bwMode="auto">
          <a:xfrm>
            <a:off x="2094678" y="1358092"/>
            <a:ext cx="9377839" cy="51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166040" y="2001034"/>
            <a:ext cx="715512" cy="142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/>
          <a:srcRect l="1443" r="1600" b="7305"/>
          <a:stretch>
            <a:fillRect/>
          </a:stretch>
        </p:blipFill>
        <p:spPr bwMode="auto">
          <a:xfrm>
            <a:off x="1880364" y="1286654"/>
            <a:ext cx="9780492" cy="53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339076" y="1929596"/>
            <a:ext cx="714380" cy="14287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962" r="1436" b="10439"/>
          <a:stretch>
            <a:fillRect/>
          </a:stretch>
        </p:blipFill>
        <p:spPr bwMode="auto">
          <a:xfrm>
            <a:off x="1880364" y="1286654"/>
            <a:ext cx="9704612" cy="53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253124" y="1929596"/>
            <a:ext cx="714380" cy="21431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802" r="1389" b="14428"/>
          <a:stretch>
            <a:fillRect/>
          </a:stretch>
        </p:blipFill>
        <p:spPr bwMode="auto">
          <a:xfrm>
            <a:off x="1737488" y="1358092"/>
            <a:ext cx="9775997" cy="51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181686" y="2001034"/>
            <a:ext cx="714380" cy="21431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09256" y="3929860"/>
            <a:ext cx="214314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802" r="1279" b="7305"/>
          <a:stretch>
            <a:fillRect/>
          </a:stretch>
        </p:blipFill>
        <p:spPr bwMode="auto">
          <a:xfrm>
            <a:off x="1880364" y="1143778"/>
            <a:ext cx="9578314" cy="54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802" r="1274" b="11294"/>
          <a:stretch>
            <a:fillRect/>
          </a:stretch>
        </p:blipFill>
        <p:spPr bwMode="auto">
          <a:xfrm>
            <a:off x="1808926" y="1286654"/>
            <a:ext cx="9675555" cy="53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095734" y="1929596"/>
            <a:ext cx="785818" cy="21431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802" r="1389" b="11579"/>
          <a:stretch>
            <a:fillRect/>
          </a:stretch>
        </p:blipFill>
        <p:spPr bwMode="auto">
          <a:xfrm>
            <a:off x="1880364" y="1286654"/>
            <a:ext cx="9765173" cy="53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310048" y="1929596"/>
            <a:ext cx="714380" cy="21431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801" r="1434" b="11579"/>
          <a:stretch>
            <a:fillRect/>
          </a:stretch>
        </p:blipFill>
        <p:spPr bwMode="auto">
          <a:xfrm>
            <a:off x="1666050" y="1143778"/>
            <a:ext cx="9761165" cy="54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024296" y="1858158"/>
            <a:ext cx="785818" cy="14287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962" r="1550" b="5698"/>
          <a:stretch>
            <a:fillRect/>
          </a:stretch>
        </p:blipFill>
        <p:spPr bwMode="auto">
          <a:xfrm>
            <a:off x="1951802" y="1215216"/>
            <a:ext cx="9467984" cy="53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езентація &quot;Вимоги до презентації або як не потрібно її робити&quot; з ..."/>
          <p:cNvPicPr>
            <a:picLocks noGrp="1"/>
          </p:cNvPicPr>
          <p:nvPr>
            <p:ph idx="1"/>
          </p:nvPr>
        </p:nvPicPr>
        <p:blipFill>
          <a:blip r:embed="rId3"/>
          <a:srcRect t="7906" b="17521"/>
          <a:stretch>
            <a:fillRect/>
          </a:stretch>
        </p:blipFill>
        <p:spPr bwMode="auto">
          <a:xfrm>
            <a:off x="1523174" y="1429530"/>
            <a:ext cx="935837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679" y="143646"/>
            <a:ext cx="10095734" cy="1221037"/>
          </a:xfrm>
        </p:spPr>
        <p:txBody>
          <a:bodyPr>
            <a:noAutofit/>
          </a:bodyPr>
          <a:lstStyle/>
          <a:p>
            <a:r>
              <a:rPr lang="uk-UA" sz="4000" dirty="0" smtClean="0"/>
              <a:t>Впровадження </a:t>
            </a:r>
            <a:r>
              <a:rPr lang="uk-UA" sz="4000" dirty="0" smtClean="0"/>
              <a:t>сучасних освітніх технологій </a:t>
            </a:r>
            <a:r>
              <a:rPr lang="uk-UA" sz="4000" dirty="0" smtClean="0"/>
              <a:t>здійснюється у напрямку: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1604" y="1879803"/>
            <a:ext cx="11430080" cy="4527011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створення предметно-орієнтованих навчально-інформаційних середовищ, які </a:t>
            </a:r>
            <a:r>
              <a:rPr lang="uk-UA" dirty="0" smtClean="0"/>
              <a:t>дозволяють використовувати </a:t>
            </a:r>
            <a:r>
              <a:rPr lang="uk-UA" dirty="0" smtClean="0"/>
              <a:t>мультимедійні засоби, системи </a:t>
            </a:r>
            <a:r>
              <a:rPr lang="uk-UA" dirty="0" err="1" smtClean="0"/>
              <a:t>гіпермедіа</a:t>
            </a:r>
            <a:r>
              <a:rPr lang="uk-UA" dirty="0" smtClean="0"/>
              <a:t>, електронні підручники та ін.;</a:t>
            </a:r>
            <a:endParaRPr lang="ru-RU" dirty="0" smtClean="0"/>
          </a:p>
          <a:p>
            <a:r>
              <a:rPr lang="uk-UA" dirty="0" smtClean="0"/>
              <a:t>освоєння </a:t>
            </a:r>
            <a:r>
              <a:rPr lang="uk-UA" dirty="0" smtClean="0"/>
              <a:t>засобів комунікації (комп'ютерної мережі, телефонного, телевізійного, супутникового зв'язку для обміну інформацією);</a:t>
            </a:r>
            <a:endParaRPr lang="ru-RU" dirty="0" smtClean="0"/>
          </a:p>
          <a:p>
            <a:r>
              <a:rPr lang="uk-UA" dirty="0" smtClean="0"/>
              <a:t>навчання </a:t>
            </a:r>
            <a:r>
              <a:rPr lang="uk-UA" dirty="0" smtClean="0"/>
              <a:t>правил і навичок "навігації" в інформаційному просторі;</a:t>
            </a:r>
            <a:endParaRPr lang="ru-RU" dirty="0" smtClean="0"/>
          </a:p>
          <a:p>
            <a:r>
              <a:rPr lang="uk-UA" dirty="0" smtClean="0"/>
              <a:t>розвиток </a:t>
            </a:r>
            <a:r>
              <a:rPr lang="uk-UA" dirty="0" smtClean="0"/>
              <a:t>дистанційної освіти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287" y="3285778"/>
            <a:ext cx="8543837" cy="252028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Moodle </a:t>
            </a:r>
            <a:r>
              <a:rPr lang="ru-RU" sz="4800" b="1" dirty="0">
                <a:effectLst/>
              </a:rPr>
              <a:t>– платформа для </a:t>
            </a:r>
            <a:r>
              <a:rPr lang="ru-RU" sz="4800" b="1" dirty="0" err="1" smtClean="0">
                <a:effectLst/>
              </a:rPr>
              <a:t>організації</a:t>
            </a:r>
            <a:r>
              <a:rPr lang="ru-RU" sz="4800" b="1" dirty="0" smtClean="0">
                <a:effectLst/>
              </a:rPr>
              <a:t> </a:t>
            </a:r>
            <a:r>
              <a:rPr lang="ru-RU" sz="4800" b="1" dirty="0" err="1" smtClean="0">
                <a:effectLst/>
              </a:rPr>
              <a:t>дистанційного</a:t>
            </a:r>
            <a:r>
              <a:rPr lang="ru-RU" sz="4800" b="1" dirty="0" smtClean="0">
                <a:effectLst/>
              </a:rPr>
              <a:t> </a:t>
            </a:r>
            <a:r>
              <a:rPr lang="ru-RU" sz="4800" b="1" dirty="0" err="1" smtClean="0">
                <a:effectLst/>
              </a:rPr>
              <a:t>навчання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2022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 </a:t>
            </a:r>
            <a:r>
              <a:rPr lang="ru-RU" dirty="0" err="1" smtClean="0"/>
              <a:t>розшифровується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MOODLE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odular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dirty="0"/>
              <a:t>bject 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dirty="0"/>
              <a:t>riented 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/>
              <a:t>ynamic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earning 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nvironment) - </a:t>
            </a:r>
            <a:r>
              <a:rPr lang="uk-UA" dirty="0" smtClean="0"/>
              <a:t>модульне об’єктно-орієнтоване динамічне навчальне середовище)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029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Простою </a:t>
            </a:r>
            <a:r>
              <a:rPr lang="ru-RU" dirty="0" err="1" smtClean="0"/>
              <a:t>мовою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Moodle</a:t>
            </a:r>
            <a:r>
              <a:rPr lang="ru-RU" dirty="0"/>
              <a:t> – </a:t>
            </a:r>
            <a:r>
              <a:rPr lang="uk-UA" dirty="0" smtClean="0"/>
              <a:t>система для створення сайтів, орієнтованих на </a:t>
            </a:r>
            <a:r>
              <a:rPr lang="uk-UA" dirty="0" err="1" smtClean="0"/>
              <a:t>електроне</a:t>
            </a:r>
            <a:r>
              <a:rPr lang="uk-UA" dirty="0" smtClean="0"/>
              <a:t> навчання і реалізацію дистанційних освітніх технологій</a:t>
            </a:r>
            <a:r>
              <a:rPr lang="uk-UA" b="1" dirty="0" smtClean="0"/>
              <a:t>. </a:t>
            </a:r>
          </a:p>
          <a:p>
            <a:pPr marL="0" indent="0">
              <a:buNone/>
            </a:pPr>
            <a:r>
              <a:rPr lang="uk-UA" dirty="0" smtClean="0"/>
              <a:t>Перша версія платформи </a:t>
            </a:r>
            <a:r>
              <a:rPr lang="uk-UA" b="1" dirty="0" err="1" smtClean="0"/>
              <a:t>Moodle</a:t>
            </a:r>
            <a:r>
              <a:rPr lang="uk-UA" dirty="0" smtClean="0"/>
              <a:t> була написана 20 серпня 2002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360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- </a:t>
            </a:r>
            <a:r>
              <a:rPr lang="ru-RU" dirty="0" smtClean="0"/>
              <a:t>головне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Безкоштовна платформа</a:t>
            </a:r>
          </a:p>
          <a:p>
            <a:r>
              <a:rPr lang="uk-UA" dirty="0" smtClean="0"/>
              <a:t>З відкритим вихідним кодом і ліцензією GPL, яка дозволяє будь-яку його зміну</a:t>
            </a:r>
          </a:p>
          <a:p>
            <a:r>
              <a:rPr lang="uk-UA" dirty="0" smtClean="0"/>
              <a:t>Підтримується великою кількістю людей з усього світу</a:t>
            </a:r>
          </a:p>
          <a:p>
            <a:r>
              <a:rPr lang="uk-UA" dirty="0" smtClean="0"/>
              <a:t>Володіє високою продуктивністю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7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488" y="0"/>
            <a:ext cx="9590366" cy="1221037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166" y="1786720"/>
            <a:ext cx="11501518" cy="48834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Забезпечує інструментами для  створення електронних освітніх курсів.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Забезпечує доступ вчителів і  учнів до електронних ресурсів через локальну мережу, Інтернет.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Забезпечує учасників освітнього процесу сервісами для спілкування (форум, чат, система обміну повідомленнями).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Створює гнучку систему розмежування доступу користувачів до електронних освітніх курсів.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Автоматизує здачу і приймання тестів, заліків, контрольних робіт, рефератів, курсових робіт і проектів.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Створює зручну систему генерування звітів про проходження навчальних курсів, модулів і здачі тестів.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Зберігає в базі даних оцінки за виконані завдання.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Забезпечує сумісність системи і навчальних матеріалів зі світовими стандартами (SCORM, LDAP/</a:t>
            </a:r>
            <a:r>
              <a:rPr lang="uk-UA" sz="2200" dirty="0" err="1" smtClean="0">
                <a:latin typeface="Arial Narrow" pitchFamily="34" charset="0"/>
              </a:rPr>
              <a:t>posixAccount</a:t>
            </a:r>
            <a:r>
              <a:rPr lang="uk-UA" sz="2200" dirty="0" smtClean="0">
                <a:latin typeface="Arial Narrow" pitchFamily="34" charset="0"/>
              </a:rPr>
              <a:t>, </a:t>
            </a:r>
            <a:r>
              <a:rPr lang="uk-UA" sz="2200" dirty="0" err="1" smtClean="0">
                <a:latin typeface="Arial Narrow" pitchFamily="34" charset="0"/>
              </a:rPr>
              <a:t>Shibboleth</a:t>
            </a:r>
            <a:r>
              <a:rPr lang="uk-UA" sz="2200" dirty="0" smtClean="0">
                <a:latin typeface="Arial Narrow" pitchFamily="34" charset="0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Arial Narrow" pitchFamily="34" charset="0"/>
              </a:rPr>
              <a:t>Забезпечує можливість  обміну електронними освітніми ресурсами між розробниками</a:t>
            </a:r>
            <a:r>
              <a:rPr lang="ru-RU" sz="2200" dirty="0" smtClean="0">
                <a:latin typeface="Arial Narrow" pitchFamily="34" charset="0"/>
              </a:rPr>
              <a:t>.</a:t>
            </a:r>
            <a:endParaRPr lang="ru-RU" sz="2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9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Дозволяє створювати теоретичні матеріали (лекції, презентації)</a:t>
            </a:r>
          </a:p>
          <a:p>
            <a:r>
              <a:rPr lang="uk-UA" dirty="0" smtClean="0"/>
              <a:t>Дозволяє створювати </a:t>
            </a:r>
            <a:r>
              <a:rPr lang="uk-UA" dirty="0" err="1" smtClean="0"/>
              <a:t>діяльнісні</a:t>
            </a:r>
            <a:r>
              <a:rPr lang="uk-UA" dirty="0" smtClean="0"/>
              <a:t> (практичні) завдання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184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833e3725e2fddbde8940852f81f8dd6f23c5ac"/>
</p:tagLst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485</Words>
  <Application>Microsoft Office PowerPoint</Application>
  <PresentationFormat>Произвольный</PresentationFormat>
  <Paragraphs>85</Paragraphs>
  <Slides>29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Державний професійно-технічний навчальний заклад “Роменське вище професійне училище”</vt:lpstr>
      <vt:lpstr>В контексті європейського простору основними особливостями сучасної освіти є:</vt:lpstr>
      <vt:lpstr>Впровадження сучасних освітніх технологій здійснюється у напрямку:</vt:lpstr>
      <vt:lpstr>Moodle – платформа для організації дистанційного навчання</vt:lpstr>
      <vt:lpstr>Як розшифровується?</vt:lpstr>
      <vt:lpstr>Простою мовою</vt:lpstr>
      <vt:lpstr>Moodle - головне</vt:lpstr>
      <vt:lpstr>Основні можливості Moodle</vt:lpstr>
      <vt:lpstr>Особливості Moodle</vt:lpstr>
      <vt:lpstr>Особливості Moodle</vt:lpstr>
      <vt:lpstr>Слайд 11</vt:lpstr>
      <vt:lpstr>Особливості Moodle</vt:lpstr>
      <vt:lpstr>Слайд 13</vt:lpstr>
      <vt:lpstr>Особливості Moodle</vt:lpstr>
      <vt:lpstr>Для кого буде корисним Moodle?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- платформа для организации дистанционного обучения</dc:title>
  <dc:creator>Админ</dc:creator>
  <dc:description>Шаблон презентации с сайта https://presentation-creation.ru/</dc:description>
  <cp:lastModifiedBy>Админ</cp:lastModifiedBy>
  <cp:revision>147</cp:revision>
  <dcterms:created xsi:type="dcterms:W3CDTF">2018-06-15T16:26:40Z</dcterms:created>
  <dcterms:modified xsi:type="dcterms:W3CDTF">2020-04-16T05:41:08Z</dcterms:modified>
</cp:coreProperties>
</file>