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7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72" r:id="rId13"/>
    <p:sldId id="259" r:id="rId14"/>
    <p:sldId id="269" r:id="rId15"/>
    <p:sldId id="260" r:id="rId16"/>
    <p:sldId id="261" r:id="rId17"/>
    <p:sldId id="262" r:id="rId18"/>
    <p:sldId id="263" r:id="rId19"/>
    <p:sldId id="264" r:id="rId20"/>
    <p:sldId id="267" r:id="rId21"/>
    <p:sldId id="266" r:id="rId22"/>
    <p:sldId id="265" r:id="rId23"/>
    <p:sldId id="268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844" autoAdjust="0"/>
  </p:normalViewPr>
  <p:slideViewPr>
    <p:cSldViewPr snapToGrid="0">
      <p:cViewPr>
        <p:scale>
          <a:sx n="62" d="100"/>
          <a:sy n="62" d="100"/>
        </p:scale>
        <p:origin x="-96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0380-CFF1-4DAB-91F0-6F4EAF692D0B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E1F65-33DA-40BB-AB7A-7EEB85C1B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3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E1F65-33DA-40BB-AB7A-7EEB85C1B28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2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E1F65-33DA-40BB-AB7A-7EEB85C1B28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4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E1F65-33DA-40BB-AB7A-7EEB85C1B28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92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3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089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18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90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11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01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3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4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9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3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0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6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5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8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C29ED9-AE0E-464B-81E3-98405FB22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E3A2-D51F-4F2F-B842-5E4D8088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9779" y="283464"/>
            <a:ext cx="9241773" cy="3621024"/>
          </a:xfrm>
        </p:spPr>
        <p:txBody>
          <a:bodyPr/>
          <a:lstStyle/>
          <a:p>
            <a:pPr algn="ctr"/>
            <a:r>
              <a:rPr lang="uk-UA" sz="4000" dirty="0"/>
              <a:t>Використання онлайн-ресурсів </a:t>
            </a:r>
            <a:br>
              <a:rPr lang="uk-UA" sz="4000" dirty="0"/>
            </a:br>
            <a:r>
              <a:rPr lang="uk-UA" sz="4000" dirty="0"/>
              <a:t>для реалізації </a:t>
            </a:r>
            <a:br>
              <a:rPr lang="uk-UA" sz="4000" dirty="0"/>
            </a:br>
            <a:r>
              <a:rPr lang="uk-UA" sz="4000" dirty="0"/>
              <a:t>поточного і підсумкового контролю знань, умінь і навичок </a:t>
            </a:r>
            <a:br>
              <a:rPr lang="uk-UA" sz="4000" dirty="0"/>
            </a:br>
            <a:r>
              <a:rPr lang="uk-UA" sz="4000" dirty="0"/>
              <a:t>в умовах дистанційного навчання</a:t>
            </a:r>
            <a:endParaRPr lang="en-US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4696" y="4489704"/>
            <a:ext cx="3950208" cy="1865376"/>
          </a:xfrm>
        </p:spPr>
        <p:txBody>
          <a:bodyPr>
            <a:normAutofit/>
          </a:bodyPr>
          <a:lstStyle/>
          <a:p>
            <a:r>
              <a:rPr lang="uk-UA" sz="1600" dirty="0"/>
              <a:t>Підготували викладачі </a:t>
            </a:r>
          </a:p>
          <a:p>
            <a:r>
              <a:rPr lang="uk-UA" sz="1600" dirty="0"/>
              <a:t>іноземної мови</a:t>
            </a:r>
          </a:p>
          <a:p>
            <a:r>
              <a:rPr lang="uk-UA" sz="1600" dirty="0" err="1"/>
              <a:t>Дптнз</a:t>
            </a:r>
            <a:r>
              <a:rPr lang="uk-UA" sz="1600" dirty="0"/>
              <a:t> «</a:t>
            </a:r>
            <a:r>
              <a:rPr lang="uk-UA" sz="1600" dirty="0" err="1"/>
              <a:t>шосткинське</a:t>
            </a:r>
            <a:r>
              <a:rPr lang="uk-UA" sz="1600" dirty="0"/>
              <a:t> </a:t>
            </a:r>
            <a:r>
              <a:rPr lang="uk-UA" sz="1600" dirty="0" err="1"/>
              <a:t>впу</a:t>
            </a:r>
            <a:r>
              <a:rPr lang="uk-UA" sz="1600" dirty="0"/>
              <a:t>»:</a:t>
            </a:r>
          </a:p>
          <a:p>
            <a:r>
              <a:rPr lang="uk-UA" sz="1600" dirty="0"/>
              <a:t>Остапчук с. м. , </a:t>
            </a:r>
            <a:r>
              <a:rPr lang="uk-UA" sz="1600" dirty="0" err="1"/>
              <a:t>Роговець</a:t>
            </a:r>
            <a:r>
              <a:rPr lang="uk-UA" sz="1600" dirty="0"/>
              <a:t> О. Г. </a:t>
            </a:r>
          </a:p>
        </p:txBody>
      </p:sp>
    </p:spTree>
    <p:extLst>
      <p:ext uri="{BB962C8B-B14F-4D97-AF65-F5344CB8AC3E}">
        <p14:creationId xmlns:p14="http://schemas.microsoft.com/office/powerpoint/2010/main" val="5089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75868" cy="1400530"/>
          </a:xfrm>
        </p:spPr>
        <p:txBody>
          <a:bodyPr/>
          <a:lstStyle/>
          <a:p>
            <a:r>
              <a:rPr lang="uk-UA" sz="3600" b="1" dirty="0">
                <a:solidFill>
                  <a:srgbClr val="EBEBEB"/>
                </a:solidFill>
              </a:rPr>
              <a:t>Контроль різних видів мовленнєвої діяльності: </a:t>
            </a:r>
            <a:r>
              <a:rPr lang="uk-UA" sz="3600" b="1" dirty="0">
                <a:solidFill>
                  <a:schemeClr val="tx1"/>
                </a:solidFill>
              </a:rPr>
              <a:t>читання</a:t>
            </a:r>
            <a:r>
              <a:rPr lang="uk-UA" sz="3600" b="1" dirty="0">
                <a:solidFill>
                  <a:prstClr val="white"/>
                </a:solidFill>
              </a:rPr>
              <a:t>, </a:t>
            </a:r>
            <a:r>
              <a:rPr lang="uk-UA" sz="3600" b="1" dirty="0">
                <a:solidFill>
                  <a:srgbClr val="FF0000"/>
                </a:solidFill>
              </a:rPr>
              <a:t>аудіювання</a:t>
            </a:r>
            <a:r>
              <a:rPr lang="uk-UA" sz="3600" b="1" dirty="0">
                <a:solidFill>
                  <a:prstClr val="white"/>
                </a:solidFill>
              </a:rPr>
              <a:t> та письма.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15B5BA-B0BB-4B35-BBE1-ECB25087B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 t="9240" r="14468" b="18743"/>
          <a:stretch/>
        </p:blipFill>
        <p:spPr>
          <a:xfrm>
            <a:off x="1611514" y="1853248"/>
            <a:ext cx="8235871" cy="46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91910" cy="1400530"/>
          </a:xfrm>
        </p:spPr>
        <p:txBody>
          <a:bodyPr/>
          <a:lstStyle/>
          <a:p>
            <a:r>
              <a:rPr lang="uk-UA" sz="3600" b="1" dirty="0">
                <a:solidFill>
                  <a:srgbClr val="EBEBEB"/>
                </a:solidFill>
              </a:rPr>
              <a:t>Контроль різних видів мовленнєвої діяльності: </a:t>
            </a:r>
            <a:r>
              <a:rPr lang="uk-UA" sz="3600" b="1" dirty="0">
                <a:solidFill>
                  <a:schemeClr val="tx1"/>
                </a:solidFill>
              </a:rPr>
              <a:t>читання</a:t>
            </a:r>
            <a:r>
              <a:rPr lang="uk-UA" sz="3600" b="1" dirty="0">
                <a:solidFill>
                  <a:prstClr val="white"/>
                </a:solidFill>
              </a:rPr>
              <a:t>, аудіювання та </a:t>
            </a:r>
            <a:r>
              <a:rPr lang="uk-UA" sz="3600" b="1" dirty="0">
                <a:solidFill>
                  <a:srgbClr val="FF0000"/>
                </a:solidFill>
              </a:rPr>
              <a:t>письма</a:t>
            </a:r>
            <a:r>
              <a:rPr lang="uk-UA" sz="3600" b="1" dirty="0">
                <a:solidFill>
                  <a:prstClr val="white"/>
                </a:solidFill>
              </a:rPr>
              <a:t>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B7C0C2D-2789-4FEC-BC35-0128C4AF7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5" t="15624" r="14182" b="6580"/>
          <a:stretch/>
        </p:blipFill>
        <p:spPr>
          <a:xfrm>
            <a:off x="646111" y="1853248"/>
            <a:ext cx="6758443" cy="40665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9B1AF8-C061-4110-9884-F7FC2F9069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t="15880" r="13750" b="8698"/>
          <a:stretch/>
        </p:blipFill>
        <p:spPr>
          <a:xfrm>
            <a:off x="5825386" y="3074929"/>
            <a:ext cx="5720503" cy="33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7427"/>
          </a:xfrm>
        </p:spPr>
        <p:txBody>
          <a:bodyPr/>
          <a:lstStyle/>
          <a:p>
            <a:r>
              <a:rPr lang="uk-UA" dirty="0"/>
              <a:t>Переваги використання сайту: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8872" y="1706711"/>
            <a:ext cx="11402292" cy="5831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dirty="0"/>
              <a:t>+ </a:t>
            </a:r>
            <a:r>
              <a:rPr lang="uk-UA" sz="1600" dirty="0"/>
              <a:t>Цікаві,  мотивуючі завдання.</a:t>
            </a:r>
          </a:p>
          <a:p>
            <a:pPr>
              <a:lnSpc>
                <a:spcPct val="200000"/>
              </a:lnSpc>
            </a:pPr>
            <a:r>
              <a:rPr lang="uk-UA" sz="1600" dirty="0"/>
              <a:t>+ Великий вибір готових інтерактивних робочих аркушів з різних тем (включаючи професійне спрямування).</a:t>
            </a:r>
          </a:p>
          <a:p>
            <a:pPr>
              <a:lnSpc>
                <a:spcPct val="200000"/>
              </a:lnSpc>
            </a:pPr>
            <a:r>
              <a:rPr lang="uk-UA" sz="1600" dirty="0"/>
              <a:t>+ Можливість створювати свої власні інтерактивні завдання та  зберігати їх на своїй сторінці.</a:t>
            </a:r>
          </a:p>
          <a:p>
            <a:pPr>
              <a:lnSpc>
                <a:spcPct val="200000"/>
              </a:lnSpc>
            </a:pPr>
            <a:r>
              <a:rPr lang="uk-UA" sz="1600" dirty="0"/>
              <a:t>+ Можливість створювати інтерактивні робочі зошити та мати зворотній зв’язок з учнями.</a:t>
            </a:r>
          </a:p>
          <a:p>
            <a:pPr>
              <a:lnSpc>
                <a:spcPct val="200000"/>
              </a:lnSpc>
            </a:pPr>
            <a:r>
              <a:rPr lang="uk-UA" sz="1600" dirty="0"/>
              <a:t>+ Можливість перевірки та оцінювання  знань, умінь та навичок  різних видів мовленнєвої діяльності.</a:t>
            </a:r>
          </a:p>
          <a:p>
            <a:pPr>
              <a:lnSpc>
                <a:spcPct val="200000"/>
              </a:lnSpc>
            </a:pPr>
            <a:r>
              <a:rPr lang="uk-UA" sz="1600" dirty="0"/>
              <a:t>+ Економія часу  на перевірку виконаних завдань.</a:t>
            </a:r>
          </a:p>
          <a:p>
            <a:pPr>
              <a:lnSpc>
                <a:spcPct val="200000"/>
              </a:lnSpc>
            </a:pPr>
            <a:r>
              <a:rPr lang="uk-UA" sz="1600" dirty="0"/>
              <a:t>+ Простота у використанні (</a:t>
            </a:r>
            <a:r>
              <a:rPr lang="ru-RU" sz="1600" dirty="0"/>
              <a:t>детальна </a:t>
            </a:r>
            <a:r>
              <a:rPr lang="ru-RU" sz="1600" dirty="0" err="1"/>
              <a:t>інструкція</a:t>
            </a:r>
            <a:r>
              <a:rPr lang="ru-RU" sz="1600" dirty="0"/>
              <a:t> і </a:t>
            </a:r>
            <a:r>
              <a:rPr lang="ru-RU" sz="1600" dirty="0" err="1"/>
              <a:t>відео</a:t>
            </a:r>
            <a:r>
              <a:rPr lang="ru-RU" sz="1600" dirty="0"/>
              <a:t> </a:t>
            </a:r>
            <a:r>
              <a:rPr lang="ru-RU" sz="1600" dirty="0" err="1"/>
              <a:t>інструкція</a:t>
            </a:r>
            <a:r>
              <a:rPr lang="ru-RU" sz="1600" dirty="0"/>
              <a:t> є на </a:t>
            </a:r>
            <a:r>
              <a:rPr lang="ru-RU" sz="1600" dirty="0" err="1"/>
              <a:t>сайті</a:t>
            </a:r>
            <a:r>
              <a:rPr lang="ru-RU" sz="1600" dirty="0"/>
              <a:t>).</a:t>
            </a:r>
          </a:p>
          <a:p>
            <a:pPr>
              <a:lnSpc>
                <a:spcPct val="200000"/>
              </a:lnSpc>
            </a:pPr>
            <a:r>
              <a:rPr lang="uk-UA" sz="1600" dirty="0"/>
              <a:t>+ Можливість додати створений робочий аркуш до вашого блогу, </a:t>
            </a:r>
            <a:r>
              <a:rPr lang="uk-UA" sz="1600" dirty="0" err="1"/>
              <a:t>гугл</a:t>
            </a:r>
            <a:r>
              <a:rPr lang="uk-UA" sz="1600" dirty="0"/>
              <a:t> класу чи поділитися у </a:t>
            </a:r>
            <a:r>
              <a:rPr lang="uk-UA" sz="1600" dirty="0" err="1"/>
              <a:t>фейсбуці</a:t>
            </a:r>
            <a:r>
              <a:rPr lang="uk-UA" sz="1600" dirty="0"/>
              <a:t> .</a:t>
            </a:r>
            <a:endParaRPr lang="ru-RU" sz="1600" dirty="0"/>
          </a:p>
          <a:p>
            <a:pPr>
              <a:lnSpc>
                <a:spcPct val="250000"/>
              </a:lnSpc>
            </a:pPr>
            <a:endParaRPr lang="uk-UA" sz="1600" dirty="0"/>
          </a:p>
          <a:p>
            <a:pPr>
              <a:lnSpc>
                <a:spcPct val="250000"/>
              </a:lnSpc>
            </a:pPr>
            <a:endParaRPr lang="uk-UA" sz="1600" dirty="0"/>
          </a:p>
          <a:p>
            <a:pPr>
              <a:lnSpc>
                <a:spcPct val="250000"/>
              </a:lnSpc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934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1690" y="306414"/>
            <a:ext cx="5129784" cy="1092618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Google Forms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50392" y="1399032"/>
            <a:ext cx="10863072" cy="48493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Гугл </a:t>
            </a:r>
            <a:r>
              <a:rPr lang="ru-RU" b="1" dirty="0" err="1"/>
              <a:t>форми</a:t>
            </a:r>
            <a:r>
              <a:rPr lang="ru-RU" b="1" dirty="0"/>
              <a:t> </a:t>
            </a:r>
            <a:r>
              <a:rPr lang="en-US" b="1" dirty="0"/>
              <a:t>(Google Forms) </a:t>
            </a:r>
            <a:r>
              <a:rPr lang="ru-RU" dirty="0"/>
              <a:t>– </a:t>
            </a:r>
            <a:r>
              <a:rPr lang="ru-RU" i="1" dirty="0" err="1"/>
              <a:t>це</a:t>
            </a:r>
            <a:r>
              <a:rPr lang="ru-RU" i="1" dirty="0"/>
              <a:t> онлайн-</a:t>
            </a:r>
            <a:r>
              <a:rPr lang="ru-RU" i="1" dirty="0" err="1"/>
              <a:t>сервіс</a:t>
            </a:r>
            <a:r>
              <a:rPr lang="ru-RU" i="1" dirty="0"/>
              <a:t> для </a:t>
            </a:r>
            <a:r>
              <a:rPr lang="ru-RU" i="1" dirty="0" err="1"/>
              <a:t>створення</a:t>
            </a:r>
            <a:r>
              <a:rPr lang="ru-RU" i="1" dirty="0"/>
              <a:t> форм </a:t>
            </a:r>
            <a:endParaRPr lang="en-US" i="1" dirty="0"/>
          </a:p>
          <a:p>
            <a:pPr marL="0" indent="0">
              <a:buNone/>
            </a:pPr>
            <a:r>
              <a:rPr lang="ru-RU" i="1" dirty="0" err="1"/>
              <a:t>зворотнього</a:t>
            </a:r>
            <a:r>
              <a:rPr lang="ru-RU" i="1" dirty="0"/>
              <a:t> </a:t>
            </a:r>
            <a:r>
              <a:rPr lang="ru-RU" i="1" dirty="0" err="1"/>
              <a:t>зв’язку</a:t>
            </a:r>
            <a:r>
              <a:rPr lang="ru-RU" i="1" dirty="0"/>
              <a:t>: </a:t>
            </a:r>
            <a:r>
              <a:rPr lang="ru-RU" i="1" dirty="0" err="1"/>
              <a:t>анкети</a:t>
            </a:r>
            <a:r>
              <a:rPr lang="ru-RU" i="1" dirty="0"/>
              <a:t>, </a:t>
            </a:r>
            <a:r>
              <a:rPr lang="ru-RU" i="1" dirty="0" err="1"/>
              <a:t>опитування</a:t>
            </a:r>
            <a:r>
              <a:rPr lang="ru-RU" i="1" dirty="0"/>
              <a:t>, </a:t>
            </a:r>
            <a:r>
              <a:rPr lang="ru-RU" i="1" dirty="0" err="1"/>
              <a:t>вікторини</a:t>
            </a:r>
            <a:r>
              <a:rPr lang="ru-RU" i="1" dirty="0"/>
              <a:t>, онлайн-</a:t>
            </a:r>
            <a:r>
              <a:rPr lang="ru-RU" i="1" dirty="0" err="1"/>
              <a:t>тестування</a:t>
            </a:r>
            <a:r>
              <a:rPr lang="ru-RU" i="1" dirty="0"/>
              <a:t> </a:t>
            </a:r>
            <a:r>
              <a:rPr lang="ru-RU" i="1" dirty="0" err="1"/>
              <a:t>тощо</a:t>
            </a:r>
            <a:r>
              <a:rPr lang="ru-RU" dirty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>
                <a:latin typeface="+mn-lt"/>
              </a:rPr>
              <a:t>+ </a:t>
            </a:r>
            <a:r>
              <a:rPr lang="uk-UA" sz="1600" dirty="0">
                <a:latin typeface="+mn-lt"/>
              </a:rPr>
              <a:t>Потужний і безкоштовний інструмент для контролю і оцінювання.</a:t>
            </a:r>
          </a:p>
          <a:p>
            <a:pPr marL="0" indent="0">
              <a:buNone/>
            </a:pPr>
            <a:r>
              <a:rPr lang="ru-RU" sz="1600" dirty="0">
                <a:latin typeface="+mn-lt"/>
              </a:rPr>
              <a:t>+ Все, </a:t>
            </a:r>
            <a:r>
              <a:rPr lang="ru-RU" sz="1600" dirty="0" err="1">
                <a:latin typeface="+mn-lt"/>
              </a:rPr>
              <a:t>що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потрібно</a:t>
            </a:r>
            <a:r>
              <a:rPr lang="ru-RU" sz="1600" dirty="0">
                <a:latin typeface="+mn-lt"/>
              </a:rPr>
              <a:t> для </a:t>
            </a:r>
            <a:r>
              <a:rPr lang="ru-RU" sz="1600" dirty="0" err="1">
                <a:latin typeface="+mn-lt"/>
              </a:rPr>
              <a:t>використання</a:t>
            </a:r>
            <a:r>
              <a:rPr lang="ru-RU" sz="1600" dirty="0">
                <a:latin typeface="+mn-lt"/>
              </a:rPr>
              <a:t> – </a:t>
            </a:r>
            <a:r>
              <a:rPr lang="ru-RU" sz="1600" dirty="0" err="1">
                <a:latin typeface="+mn-lt"/>
              </a:rPr>
              <a:t>це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наявність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електронної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пошти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Google</a:t>
            </a:r>
            <a:r>
              <a:rPr lang="en-US" sz="1600" dirty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+mn-lt"/>
              </a:rPr>
              <a:t>+ </a:t>
            </a:r>
            <a:r>
              <a:rPr lang="uk-UA" sz="1600" dirty="0">
                <a:latin typeface="+mn-lt"/>
              </a:rPr>
              <a:t>Зрозумілий і зручний інтерфейс.</a:t>
            </a:r>
          </a:p>
          <a:p>
            <a:pPr marL="0" indent="0">
              <a:buNone/>
            </a:pPr>
            <a:r>
              <a:rPr lang="uk-UA" sz="1600" dirty="0">
                <a:latin typeface="+mn-lt"/>
              </a:rPr>
              <a:t>+ Великий вибір готових шаблонів.</a:t>
            </a:r>
          </a:p>
          <a:p>
            <a:pPr marL="0" indent="0">
              <a:buNone/>
            </a:pPr>
            <a:r>
              <a:rPr lang="uk-UA" sz="1600" dirty="0">
                <a:latin typeface="+mn-lt"/>
              </a:rPr>
              <a:t>+ Швидке створення форм.</a:t>
            </a:r>
          </a:p>
          <a:p>
            <a:pPr marL="0" indent="0">
              <a:buNone/>
            </a:pPr>
            <a:r>
              <a:rPr lang="uk-UA" sz="1600" dirty="0">
                <a:latin typeface="+mn-lt"/>
              </a:rPr>
              <a:t>+ Можливість створення  запитань у різному форматі.</a:t>
            </a:r>
          </a:p>
          <a:p>
            <a:pPr marL="0" indent="0">
              <a:buNone/>
            </a:pPr>
            <a:r>
              <a:rPr lang="uk-UA" sz="1600" dirty="0">
                <a:latin typeface="+mn-lt"/>
              </a:rPr>
              <a:t>+ Простота у використанні.</a:t>
            </a:r>
          </a:p>
          <a:p>
            <a:pPr marL="0" indent="0">
              <a:buNone/>
            </a:pPr>
            <a:r>
              <a:rPr lang="ru-RU" sz="1600" dirty="0">
                <a:latin typeface="+mn-lt"/>
              </a:rPr>
              <a:t>+ </a:t>
            </a:r>
            <a:r>
              <a:rPr lang="ru-RU" sz="1600" dirty="0" err="1">
                <a:latin typeface="+mn-lt"/>
              </a:rPr>
              <a:t>Ефективна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співпраця</a:t>
            </a:r>
            <a:r>
              <a:rPr lang="ru-RU" sz="1600" dirty="0">
                <a:latin typeface="+mn-lt"/>
              </a:rPr>
              <a:t> з </a:t>
            </a:r>
            <a:r>
              <a:rPr lang="ru-RU" sz="1600" dirty="0" err="1">
                <a:latin typeface="+mn-lt"/>
              </a:rPr>
              <a:t>колегами</a:t>
            </a:r>
            <a:r>
              <a:rPr lang="ru-RU" sz="1600" dirty="0">
                <a:latin typeface="+mn-lt"/>
              </a:rPr>
              <a:t> - </a:t>
            </a:r>
            <a:r>
              <a:rPr lang="ru-RU" sz="1600" dirty="0" err="1">
                <a:latin typeface="+mn-lt"/>
              </a:rPr>
              <a:t>спільне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редагування</a:t>
            </a:r>
            <a:r>
              <a:rPr lang="ru-RU" sz="1600" dirty="0">
                <a:latin typeface="+mn-lt"/>
              </a:rPr>
              <a:t>. </a:t>
            </a:r>
          </a:p>
          <a:p>
            <a:pPr marL="0" indent="0">
              <a:buNone/>
            </a:pPr>
            <a:r>
              <a:rPr lang="ru-RU" sz="1600" dirty="0">
                <a:latin typeface="+mn-lt"/>
              </a:rPr>
              <a:t>+ </a:t>
            </a:r>
            <a:r>
              <a:rPr lang="ru-RU" sz="1600" dirty="0" err="1">
                <a:latin typeface="+mn-lt"/>
              </a:rPr>
              <a:t>Результати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інформація</a:t>
            </a:r>
            <a:r>
              <a:rPr lang="ru-RU" sz="1600" dirty="0">
                <a:latin typeface="+mn-lt"/>
              </a:rPr>
              <a:t> з форм легкодоступна.</a:t>
            </a:r>
          </a:p>
          <a:p>
            <a:pPr marL="0" indent="0">
              <a:buNone/>
            </a:pPr>
            <a:r>
              <a:rPr lang="ru-RU" sz="1600" dirty="0">
                <a:latin typeface="+mn-lt"/>
              </a:rPr>
              <a:t>+ </a:t>
            </a:r>
            <a:r>
              <a:rPr lang="ru-RU" sz="1600" dirty="0" err="1">
                <a:latin typeface="+mn-lt"/>
              </a:rPr>
              <a:t>Економія</a:t>
            </a:r>
            <a:r>
              <a:rPr lang="ru-RU" sz="1600" dirty="0">
                <a:latin typeface="+mn-lt"/>
              </a:rPr>
              <a:t> часу на </a:t>
            </a:r>
            <a:r>
              <a:rPr lang="ru-RU" sz="1600" dirty="0" err="1">
                <a:latin typeface="+mn-lt"/>
              </a:rPr>
              <a:t>перевірку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робіт</a:t>
            </a:r>
            <a:r>
              <a:rPr lang="ru-RU" sz="1600" dirty="0">
                <a:latin typeface="+mn-lt"/>
              </a:rPr>
              <a:t>.</a:t>
            </a:r>
          </a:p>
          <a:p>
            <a:pPr marL="0" indent="0">
              <a:buNone/>
            </a:pPr>
            <a:endParaRPr lang="en-US" sz="16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762" r="15646"/>
          <a:stretch/>
        </p:blipFill>
        <p:spPr>
          <a:xfrm>
            <a:off x="7967849" y="3869352"/>
            <a:ext cx="3225004" cy="237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8575948" cy="1610258"/>
          </a:xfrm>
        </p:spPr>
        <p:txBody>
          <a:bodyPr/>
          <a:lstStyle/>
          <a:p>
            <a:pPr algn="ctr"/>
            <a:r>
              <a:rPr lang="uk-UA" b="1" dirty="0"/>
              <a:t>Алгоритм створення тесту </a:t>
            </a:r>
            <a:r>
              <a:rPr lang="en-US" b="1" dirty="0"/>
              <a:t/>
            </a:r>
            <a:br>
              <a:rPr lang="en-US" b="1" dirty="0"/>
            </a:br>
            <a:r>
              <a:rPr lang="uk-UA" b="1" dirty="0"/>
              <a:t>в</a:t>
            </a:r>
            <a:r>
              <a:rPr lang="en-US" b="1" dirty="0"/>
              <a:t> Google</a:t>
            </a:r>
            <a:r>
              <a:rPr lang="uk-UA" b="1" dirty="0"/>
              <a:t> </a:t>
            </a:r>
            <a:r>
              <a:rPr lang="en-US" b="1" dirty="0"/>
              <a:t>Forms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/>
            </a:r>
            <a:br>
              <a:rPr lang="uk-UA" b="1" dirty="0"/>
            </a:b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062976"/>
            <a:ext cx="10772738" cy="3668752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uk-UA" dirty="0"/>
              <a:t>Визначити мету тестування.</a:t>
            </a:r>
          </a:p>
          <a:p>
            <a:r>
              <a:rPr lang="uk-UA" dirty="0"/>
              <a:t>2. Дібрати матеріал.</a:t>
            </a:r>
          </a:p>
          <a:p>
            <a:r>
              <a:rPr lang="uk-UA" dirty="0"/>
              <a:t>3. Спроектувати тест (визначити кількість і види завдань, сформулювати чітко завдання чи запитання,  обрати оптимальний шаблон для відповідей,   визначити критерії оцінювання).</a:t>
            </a:r>
          </a:p>
          <a:p>
            <a:r>
              <a:rPr lang="uk-UA" dirty="0"/>
              <a:t>4. Заповнити форму.</a:t>
            </a:r>
          </a:p>
          <a:p>
            <a:r>
              <a:rPr lang="uk-UA" dirty="0"/>
              <a:t>5. Провести необхідні налаштування.</a:t>
            </a:r>
          </a:p>
          <a:p>
            <a:r>
              <a:rPr lang="uk-UA" dirty="0"/>
              <a:t>6. Переглянути форму і відредагувати при необхідності</a:t>
            </a:r>
            <a:r>
              <a:rPr lang="uk-UA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21" y="254403"/>
            <a:ext cx="11218787" cy="818298"/>
          </a:xfrm>
        </p:spPr>
        <p:txBody>
          <a:bodyPr/>
          <a:lstStyle/>
          <a:p>
            <a:r>
              <a:rPr lang="uk-UA" sz="3200" b="1" dirty="0"/>
              <a:t>Семестрове оцінювання. Контроль читання.</a:t>
            </a:r>
            <a:endParaRPr lang="en-US" sz="48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2615" y="1211580"/>
            <a:ext cx="3861327" cy="5261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0" y="1207008"/>
            <a:ext cx="3811387" cy="52610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880" y="1207008"/>
            <a:ext cx="4097555" cy="526105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63290" y="3054096"/>
            <a:ext cx="3540030" cy="6142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942" y="1426464"/>
            <a:ext cx="3838666" cy="49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459414"/>
            <a:ext cx="9404723" cy="829890"/>
          </a:xfrm>
        </p:spPr>
        <p:txBody>
          <a:bodyPr/>
          <a:lstStyle/>
          <a:p>
            <a:pPr algn="ctr"/>
            <a:r>
              <a:rPr lang="uk-UA" dirty="0"/>
              <a:t>Контроль читання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" y="1289304"/>
            <a:ext cx="3907151" cy="5321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3" y="3682928"/>
            <a:ext cx="3365284" cy="3587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185" y="1289304"/>
            <a:ext cx="3934793" cy="532180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137708" y="1289304"/>
            <a:ext cx="3908111" cy="532180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000" b="1" dirty="0">
                <a:solidFill>
                  <a:schemeClr val="bg1"/>
                </a:solidFill>
              </a:rPr>
              <a:t>Характеристика тесту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  <a:p>
            <a:r>
              <a:rPr lang="uk-UA" sz="1400" dirty="0">
                <a:solidFill>
                  <a:schemeClr val="bg1"/>
                </a:solidFill>
              </a:rPr>
              <a:t>Робота складається з 3 завдань, загальна кількість балів  - 22:</a:t>
            </a:r>
          </a:p>
          <a:p>
            <a:endParaRPr lang="uk-UA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Task 1 </a:t>
            </a:r>
            <a:r>
              <a:rPr lang="en-US" sz="1400" dirty="0">
                <a:solidFill>
                  <a:schemeClr val="bg1"/>
                </a:solidFill>
              </a:rPr>
              <a:t>-</a:t>
            </a:r>
            <a:r>
              <a:rPr lang="ru-RU" sz="1400" dirty="0" err="1">
                <a:solidFill>
                  <a:schemeClr val="bg1"/>
                </a:solidFill>
              </a:rPr>
              <a:t>Завдання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визначення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правильності</a:t>
            </a:r>
            <a:r>
              <a:rPr lang="ru-RU" sz="1400" dirty="0">
                <a:solidFill>
                  <a:schemeClr val="bg1"/>
                </a:solidFill>
              </a:rPr>
              <a:t>/</a:t>
            </a:r>
            <a:r>
              <a:rPr lang="ru-RU" sz="1400" dirty="0" err="1">
                <a:solidFill>
                  <a:schemeClr val="bg1"/>
                </a:solidFill>
              </a:rPr>
              <a:t>неправильності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твердження</a:t>
            </a:r>
            <a:r>
              <a:rPr lang="ru-RU" sz="1400" dirty="0">
                <a:solidFill>
                  <a:schemeClr val="bg1"/>
                </a:solidFill>
              </a:rPr>
              <a:t>; 6 </a:t>
            </a:r>
            <a:r>
              <a:rPr lang="ru-RU" sz="1400" dirty="0" err="1">
                <a:solidFill>
                  <a:schemeClr val="bg1"/>
                </a:solidFill>
              </a:rPr>
              <a:t>питань</a:t>
            </a:r>
            <a:r>
              <a:rPr lang="ru-RU" sz="1400" dirty="0">
                <a:solidFill>
                  <a:schemeClr val="bg1"/>
                </a:solidFill>
              </a:rPr>
              <a:t> по 1 балу за </a:t>
            </a:r>
            <a:r>
              <a:rPr lang="ru-RU" sz="1400" dirty="0" err="1">
                <a:solidFill>
                  <a:schemeClr val="bg1"/>
                </a:solidFill>
              </a:rPr>
              <a:t>правильну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відповідь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endParaRPr lang="uk-UA" sz="1400" i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  <a:ea typeface="+mn-ea"/>
                <a:cs typeface="+mn-cs"/>
              </a:rPr>
              <a:t>Task </a:t>
            </a:r>
            <a:r>
              <a:rPr lang="uk-UA" sz="1400" b="1" dirty="0">
                <a:solidFill>
                  <a:prstClr val="black"/>
                </a:solidFill>
                <a:ea typeface="+mn-ea"/>
                <a:cs typeface="+mn-cs"/>
              </a:rPr>
              <a:t>2</a:t>
            </a:r>
            <a:r>
              <a:rPr lang="uk-UA" sz="1400" dirty="0">
                <a:solidFill>
                  <a:prstClr val="black"/>
                </a:solidFill>
                <a:ea typeface="+mn-ea"/>
                <a:cs typeface="+mn-cs"/>
              </a:rPr>
              <a:t> - </a:t>
            </a:r>
            <a:r>
              <a:rPr lang="ru-RU" sz="1400" i="1" dirty="0" err="1">
                <a:solidFill>
                  <a:schemeClr val="bg1"/>
                </a:solidFill>
              </a:rPr>
              <a:t>Завдання</a:t>
            </a:r>
            <a:r>
              <a:rPr lang="ru-RU" sz="1400" i="1" dirty="0">
                <a:solidFill>
                  <a:schemeClr val="bg1"/>
                </a:solidFill>
              </a:rPr>
              <a:t> з </a:t>
            </a:r>
            <a:r>
              <a:rPr lang="ru-RU" sz="1400" i="1" dirty="0" err="1">
                <a:solidFill>
                  <a:schemeClr val="bg1"/>
                </a:solidFill>
              </a:rPr>
              <a:t>вибором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однієї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правильної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відповіді</a:t>
            </a:r>
            <a:r>
              <a:rPr lang="uk-UA" sz="1400" i="1" dirty="0">
                <a:solidFill>
                  <a:schemeClr val="bg1"/>
                </a:solidFill>
              </a:rPr>
              <a:t>; 6 питань по 1 балу за правильну відповідь.</a:t>
            </a:r>
          </a:p>
          <a:p>
            <a:endParaRPr lang="uk-UA" sz="1400" i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  <a:ea typeface="+mn-ea"/>
                <a:cs typeface="+mn-cs"/>
              </a:rPr>
              <a:t>Task </a:t>
            </a:r>
            <a:r>
              <a:rPr lang="uk-UA" sz="1400" b="1" dirty="0">
                <a:solidFill>
                  <a:prstClr val="black"/>
                </a:solidFill>
                <a:ea typeface="+mn-ea"/>
                <a:cs typeface="+mn-cs"/>
              </a:rPr>
              <a:t>3 </a:t>
            </a:r>
            <a:r>
              <a:rPr lang="uk-UA" sz="1400" dirty="0">
                <a:solidFill>
                  <a:prstClr val="black"/>
                </a:solidFill>
                <a:ea typeface="+mn-ea"/>
                <a:cs typeface="+mn-cs"/>
              </a:rPr>
              <a:t>- </a:t>
            </a:r>
            <a:r>
              <a:rPr lang="uk-UA" sz="1400" i="1" dirty="0">
                <a:solidFill>
                  <a:prstClr val="black"/>
                </a:solidFill>
                <a:ea typeface="+mn-ea"/>
                <a:cs typeface="+mn-cs"/>
              </a:rPr>
              <a:t>Завдання на встановлення відповідності; 5 питань по 2 бали.</a:t>
            </a:r>
          </a:p>
          <a:p>
            <a:r>
              <a:rPr lang="uk-UA" sz="1400" i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</a:p>
          <a:p>
            <a:r>
              <a:rPr lang="uk-UA" sz="1200" b="1" i="1" dirty="0">
                <a:solidFill>
                  <a:prstClr val="black"/>
                </a:solidFill>
                <a:ea typeface="+mn-ea"/>
                <a:cs typeface="+mn-cs"/>
              </a:rPr>
              <a:t>                </a:t>
            </a:r>
            <a:endParaRPr lang="uk-UA" sz="1200" i="1" dirty="0">
              <a:solidFill>
                <a:prstClr val="black"/>
              </a:solidFill>
              <a:ea typeface="+mn-ea"/>
              <a:cs typeface="+mn-cs"/>
            </a:endParaRPr>
          </a:p>
          <a:p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454" y="1569641"/>
            <a:ext cx="3365284" cy="359695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stCxn id="5" idx="3"/>
          </p:cNvCxnSpPr>
          <p:nvPr/>
        </p:nvCxnSpPr>
        <p:spPr>
          <a:xfrm flipV="1">
            <a:off x="3511587" y="1819469"/>
            <a:ext cx="808486" cy="2042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8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919" y="461862"/>
            <a:ext cx="9404723" cy="1400530"/>
          </a:xfrm>
        </p:spPr>
        <p:txBody>
          <a:bodyPr/>
          <a:lstStyle/>
          <a:p>
            <a:r>
              <a:rPr lang="uk-UA" dirty="0"/>
              <a:t>				Шкала оцінювання</a:t>
            </a:r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834656"/>
              </p:ext>
            </p:extLst>
          </p:nvPr>
        </p:nvGraphicFramePr>
        <p:xfrm>
          <a:off x="3423424" y="1338146"/>
          <a:ext cx="477396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981">
                  <a:extLst>
                    <a:ext uri="{9D8B030D-6E8A-4147-A177-3AD203B41FA5}">
                      <a16:colId xmlns:a16="http://schemas.microsoft.com/office/drawing/2014/main" xmlns="" val="525050980"/>
                    </a:ext>
                  </a:extLst>
                </a:gridCol>
                <a:gridCol w="2386981">
                  <a:extLst>
                    <a:ext uri="{9D8B030D-6E8A-4147-A177-3AD203B41FA5}">
                      <a16:colId xmlns:a16="http://schemas.microsoft.com/office/drawing/2014/main" xmlns="" val="4059147525"/>
                    </a:ext>
                  </a:extLst>
                </a:gridCol>
              </a:tblGrid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Кількість</a:t>
                      </a:r>
                      <a:r>
                        <a:rPr lang="uk-UA" baseline="0" dirty="0"/>
                        <a:t> балів </a:t>
                      </a:r>
                    </a:p>
                    <a:p>
                      <a:pPr algn="ctr"/>
                      <a:r>
                        <a:rPr lang="uk-UA" baseline="0" dirty="0"/>
                        <a:t>за тест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Оцінка за шкалою від 1-12 балів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257195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6689850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21</a:t>
                      </a:r>
                      <a:endParaRPr lang="uk-UA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1750698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/>
                        <a:t>19 –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8369141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17</a:t>
                      </a:r>
                      <a:r>
                        <a:rPr lang="uk-UA" baseline="0" dirty="0"/>
                        <a:t> –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5255732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15</a:t>
                      </a:r>
                      <a:r>
                        <a:rPr lang="uk-UA" baseline="0" dirty="0"/>
                        <a:t> – </a:t>
                      </a:r>
                      <a:r>
                        <a:rPr lang="uk-UA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1487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13 – </a:t>
                      </a:r>
                      <a:r>
                        <a:rPr lang="uk-UA" baseline="0" dirty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9450901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11</a:t>
                      </a:r>
                      <a:r>
                        <a:rPr lang="uk-UA" baseline="0" dirty="0"/>
                        <a:t> – </a:t>
                      </a:r>
                      <a:r>
                        <a:rPr lang="uk-UA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8533255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9 –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5595753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7 –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4497265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/>
                        <a:t>5 – 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5137311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 –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4218017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</a:t>
                      </a:r>
                      <a:r>
                        <a:rPr lang="uk-UA" baseline="0" dirty="0"/>
                        <a:t> –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0386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1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3" y="1289304"/>
            <a:ext cx="3995927" cy="5404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953" y="1289304"/>
            <a:ext cx="3957798" cy="5404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624" y="1289304"/>
            <a:ext cx="3923148" cy="540410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8133" y="232101"/>
            <a:ext cx="11218787" cy="818298"/>
          </a:xfrm>
        </p:spPr>
        <p:txBody>
          <a:bodyPr/>
          <a:lstStyle/>
          <a:p>
            <a:r>
              <a:rPr lang="uk-UA" sz="3200" b="1" dirty="0"/>
              <a:t>Семестрове оцінювання. Контроль аудіювання.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465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8298"/>
          </a:xfrm>
        </p:spPr>
        <p:txBody>
          <a:bodyPr/>
          <a:lstStyle/>
          <a:p>
            <a:pPr algn="ctr"/>
            <a:r>
              <a:rPr lang="uk-UA" dirty="0"/>
              <a:t>Контроль аудіювання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35" y="1271016"/>
            <a:ext cx="3995296" cy="532180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51508" y="1271016"/>
            <a:ext cx="3908111" cy="532180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000" b="1" dirty="0">
                <a:solidFill>
                  <a:schemeClr val="bg1"/>
                </a:solidFill>
              </a:rPr>
              <a:t>Характеристика тесту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  <a:p>
            <a:r>
              <a:rPr lang="uk-UA" sz="1400" dirty="0">
                <a:solidFill>
                  <a:schemeClr val="bg1"/>
                </a:solidFill>
              </a:rPr>
              <a:t>Робота складається з 3 завдань, загальна кількість балів  - 34:</a:t>
            </a:r>
          </a:p>
          <a:p>
            <a:endParaRPr lang="uk-UA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Task 1 </a:t>
            </a:r>
            <a:r>
              <a:rPr lang="en-US" sz="1400" dirty="0">
                <a:solidFill>
                  <a:schemeClr val="bg1"/>
                </a:solidFill>
              </a:rPr>
              <a:t>-</a:t>
            </a:r>
            <a:r>
              <a:rPr lang="uk-UA" sz="1400" dirty="0">
                <a:solidFill>
                  <a:schemeClr val="bg1"/>
                </a:solidFill>
              </a:rPr>
              <a:t> </a:t>
            </a:r>
            <a:r>
              <a:rPr lang="uk-UA" sz="1400" i="1" dirty="0">
                <a:solidFill>
                  <a:prstClr val="black"/>
                </a:solidFill>
                <a:ea typeface="+mn-ea"/>
                <a:cs typeface="+mn-cs"/>
              </a:rPr>
              <a:t>Завдання на встановлення відповідності; 12 питань по 1 балу.</a:t>
            </a:r>
          </a:p>
          <a:p>
            <a:endParaRPr lang="uk-UA" sz="1400" i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  <a:ea typeface="+mn-ea"/>
                <a:cs typeface="+mn-cs"/>
              </a:rPr>
              <a:t>Task </a:t>
            </a:r>
            <a:r>
              <a:rPr lang="uk-UA" sz="1400" b="1" dirty="0">
                <a:solidFill>
                  <a:prstClr val="black"/>
                </a:solidFill>
                <a:ea typeface="+mn-ea"/>
                <a:cs typeface="+mn-cs"/>
              </a:rPr>
              <a:t>2</a:t>
            </a:r>
            <a:r>
              <a:rPr lang="uk-UA" sz="1400" dirty="0">
                <a:solidFill>
                  <a:prstClr val="black"/>
                </a:solidFill>
                <a:ea typeface="+mn-ea"/>
                <a:cs typeface="+mn-cs"/>
              </a:rPr>
              <a:t> - </a:t>
            </a:r>
            <a:r>
              <a:rPr lang="ru-RU" sz="1400" i="1" dirty="0" err="1">
                <a:solidFill>
                  <a:schemeClr val="bg1"/>
                </a:solidFill>
              </a:rPr>
              <a:t>Завдання</a:t>
            </a:r>
            <a:r>
              <a:rPr lang="ru-RU" sz="1400" i="1" dirty="0">
                <a:solidFill>
                  <a:schemeClr val="bg1"/>
                </a:solidFill>
              </a:rPr>
              <a:t> з </a:t>
            </a:r>
            <a:r>
              <a:rPr lang="ru-RU" sz="1400" i="1" dirty="0" err="1">
                <a:solidFill>
                  <a:schemeClr val="bg1"/>
                </a:solidFill>
              </a:rPr>
              <a:t>вибором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однієї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правильної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відповіді</a:t>
            </a:r>
            <a:r>
              <a:rPr lang="uk-UA" sz="1400" i="1" dirty="0">
                <a:solidFill>
                  <a:schemeClr val="bg1"/>
                </a:solidFill>
              </a:rPr>
              <a:t>; 8 питань по 2 бали за правильну відповідь.</a:t>
            </a:r>
          </a:p>
          <a:p>
            <a:endParaRPr lang="uk-UA" sz="1400" i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  <a:ea typeface="+mn-ea"/>
                <a:cs typeface="+mn-cs"/>
              </a:rPr>
              <a:t>Task </a:t>
            </a:r>
            <a:r>
              <a:rPr lang="uk-UA" sz="1400" b="1" dirty="0">
                <a:solidFill>
                  <a:prstClr val="black"/>
                </a:solidFill>
                <a:ea typeface="+mn-ea"/>
                <a:cs typeface="+mn-cs"/>
              </a:rPr>
              <a:t>3 </a:t>
            </a:r>
            <a:r>
              <a:rPr lang="uk-UA" sz="1400" dirty="0">
                <a:solidFill>
                  <a:prstClr val="black"/>
                </a:solidFill>
                <a:ea typeface="+mn-ea"/>
                <a:cs typeface="+mn-cs"/>
              </a:rPr>
              <a:t>- </a:t>
            </a:r>
            <a:r>
              <a:rPr lang="ru-RU" sz="1400" i="1" dirty="0" err="1">
                <a:solidFill>
                  <a:prstClr val="black"/>
                </a:solidFill>
                <a:ea typeface="+mn-ea"/>
                <a:cs typeface="+mn-cs"/>
              </a:rPr>
              <a:t>Завдання</a:t>
            </a:r>
            <a:r>
              <a:rPr lang="ru-RU" sz="1400" i="1" dirty="0">
                <a:solidFill>
                  <a:prstClr val="black"/>
                </a:solidFill>
                <a:ea typeface="+mn-ea"/>
                <a:cs typeface="+mn-cs"/>
              </a:rPr>
              <a:t> на </a:t>
            </a:r>
            <a:r>
              <a:rPr lang="ru-RU" sz="1400" i="1" dirty="0" err="1">
                <a:solidFill>
                  <a:prstClr val="black"/>
                </a:solidFill>
                <a:ea typeface="+mn-ea"/>
                <a:cs typeface="+mn-cs"/>
              </a:rPr>
              <a:t>заповнення</a:t>
            </a:r>
            <a:r>
              <a:rPr lang="ru-RU" sz="1400" i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prstClr val="black"/>
                </a:solidFill>
                <a:ea typeface="+mn-ea"/>
                <a:cs typeface="+mn-cs"/>
              </a:rPr>
              <a:t>пропусків</a:t>
            </a:r>
            <a:r>
              <a:rPr lang="ru-RU" sz="1400" i="1" dirty="0">
                <a:solidFill>
                  <a:prstClr val="black"/>
                </a:solidFill>
                <a:ea typeface="+mn-ea"/>
                <a:cs typeface="+mn-cs"/>
              </a:rPr>
              <a:t> у </a:t>
            </a:r>
            <a:r>
              <a:rPr lang="ru-RU" sz="1400" i="1" dirty="0" err="1">
                <a:solidFill>
                  <a:prstClr val="black"/>
                </a:solidFill>
                <a:ea typeface="+mn-ea"/>
                <a:cs typeface="+mn-cs"/>
              </a:rPr>
              <a:t>реченні</a:t>
            </a:r>
            <a:r>
              <a:rPr lang="ru-RU" sz="1400" i="1" dirty="0">
                <a:solidFill>
                  <a:prstClr val="black"/>
                </a:solidFill>
                <a:ea typeface="+mn-ea"/>
                <a:cs typeface="+mn-cs"/>
              </a:rPr>
              <a:t>; (6 </a:t>
            </a:r>
            <a:r>
              <a:rPr lang="ru-RU" sz="1400" i="1" dirty="0" err="1">
                <a:solidFill>
                  <a:prstClr val="black"/>
                </a:solidFill>
                <a:ea typeface="+mn-ea"/>
                <a:cs typeface="+mn-cs"/>
              </a:rPr>
              <a:t>питань</a:t>
            </a:r>
            <a:r>
              <a:rPr lang="ru-RU" sz="1400" i="1" dirty="0">
                <a:solidFill>
                  <a:prstClr val="black"/>
                </a:solidFill>
                <a:ea typeface="+mn-ea"/>
                <a:cs typeface="+mn-cs"/>
              </a:rPr>
              <a:t> по 1 балу за </a:t>
            </a:r>
            <a:r>
              <a:rPr lang="ru-RU" sz="1400" i="1" dirty="0" err="1">
                <a:solidFill>
                  <a:prstClr val="black"/>
                </a:solidFill>
                <a:ea typeface="+mn-ea"/>
                <a:cs typeface="+mn-cs"/>
              </a:rPr>
              <a:t>правильну</a:t>
            </a:r>
            <a:r>
              <a:rPr lang="ru-RU" sz="1400" i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prstClr val="black"/>
                </a:solidFill>
                <a:ea typeface="+mn-ea"/>
                <a:cs typeface="+mn-cs"/>
              </a:rPr>
              <a:t>відповідь</a:t>
            </a:r>
            <a:r>
              <a:rPr lang="ru-RU" sz="1400" i="1" dirty="0">
                <a:solidFill>
                  <a:prstClr val="black"/>
                </a:solidFill>
                <a:ea typeface="+mn-ea"/>
                <a:cs typeface="+mn-cs"/>
              </a:rPr>
              <a:t>.</a:t>
            </a:r>
          </a:p>
          <a:p>
            <a:endParaRPr lang="uk-UA" sz="1400" i="1" dirty="0">
              <a:solidFill>
                <a:prstClr val="black"/>
              </a:solidFill>
              <a:ea typeface="+mn-ea"/>
              <a:cs typeface="+mn-cs"/>
            </a:endParaRPr>
          </a:p>
          <a:p>
            <a:r>
              <a:rPr lang="uk-UA" sz="1200" b="1" i="1" dirty="0">
                <a:solidFill>
                  <a:prstClr val="black"/>
                </a:solidFill>
                <a:ea typeface="+mn-ea"/>
                <a:cs typeface="+mn-cs"/>
              </a:rPr>
              <a:t>                </a:t>
            </a:r>
            <a:endParaRPr lang="uk-UA" sz="1200" i="1" dirty="0">
              <a:solidFill>
                <a:prstClr val="black"/>
              </a:solidFill>
              <a:ea typeface="+mn-ea"/>
              <a:cs typeface="+mn-cs"/>
            </a:endParaRPr>
          </a:p>
          <a:p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496" y="1271016"/>
            <a:ext cx="3976841" cy="5321808"/>
          </a:xfrm>
          <a:prstGeom prst="rect">
            <a:avLst/>
          </a:prstGeom>
        </p:spPr>
      </p:pic>
      <p:sp>
        <p:nvSpPr>
          <p:cNvPr id="5" name="Выноска 3 4"/>
          <p:cNvSpPr/>
          <p:nvPr/>
        </p:nvSpPr>
        <p:spPr>
          <a:xfrm>
            <a:off x="9688220" y="2523744"/>
            <a:ext cx="1741780" cy="740664"/>
          </a:xfrm>
          <a:prstGeom prst="borderCallout3">
            <a:avLst>
              <a:gd name="adj1" fmla="val 5485"/>
              <a:gd name="adj2" fmla="val 363"/>
              <a:gd name="adj3" fmla="val 26913"/>
              <a:gd name="adj4" fmla="val -13598"/>
              <a:gd name="adj5" fmla="val 120408"/>
              <a:gd name="adj6" fmla="val -75795"/>
              <a:gd name="adj7" fmla="val 193399"/>
              <a:gd name="adj8" fmla="val -207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100" i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Замість посилання на аудіо файл можна вставити відео</a:t>
            </a:r>
            <a:endParaRPr lang="en-US" sz="1100" i="1" dirty="0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301752"/>
            <a:ext cx="9404723" cy="1751166"/>
          </a:xfrm>
        </p:spPr>
        <p:txBody>
          <a:bodyPr/>
          <a:lstStyle/>
          <a:p>
            <a:pPr algn="ctr"/>
            <a:r>
              <a:rPr lang="uk-UA" dirty="0"/>
              <a:t>Контроль і оцінювання</a:t>
            </a:r>
            <a:br>
              <a:rPr lang="uk-UA" dirty="0"/>
            </a:br>
            <a:r>
              <a:rPr lang="uk-UA" sz="1800" dirty="0"/>
              <a:t>- </a:t>
            </a:r>
            <a:r>
              <a:rPr lang="ru-RU" sz="1800" i="1" dirty="0" err="1"/>
              <a:t>своєчасне</a:t>
            </a:r>
            <a:r>
              <a:rPr lang="ru-RU" sz="1800" i="1" dirty="0"/>
              <a:t> </a:t>
            </a:r>
            <a:r>
              <a:rPr lang="ru-RU" sz="1800" i="1" dirty="0" err="1"/>
              <a:t>корегування</a:t>
            </a:r>
            <a:r>
              <a:rPr lang="ru-RU" sz="1800" i="1" dirty="0"/>
              <a:t> </a:t>
            </a:r>
            <a:r>
              <a:rPr lang="ru-RU" sz="1800" i="1" dirty="0" err="1"/>
              <a:t>навчального</a:t>
            </a:r>
            <a:r>
              <a:rPr lang="ru-RU" sz="1800" i="1" dirty="0"/>
              <a:t> </a:t>
            </a:r>
            <a:r>
              <a:rPr lang="ru-RU" sz="1800" i="1" dirty="0" err="1"/>
              <a:t>процесу</a:t>
            </a:r>
            <a:r>
              <a:rPr lang="ru-RU" sz="1800" i="1" dirty="0"/>
              <a:t> </a:t>
            </a:r>
            <a:br>
              <a:rPr lang="ru-RU" sz="1800" i="1" dirty="0"/>
            </a:br>
            <a:r>
              <a:rPr lang="ru-RU" sz="1800" i="1" dirty="0"/>
              <a:t>з метою </a:t>
            </a:r>
            <a:r>
              <a:rPr lang="ru-RU" sz="1800" i="1" dirty="0" err="1"/>
              <a:t>приведення</a:t>
            </a:r>
            <a:r>
              <a:rPr lang="ru-RU" sz="1800" i="1" dirty="0"/>
              <a:t> </a:t>
            </a:r>
            <a:r>
              <a:rPr lang="ru-RU" sz="1800" i="1" dirty="0" err="1"/>
              <a:t>його</a:t>
            </a:r>
            <a:r>
              <a:rPr lang="ru-RU" sz="1800" i="1" dirty="0"/>
              <a:t> до </a:t>
            </a:r>
            <a:r>
              <a:rPr lang="ru-RU" sz="1800" i="1" dirty="0" err="1"/>
              <a:t>рівня</a:t>
            </a:r>
            <a:r>
              <a:rPr lang="ru-RU" sz="1800" i="1" dirty="0"/>
              <a:t>, </a:t>
            </a:r>
            <a:r>
              <a:rPr lang="ru-RU" sz="1800" i="1" dirty="0" err="1"/>
              <a:t>заданого</a:t>
            </a:r>
            <a:r>
              <a:rPr lang="ru-RU" sz="1800" i="1" dirty="0"/>
              <a:t> </a:t>
            </a:r>
            <a:r>
              <a:rPr lang="ru-RU" sz="1800" i="1" dirty="0" err="1"/>
              <a:t>програмою</a:t>
            </a:r>
            <a:r>
              <a:rPr lang="ru-RU" sz="1800" i="1" dirty="0"/>
              <a:t> й стандартом, </a:t>
            </a:r>
            <a:br>
              <a:rPr lang="ru-RU" sz="1800" i="1" dirty="0"/>
            </a:br>
            <a:r>
              <a:rPr lang="ru-RU" sz="1800" i="1" dirty="0" err="1"/>
              <a:t>що</a:t>
            </a:r>
            <a:r>
              <a:rPr lang="ru-RU" sz="1800" i="1" dirty="0"/>
              <a:t> </a:t>
            </a:r>
            <a:r>
              <a:rPr lang="ru-RU" sz="1800" i="1" dirty="0" err="1"/>
              <a:t>окреслюють</a:t>
            </a:r>
            <a:r>
              <a:rPr lang="ru-RU" sz="1800" i="1" dirty="0"/>
              <a:t> </a:t>
            </a:r>
            <a:r>
              <a:rPr lang="ru-RU" sz="1800" i="1" dirty="0" err="1"/>
              <a:t>очікувані</a:t>
            </a:r>
            <a:r>
              <a:rPr lang="ru-RU" sz="1800" i="1" dirty="0"/>
              <a:t> </a:t>
            </a:r>
            <a:r>
              <a:rPr lang="ru-RU" sz="1800" i="1" dirty="0" err="1"/>
              <a:t>результати</a:t>
            </a:r>
            <a:r>
              <a:rPr lang="ru-RU" sz="1800" i="1" dirty="0"/>
              <a:t> </a:t>
            </a:r>
            <a:r>
              <a:rPr lang="ru-RU" sz="1800" i="1" dirty="0" err="1"/>
              <a:t>навчально-пізнавальної</a:t>
            </a:r>
            <a:r>
              <a:rPr lang="ru-RU" sz="1800" i="1" dirty="0"/>
              <a:t> </a:t>
            </a:r>
            <a:r>
              <a:rPr lang="ru-RU" sz="1800" i="1" dirty="0" err="1"/>
              <a:t>діяльності</a:t>
            </a:r>
            <a:r>
              <a:rPr lang="ru-RU" sz="1800" i="1" dirty="0"/>
              <a:t> </a:t>
            </a:r>
            <a:r>
              <a:rPr lang="ru-RU" sz="1800" i="1" dirty="0" err="1"/>
              <a:t>учнів</a:t>
            </a:r>
            <a:endParaRPr lang="en-US" sz="18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650823"/>
              </p:ext>
            </p:extLst>
          </p:nvPr>
        </p:nvGraphicFramePr>
        <p:xfrm>
          <a:off x="1103313" y="2459038"/>
          <a:ext cx="8947149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>
                  <a:extLst>
                    <a:ext uri="{9D8B030D-6E8A-4147-A177-3AD203B41FA5}">
                      <a16:colId xmlns:a16="http://schemas.microsoft.com/office/drawing/2014/main" xmlns="" val="2966549238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xmlns="" val="423477187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xmlns="" val="2212675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Поточне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Тематичне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Семестрове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962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основна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функція</a:t>
                      </a:r>
                      <a:r>
                        <a:rPr lang="ru-RU" dirty="0"/>
                        <a:t> поточного контролю – </a:t>
                      </a:r>
                      <a:r>
                        <a:rPr lang="ru-RU" dirty="0" err="1"/>
                        <a:t>навчальна</a:t>
                      </a:r>
                      <a:r>
                        <a:rPr lang="ru-RU" dirty="0"/>
                        <a:t>, тому </a:t>
                      </a:r>
                      <a:r>
                        <a:rPr lang="ru-RU" dirty="0" err="1"/>
                        <a:t>питання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завдання</a:t>
                      </a:r>
                      <a:r>
                        <a:rPr lang="ru-RU" dirty="0"/>
                        <a:t>, тести </a:t>
                      </a:r>
                      <a:r>
                        <a:rPr lang="ru-RU" dirty="0" err="1"/>
                        <a:t>мають</a:t>
                      </a:r>
                      <a:r>
                        <a:rPr lang="ru-RU" dirty="0"/>
                        <a:t> бути </a:t>
                      </a:r>
                      <a:r>
                        <a:rPr lang="ru-RU" dirty="0" err="1"/>
                        <a:t>спрямовані</a:t>
                      </a:r>
                      <a:r>
                        <a:rPr lang="ru-RU" dirty="0"/>
                        <a:t> на </a:t>
                      </a:r>
                      <a:r>
                        <a:rPr lang="ru-RU" dirty="0" err="1"/>
                        <a:t>закріплення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вивченого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матеріалу</a:t>
                      </a:r>
                      <a:r>
                        <a:rPr lang="ru-RU" dirty="0"/>
                        <a:t> й </a:t>
                      </a:r>
                      <a:r>
                        <a:rPr lang="ru-RU" dirty="0" err="1"/>
                        <a:t>повторення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пройденого</a:t>
                      </a:r>
                      <a:endParaRPr lang="ru-RU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як </a:t>
                      </a:r>
                      <a:r>
                        <a:rPr lang="ru-RU" dirty="0" err="1"/>
                        <a:t>окреме</a:t>
                      </a:r>
                      <a:r>
                        <a:rPr lang="ru-RU" dirty="0"/>
                        <a:t> не </a:t>
                      </a:r>
                      <a:r>
                        <a:rPr lang="ru-RU" dirty="0" err="1"/>
                        <a:t>передбачено</a:t>
                      </a:r>
                      <a:r>
                        <a:rPr lang="ru-RU" dirty="0"/>
                        <a:t>, а проводиться на </a:t>
                      </a:r>
                      <a:r>
                        <a:rPr lang="ru-RU" dirty="0" err="1"/>
                        <a:t>основі</a:t>
                      </a:r>
                      <a:r>
                        <a:rPr lang="ru-RU" dirty="0"/>
                        <a:t> поточного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проводиться з метою </a:t>
                      </a:r>
                      <a:r>
                        <a:rPr lang="ru-RU" dirty="0" err="1"/>
                        <a:t>перевірки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рівня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засвоєння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навчального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матеріалу</a:t>
                      </a:r>
                      <a:r>
                        <a:rPr lang="ru-RU" dirty="0"/>
                        <a:t> в </a:t>
                      </a:r>
                      <a:r>
                        <a:rPr lang="ru-RU" dirty="0" err="1"/>
                        <a:t>обсязі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навчальних</a:t>
                      </a:r>
                      <a:r>
                        <a:rPr lang="ru-RU" dirty="0"/>
                        <a:t> тем, </a:t>
                      </a:r>
                      <a:r>
                        <a:rPr lang="ru-RU" dirty="0" err="1"/>
                        <a:t>розділів</a:t>
                      </a:r>
                      <a:r>
                        <a:rPr lang="ru-RU" dirty="0"/>
                        <a:t> семестру: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контроль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читання</a:t>
                      </a:r>
                      <a:r>
                        <a:rPr lang="ru-RU" baseline="0" dirty="0"/>
                        <a:t>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/>
                        <a:t>контроль </a:t>
                      </a:r>
                      <a:r>
                        <a:rPr lang="ru-RU" baseline="0" dirty="0" err="1"/>
                        <a:t>аудіювання</a:t>
                      </a:r>
                      <a:r>
                        <a:rPr lang="ru-RU" baseline="0" dirty="0"/>
                        <a:t>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/>
                        <a:t>контроль письма,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/>
                        <a:t>контроль </a:t>
                      </a:r>
                      <a:r>
                        <a:rPr lang="ru-RU" baseline="0" dirty="0" err="1"/>
                        <a:t>говоріння</a:t>
                      </a:r>
                      <a:endParaRPr lang="ru-RU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5326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6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873" y="0"/>
            <a:ext cx="9406943" cy="1471573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85528"/>
              </p:ext>
            </p:extLst>
          </p:nvPr>
        </p:nvGraphicFramePr>
        <p:xfrm>
          <a:off x="3245004" y="1204332"/>
          <a:ext cx="477396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981">
                  <a:extLst>
                    <a:ext uri="{9D8B030D-6E8A-4147-A177-3AD203B41FA5}">
                      <a16:colId xmlns:a16="http://schemas.microsoft.com/office/drawing/2014/main" xmlns="" val="525050980"/>
                    </a:ext>
                  </a:extLst>
                </a:gridCol>
                <a:gridCol w="2386981">
                  <a:extLst>
                    <a:ext uri="{9D8B030D-6E8A-4147-A177-3AD203B41FA5}">
                      <a16:colId xmlns:a16="http://schemas.microsoft.com/office/drawing/2014/main" xmlns="" val="4059147525"/>
                    </a:ext>
                  </a:extLst>
                </a:gridCol>
              </a:tblGrid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Кількість</a:t>
                      </a:r>
                      <a:r>
                        <a:rPr lang="uk-UA" baseline="0" dirty="0"/>
                        <a:t> балів </a:t>
                      </a:r>
                    </a:p>
                    <a:p>
                      <a:pPr algn="ctr"/>
                      <a:r>
                        <a:rPr lang="uk-UA" baseline="0" dirty="0"/>
                        <a:t>за тест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Оцінка за шкалою від 1-12 балів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257195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6689850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1750698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31 - 32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8369141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29 - 30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5255732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25 - 28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1487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21 - 24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9450901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17</a:t>
                      </a:r>
                      <a:r>
                        <a:rPr lang="uk-UA" baseline="0" dirty="0"/>
                        <a:t> - 20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8533255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13 - 16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5595753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10 - 12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4497265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7 - 9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5137311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4 - 6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4218017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1 -</a:t>
                      </a:r>
                      <a:r>
                        <a:rPr lang="uk-UA" baseline="0" dirty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0386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4" y="1243584"/>
            <a:ext cx="3975357" cy="53766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87" y="1243585"/>
            <a:ext cx="3897119" cy="537667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018693" y="1267823"/>
            <a:ext cx="3908111" cy="532180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000" b="1" dirty="0">
                <a:solidFill>
                  <a:schemeClr val="bg1"/>
                </a:solidFill>
              </a:rPr>
              <a:t>Характеристика тесту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  <a:p>
            <a:r>
              <a:rPr lang="uk-UA" sz="1400" dirty="0">
                <a:solidFill>
                  <a:schemeClr val="bg1"/>
                </a:solidFill>
              </a:rPr>
              <a:t>Робота складається з </a:t>
            </a:r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uk-UA" sz="1400" dirty="0">
                <a:solidFill>
                  <a:schemeClr val="bg1"/>
                </a:solidFill>
              </a:rPr>
              <a:t> завдань, загальна кількість балів  - </a:t>
            </a:r>
            <a:r>
              <a:rPr lang="en-US" sz="1400" dirty="0">
                <a:solidFill>
                  <a:schemeClr val="bg1"/>
                </a:solidFill>
              </a:rPr>
              <a:t>27</a:t>
            </a:r>
            <a:r>
              <a:rPr lang="uk-UA" sz="1400" dirty="0">
                <a:solidFill>
                  <a:schemeClr val="bg1"/>
                </a:solidFill>
              </a:rPr>
              <a:t>:</a:t>
            </a:r>
          </a:p>
          <a:p>
            <a:endParaRPr lang="uk-UA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Task 1 </a:t>
            </a:r>
            <a:r>
              <a:rPr lang="en-US" sz="1400" dirty="0">
                <a:solidFill>
                  <a:schemeClr val="bg1"/>
                </a:solidFill>
              </a:rPr>
              <a:t>- </a:t>
            </a:r>
            <a:r>
              <a:rPr lang="ru-RU" sz="1400" i="1" dirty="0" err="1">
                <a:solidFill>
                  <a:schemeClr val="bg1"/>
                </a:solidFill>
              </a:rPr>
              <a:t>Завдання</a:t>
            </a:r>
            <a:r>
              <a:rPr lang="ru-RU" sz="1400" i="1" dirty="0">
                <a:solidFill>
                  <a:schemeClr val="bg1"/>
                </a:solidFill>
              </a:rPr>
              <a:t> з </a:t>
            </a:r>
            <a:r>
              <a:rPr lang="ru-RU" sz="1400" i="1" dirty="0" err="1">
                <a:solidFill>
                  <a:schemeClr val="bg1"/>
                </a:solidFill>
              </a:rPr>
              <a:t>вибором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однієї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правильної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відповіді</a:t>
            </a:r>
            <a:r>
              <a:rPr lang="uk-UA" sz="1400" i="1" dirty="0">
                <a:solidFill>
                  <a:schemeClr val="bg1"/>
                </a:solidFill>
              </a:rPr>
              <a:t>; </a:t>
            </a:r>
            <a:r>
              <a:rPr lang="en-US" sz="1400" i="1" dirty="0">
                <a:solidFill>
                  <a:schemeClr val="bg1"/>
                </a:solidFill>
              </a:rPr>
              <a:t>1</a:t>
            </a:r>
            <a:r>
              <a:rPr lang="uk-UA" sz="1400" i="1" dirty="0">
                <a:solidFill>
                  <a:schemeClr val="bg1"/>
                </a:solidFill>
              </a:rPr>
              <a:t>6 питань по 1 балу за правильну відповідь.</a:t>
            </a:r>
          </a:p>
          <a:p>
            <a:endParaRPr lang="uk-UA" sz="1400" i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  <a:ea typeface="+mn-ea"/>
                <a:cs typeface="+mn-cs"/>
              </a:rPr>
              <a:t>Task </a:t>
            </a:r>
            <a:r>
              <a:rPr lang="uk-UA" sz="1400" b="1" dirty="0">
                <a:solidFill>
                  <a:prstClr val="black"/>
                </a:solidFill>
                <a:ea typeface="+mn-ea"/>
                <a:cs typeface="+mn-cs"/>
              </a:rPr>
              <a:t>2</a:t>
            </a:r>
            <a:r>
              <a:rPr lang="uk-UA" sz="1400" dirty="0">
                <a:solidFill>
                  <a:prstClr val="black"/>
                </a:solidFill>
                <a:ea typeface="+mn-ea"/>
                <a:cs typeface="+mn-cs"/>
              </a:rPr>
              <a:t> - </a:t>
            </a:r>
            <a:r>
              <a:rPr lang="ru-RU" sz="1400" i="1" dirty="0" err="1">
                <a:solidFill>
                  <a:prstClr val="black"/>
                </a:solidFill>
                <a:ea typeface="+mn-ea"/>
                <a:cs typeface="+mn-cs"/>
              </a:rPr>
              <a:t>Завдання</a:t>
            </a:r>
            <a:r>
              <a:rPr lang="ru-RU" sz="1400" i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prstClr val="black"/>
                </a:solidFill>
                <a:ea typeface="+mn-ea"/>
                <a:cs typeface="+mn-cs"/>
              </a:rPr>
              <a:t>відкритої</a:t>
            </a:r>
            <a:r>
              <a:rPr lang="ru-RU" sz="1400" i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prstClr val="black"/>
                </a:solidFill>
                <a:ea typeface="+mn-ea"/>
                <a:cs typeface="+mn-cs"/>
              </a:rPr>
              <a:t>форми</a:t>
            </a:r>
            <a:r>
              <a:rPr lang="ru-RU" sz="1400" i="1" dirty="0">
                <a:solidFill>
                  <a:prstClr val="black"/>
                </a:solidFill>
                <a:ea typeface="+mn-ea"/>
                <a:cs typeface="+mn-cs"/>
              </a:rPr>
              <a:t> з </a:t>
            </a:r>
            <a:r>
              <a:rPr lang="ru-RU" sz="1400" i="1" dirty="0" err="1">
                <a:solidFill>
                  <a:prstClr val="black"/>
                </a:solidFill>
                <a:ea typeface="+mn-ea"/>
                <a:cs typeface="+mn-cs"/>
              </a:rPr>
              <a:t>розгорнутою</a:t>
            </a:r>
            <a:r>
              <a:rPr lang="ru-RU" sz="1400" i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prstClr val="black"/>
                </a:solidFill>
                <a:ea typeface="+mn-ea"/>
                <a:cs typeface="+mn-cs"/>
              </a:rPr>
              <a:t>відповіддю</a:t>
            </a:r>
            <a:r>
              <a:rPr lang="en-US" sz="1400" i="1" dirty="0">
                <a:solidFill>
                  <a:prstClr val="black"/>
                </a:solidFill>
                <a:ea typeface="+mn-ea"/>
                <a:cs typeface="+mn-cs"/>
              </a:rPr>
              <a:t>; </a:t>
            </a:r>
            <a:r>
              <a:rPr lang="uk-UA" sz="1400" i="1" dirty="0">
                <a:solidFill>
                  <a:prstClr val="black"/>
                </a:solidFill>
                <a:ea typeface="+mn-ea"/>
                <a:cs typeface="+mn-cs"/>
              </a:rPr>
              <a:t>оцінюється </a:t>
            </a:r>
          </a:p>
          <a:p>
            <a:r>
              <a:rPr lang="uk-UA" sz="1400" i="1" dirty="0">
                <a:solidFill>
                  <a:prstClr val="black"/>
                </a:solidFill>
                <a:ea typeface="+mn-ea"/>
                <a:cs typeface="+mn-cs"/>
              </a:rPr>
              <a:t>від 0 до 11 </a:t>
            </a:r>
            <a:r>
              <a:rPr lang="uk-UA" sz="1400" i="1" dirty="0" smtClean="0">
                <a:solidFill>
                  <a:prstClr val="black"/>
                </a:solidFill>
                <a:ea typeface="+mn-ea"/>
                <a:cs typeface="+mn-cs"/>
              </a:rPr>
              <a:t>балів,  враховується</a:t>
            </a:r>
            <a:r>
              <a:rPr lang="uk-UA" sz="1400" i="1" dirty="0">
                <a:solidFill>
                  <a:prstClr val="black"/>
                </a:solidFill>
                <a:ea typeface="+mn-ea"/>
                <a:cs typeface="+mn-cs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uk-UA" sz="1400" i="1" dirty="0">
                <a:solidFill>
                  <a:prstClr val="black"/>
                </a:solidFill>
                <a:ea typeface="+mn-ea"/>
                <a:cs typeface="+mn-cs"/>
              </a:rPr>
              <a:t>змістове наповнення,</a:t>
            </a:r>
          </a:p>
          <a:p>
            <a:pPr marL="285750" indent="-285750">
              <a:buFontTx/>
              <a:buChar char="-"/>
            </a:pPr>
            <a:r>
              <a:rPr lang="uk-UA" sz="1400" i="1" dirty="0">
                <a:solidFill>
                  <a:prstClr val="black"/>
                </a:solidFill>
                <a:ea typeface="+mn-ea"/>
                <a:cs typeface="+mn-cs"/>
              </a:rPr>
              <a:t>структура тексту та зв’язність,</a:t>
            </a:r>
          </a:p>
          <a:p>
            <a:pPr marL="285750" indent="-285750">
              <a:buFontTx/>
              <a:buChar char="-"/>
            </a:pPr>
            <a:r>
              <a:rPr lang="uk-UA" sz="1400" i="1" dirty="0">
                <a:solidFill>
                  <a:prstClr val="black"/>
                </a:solidFill>
                <a:ea typeface="+mn-ea"/>
                <a:cs typeface="+mn-cs"/>
              </a:rPr>
              <a:t>використання лексики,</a:t>
            </a:r>
          </a:p>
          <a:p>
            <a:pPr marL="285750" indent="-285750">
              <a:buFontTx/>
              <a:buChar char="-"/>
            </a:pPr>
            <a:r>
              <a:rPr lang="uk-UA" sz="1400" i="1" dirty="0">
                <a:solidFill>
                  <a:prstClr val="black"/>
                </a:solidFill>
                <a:ea typeface="+mn-ea"/>
                <a:cs typeface="+mn-cs"/>
              </a:rPr>
              <a:t>використання граматики.</a:t>
            </a:r>
          </a:p>
          <a:p>
            <a:r>
              <a:rPr lang="uk-UA" sz="1200" b="1" i="1" dirty="0">
                <a:solidFill>
                  <a:prstClr val="black"/>
                </a:solidFill>
                <a:ea typeface="+mn-ea"/>
                <a:cs typeface="+mn-cs"/>
              </a:rPr>
              <a:t>                </a:t>
            </a:r>
            <a:endParaRPr lang="uk-UA" sz="1200" i="1" dirty="0">
              <a:solidFill>
                <a:prstClr val="black"/>
              </a:solidFill>
              <a:ea typeface="+mn-ea"/>
              <a:cs typeface="+mn-cs"/>
            </a:endParaRPr>
          </a:p>
          <a:p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4" y="3200400"/>
            <a:ext cx="3834012" cy="566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987" y="4002968"/>
            <a:ext cx="3519533" cy="51416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03821" y="254403"/>
            <a:ext cx="11218787" cy="818298"/>
          </a:xfrm>
        </p:spPr>
        <p:txBody>
          <a:bodyPr/>
          <a:lstStyle/>
          <a:p>
            <a:r>
              <a:rPr lang="uk-UA" sz="3200" b="1" dirty="0"/>
              <a:t>Семестрове оцінювання. Контроль письма.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235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72" y="341309"/>
            <a:ext cx="9406943" cy="153022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66145"/>
              </p:ext>
            </p:extLst>
          </p:nvPr>
        </p:nvGraphicFramePr>
        <p:xfrm>
          <a:off x="3267307" y="1204068"/>
          <a:ext cx="477396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981">
                  <a:extLst>
                    <a:ext uri="{9D8B030D-6E8A-4147-A177-3AD203B41FA5}">
                      <a16:colId xmlns:a16="http://schemas.microsoft.com/office/drawing/2014/main" xmlns="" val="525050980"/>
                    </a:ext>
                  </a:extLst>
                </a:gridCol>
                <a:gridCol w="2386981">
                  <a:extLst>
                    <a:ext uri="{9D8B030D-6E8A-4147-A177-3AD203B41FA5}">
                      <a16:colId xmlns:a16="http://schemas.microsoft.com/office/drawing/2014/main" xmlns="" val="4059147525"/>
                    </a:ext>
                  </a:extLst>
                </a:gridCol>
              </a:tblGrid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Кількість</a:t>
                      </a:r>
                      <a:r>
                        <a:rPr lang="uk-UA" baseline="0" dirty="0"/>
                        <a:t> балів </a:t>
                      </a:r>
                    </a:p>
                    <a:p>
                      <a:pPr algn="ctr"/>
                      <a:r>
                        <a:rPr lang="uk-UA" baseline="0" dirty="0"/>
                        <a:t>за тест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Оцінка за шкалою від 1-12 балів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257195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6689850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1750698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24 - 25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8369141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21 - 23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5255732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18</a:t>
                      </a:r>
                      <a:r>
                        <a:rPr lang="uk-UA" baseline="0" dirty="0"/>
                        <a:t> </a:t>
                      </a:r>
                      <a:r>
                        <a:rPr lang="uk-UA" dirty="0"/>
                        <a:t>–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1487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15 –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9450901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12 –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8533255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9</a:t>
                      </a:r>
                      <a:r>
                        <a:rPr lang="uk-UA" baseline="0" dirty="0"/>
                        <a:t> – 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5595753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 –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4497265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 –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5137311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 –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4218017"/>
                  </a:ext>
                </a:extLst>
              </a:tr>
              <a:tr h="3635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 –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0386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4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3821" y="254403"/>
            <a:ext cx="11218787" cy="818298"/>
          </a:xfrm>
        </p:spPr>
        <p:txBody>
          <a:bodyPr/>
          <a:lstStyle/>
          <a:p>
            <a:r>
              <a:rPr lang="uk-UA" sz="3200" b="1" dirty="0"/>
              <a:t>Семестрове оцінювання. Контроль говоріння.</a:t>
            </a:r>
            <a:endParaRPr lang="en-US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16" y="1456927"/>
            <a:ext cx="1730618" cy="16717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754" y="907281"/>
            <a:ext cx="5704043" cy="32056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12360" b="8752"/>
          <a:stretch/>
        </p:blipFill>
        <p:spPr>
          <a:xfrm>
            <a:off x="3255754" y="4112953"/>
            <a:ext cx="5705475" cy="24198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4" y="2407804"/>
            <a:ext cx="683200" cy="7208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59" y="3258170"/>
            <a:ext cx="790391" cy="9188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1306" y="3258170"/>
            <a:ext cx="792549" cy="9205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7511" y="3225274"/>
            <a:ext cx="792549" cy="9205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7260" y="5612191"/>
            <a:ext cx="79254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2296758"/>
            <a:ext cx="11673840" cy="1924722"/>
          </a:xfrm>
        </p:spPr>
        <p:txBody>
          <a:bodyPr/>
          <a:lstStyle/>
          <a:p>
            <a:pPr algn="ctr"/>
            <a:r>
              <a:rPr lang="uk-UA" sz="8000" dirty="0" smtClean="0"/>
              <a:t>Дякуємо за увагу!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11583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93786"/>
          </a:xfrm>
        </p:spPr>
        <p:txBody>
          <a:bodyPr/>
          <a:lstStyle/>
          <a:p>
            <a:pPr algn="ctr"/>
            <a:r>
              <a:rPr lang="uk-UA" dirty="0"/>
              <a:t>   Онлайн-ресурси </a:t>
            </a:r>
            <a:br>
              <a:rPr lang="uk-UA" dirty="0"/>
            </a:br>
            <a:r>
              <a:rPr lang="uk-UA" dirty="0"/>
              <a:t>для контролю і оцінювання 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62" r="19002"/>
          <a:stretch/>
        </p:blipFill>
        <p:spPr>
          <a:xfrm>
            <a:off x="6601967" y="2016062"/>
            <a:ext cx="3941634" cy="38086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44168" y="2016062"/>
            <a:ext cx="4178808" cy="3808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Arial Narrow" panose="020B0606020202030204" pitchFamily="34" charset="0"/>
              </a:rPr>
              <a:t>  </a:t>
            </a:r>
          </a:p>
          <a:p>
            <a:endParaRPr lang="en-US" sz="3600" b="1" dirty="0">
              <a:latin typeface="Arial Narrow" panose="020B0606020202030204" pitchFamily="34" charset="0"/>
            </a:endParaRPr>
          </a:p>
          <a:p>
            <a:endParaRPr lang="en-US" sz="3600" b="1" dirty="0">
              <a:latin typeface="Arial Narrow" panose="020B0606020202030204" pitchFamily="34" charset="0"/>
            </a:endParaRPr>
          </a:p>
          <a:p>
            <a:endParaRPr lang="en-US" sz="3600" b="1" dirty="0">
              <a:latin typeface="Arial Narrow" panose="020B0606020202030204" pitchFamily="34" charset="0"/>
            </a:endParaRPr>
          </a:p>
          <a:p>
            <a:r>
              <a:rPr lang="en-US" sz="3600" b="1" dirty="0">
                <a:latin typeface="Arial Narrow" panose="020B0606020202030204" pitchFamily="34" charset="0"/>
              </a:rPr>
              <a:t>   LIVEWORKSHEETS</a:t>
            </a:r>
          </a:p>
          <a:p>
            <a:r>
              <a:rPr lang="en-US" i="1" dirty="0">
                <a:latin typeface="Arial Narrow" panose="020B0606020202030204" pitchFamily="34" charset="0"/>
              </a:rPr>
              <a:t>Interactive worksheets that save paper and time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171" y="2430589"/>
            <a:ext cx="2452973" cy="21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Liveworksheets.com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6581" y="1484991"/>
            <a:ext cx="9531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Це  </a:t>
            </a:r>
            <a:r>
              <a:rPr lang="ru-RU" dirty="0"/>
              <a:t>сайт 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трансформувати</a:t>
            </a:r>
            <a:r>
              <a:rPr lang="ru-RU" dirty="0"/>
              <a:t> </a:t>
            </a:r>
            <a:r>
              <a:rPr lang="ru-RU" dirty="0" err="1"/>
              <a:t>звичайні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аркуші</a:t>
            </a:r>
            <a:r>
              <a:rPr lang="ru-RU" dirty="0"/>
              <a:t>  </a:t>
            </a:r>
            <a:r>
              <a:rPr lang="en-US" dirty="0"/>
              <a:t>(doc, pdf, jpg...)</a:t>
            </a:r>
            <a:r>
              <a:rPr lang="uk-UA" dirty="0"/>
              <a:t> </a:t>
            </a:r>
            <a:r>
              <a:rPr lang="ru-RU" dirty="0"/>
              <a:t>на </a:t>
            </a:r>
            <a:r>
              <a:rPr lang="ru-RU" dirty="0" err="1"/>
              <a:t>інтерактивні</a:t>
            </a:r>
            <a:r>
              <a:rPr lang="ru-RU" dirty="0"/>
              <a:t> онлайн </a:t>
            </a:r>
            <a:r>
              <a:rPr lang="ru-RU" dirty="0" err="1"/>
              <a:t>вправи</a:t>
            </a:r>
            <a:r>
              <a:rPr lang="ru-RU" dirty="0"/>
              <a:t> з </a:t>
            </a:r>
            <a:r>
              <a:rPr lang="ru-RU" dirty="0" err="1"/>
              <a:t>властивістю</a:t>
            </a:r>
            <a:r>
              <a:rPr lang="ru-RU" dirty="0"/>
              <a:t> </a:t>
            </a:r>
            <a:r>
              <a:rPr lang="ru-RU" dirty="0" err="1"/>
              <a:t>самоперевірки</a:t>
            </a:r>
            <a:r>
              <a:rPr lang="ru-RU" dirty="0"/>
              <a:t> (</a:t>
            </a:r>
            <a:r>
              <a:rPr lang="en-US" dirty="0"/>
              <a:t>interactive worksheets).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21" y="2836287"/>
            <a:ext cx="5389416" cy="320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74" y="2803257"/>
            <a:ext cx="4391891" cy="324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5555673" y="3879274"/>
            <a:ext cx="2715491" cy="5957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6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2398" cy="1348373"/>
          </a:xfrm>
        </p:spPr>
        <p:txBody>
          <a:bodyPr/>
          <a:lstStyle/>
          <a:p>
            <a:pPr algn="ctr"/>
            <a:r>
              <a:rPr lang="uk-UA" b="1" dirty="0"/>
              <a:t>Алгоритм створення</a:t>
            </a:r>
            <a:r>
              <a:rPr lang="en-US" b="1" dirty="0"/>
              <a:t> </a:t>
            </a:r>
            <a:r>
              <a:rPr lang="uk-UA" b="1" dirty="0"/>
              <a:t>інтерактивних робочих аркушів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4290" y="2191480"/>
            <a:ext cx="11125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• Зареєструватися на сайті </a:t>
            </a:r>
            <a:r>
              <a:rPr lang="en-US" dirty="0">
                <a:hlinkClick r:id="rId2"/>
              </a:rPr>
              <a:t>https://www.liveworksheets.com</a:t>
            </a:r>
            <a:endParaRPr lang="uk-UA" dirty="0"/>
          </a:p>
          <a:p>
            <a:r>
              <a:rPr lang="uk-UA" dirty="0"/>
              <a:t>• Завантажити  документ, </a:t>
            </a:r>
            <a:r>
              <a:rPr lang="ru-RU" dirty="0"/>
              <a:t> </a:t>
            </a:r>
            <a:r>
              <a:rPr lang="uk-UA" dirty="0"/>
              <a:t>який буде конвертовано в малюнок. </a:t>
            </a:r>
          </a:p>
          <a:p>
            <a:r>
              <a:rPr lang="uk-UA" dirty="0"/>
              <a:t>• Скориставшись інструкцією, створити  інтерактивні  вправи :</a:t>
            </a:r>
          </a:p>
          <a:p>
            <a:endParaRPr lang="uk-UA" dirty="0"/>
          </a:p>
          <a:p>
            <a:r>
              <a:rPr lang="uk-UA" b="1" dirty="0"/>
              <a:t>    - </a:t>
            </a:r>
            <a:r>
              <a:rPr lang="en-US" b="1" dirty="0"/>
              <a:t>Multiple choice exercises</a:t>
            </a:r>
            <a:r>
              <a:rPr lang="uk-UA" b="1" dirty="0"/>
              <a:t>;</a:t>
            </a:r>
          </a:p>
          <a:p>
            <a:r>
              <a:rPr lang="uk-UA" b="1" dirty="0"/>
              <a:t>    - </a:t>
            </a:r>
            <a:r>
              <a:rPr lang="en-US" b="1" dirty="0"/>
              <a:t>Check boxes</a:t>
            </a:r>
            <a:r>
              <a:rPr lang="uk-UA" b="1" dirty="0"/>
              <a:t>;</a:t>
            </a:r>
          </a:p>
          <a:p>
            <a:r>
              <a:rPr lang="uk-UA" b="1" dirty="0"/>
              <a:t>    - </a:t>
            </a:r>
            <a:r>
              <a:rPr lang="en-US" b="1" dirty="0"/>
              <a:t>Join with arrows</a:t>
            </a:r>
            <a:r>
              <a:rPr lang="uk-UA" b="1" dirty="0"/>
              <a:t>;</a:t>
            </a:r>
          </a:p>
          <a:p>
            <a:r>
              <a:rPr lang="uk-UA" b="1" dirty="0"/>
              <a:t>    - </a:t>
            </a:r>
            <a:r>
              <a:rPr lang="en-US" b="1" dirty="0"/>
              <a:t>Drag and drop</a:t>
            </a:r>
            <a:r>
              <a:rPr lang="uk-UA" b="1" dirty="0"/>
              <a:t>;</a:t>
            </a:r>
          </a:p>
          <a:p>
            <a:r>
              <a:rPr lang="uk-UA" b="1" dirty="0"/>
              <a:t>    - </a:t>
            </a:r>
            <a:r>
              <a:rPr lang="en-US" b="1" dirty="0"/>
              <a:t>Listening exercises</a:t>
            </a:r>
            <a:r>
              <a:rPr lang="uk-UA" b="1" dirty="0"/>
              <a:t>;</a:t>
            </a:r>
          </a:p>
          <a:p>
            <a:r>
              <a:rPr lang="uk-UA" b="1" dirty="0"/>
              <a:t>    - </a:t>
            </a:r>
            <a:r>
              <a:rPr lang="en-US" b="1" dirty="0"/>
              <a:t>Word search puzzles</a:t>
            </a:r>
            <a:r>
              <a:rPr lang="uk-UA" b="1" dirty="0"/>
              <a:t>; </a:t>
            </a:r>
          </a:p>
          <a:p>
            <a:r>
              <a:rPr lang="uk-UA" b="1" dirty="0"/>
              <a:t>    - </a:t>
            </a:r>
            <a:r>
              <a:rPr lang="en-US" b="1" dirty="0"/>
              <a:t>Speaking exercises</a:t>
            </a:r>
            <a:r>
              <a:rPr lang="uk-UA" b="1" dirty="0"/>
              <a:t>;</a:t>
            </a:r>
          </a:p>
          <a:p>
            <a:r>
              <a:rPr lang="uk-UA" b="1" dirty="0"/>
              <a:t>    - </a:t>
            </a:r>
            <a:r>
              <a:rPr lang="en-US" b="1" dirty="0"/>
              <a:t>Open-answer questions</a:t>
            </a:r>
            <a:r>
              <a:rPr lang="uk-UA" b="1" dirty="0"/>
              <a:t>.</a:t>
            </a:r>
          </a:p>
          <a:p>
            <a:endParaRPr lang="uk-UA" b="1" dirty="0"/>
          </a:p>
          <a:p>
            <a:r>
              <a:rPr lang="uk-UA" b="1" dirty="0"/>
              <a:t> </a:t>
            </a:r>
            <a:r>
              <a:rPr lang="uk-UA" dirty="0"/>
              <a:t>• Зберегти  інтерактивний робочий аркуш</a:t>
            </a:r>
            <a:r>
              <a:rPr lang="uk-UA" b="1" dirty="0"/>
              <a:t>  </a:t>
            </a:r>
            <a:r>
              <a:rPr lang="uk-UA" dirty="0"/>
              <a:t>для приватного або для загального користування.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3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3" t="35796" r="29722" b="17992"/>
          <a:stretch/>
        </p:blipFill>
        <p:spPr bwMode="auto">
          <a:xfrm>
            <a:off x="769350" y="518974"/>
            <a:ext cx="4627418" cy="291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t="40071" r="32220"/>
          <a:stretch/>
        </p:blipFill>
        <p:spPr bwMode="auto">
          <a:xfrm>
            <a:off x="5656187" y="517890"/>
            <a:ext cx="4749155" cy="291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14394" r="32490" b="26516"/>
          <a:stretch/>
        </p:blipFill>
        <p:spPr bwMode="auto">
          <a:xfrm>
            <a:off x="751557" y="3585904"/>
            <a:ext cx="4612708" cy="280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t="20563" r="15605" b="10118"/>
          <a:stretch/>
        </p:blipFill>
        <p:spPr bwMode="auto">
          <a:xfrm>
            <a:off x="5656188" y="3551113"/>
            <a:ext cx="4749155" cy="284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1572127" y="1507959"/>
            <a:ext cx="1331494" cy="32084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89684" y="1507958"/>
            <a:ext cx="962526" cy="3368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40379" y="304800"/>
            <a:ext cx="224589" cy="44917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930189" y="5261810"/>
            <a:ext cx="962526" cy="6577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05137" y="2534653"/>
            <a:ext cx="1074821" cy="160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965032" y="5350043"/>
            <a:ext cx="1074821" cy="160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3" t="18939" r="32064" b="48698"/>
          <a:stretch/>
        </p:blipFill>
        <p:spPr bwMode="auto">
          <a:xfrm>
            <a:off x="5737472" y="1090863"/>
            <a:ext cx="5897542" cy="288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8" t="9423" r="31776" b="21346"/>
          <a:stretch/>
        </p:blipFill>
        <p:spPr bwMode="auto">
          <a:xfrm>
            <a:off x="433328" y="267734"/>
            <a:ext cx="4876609" cy="342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9" t="42364" r="32454" b="26503"/>
          <a:stretch/>
        </p:blipFill>
        <p:spPr bwMode="auto">
          <a:xfrm>
            <a:off x="3292263" y="3863357"/>
            <a:ext cx="5762445" cy="275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2438400" y="1636295"/>
            <a:ext cx="4186989" cy="13314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7090611" y="3192379"/>
            <a:ext cx="1876926" cy="9464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6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2" t="10088" r="1611" b="17544"/>
          <a:stretch/>
        </p:blipFill>
        <p:spPr bwMode="auto">
          <a:xfrm>
            <a:off x="818148" y="360990"/>
            <a:ext cx="4219074" cy="581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358189" y="2422358"/>
            <a:ext cx="1219200" cy="38501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823284" y="2297295"/>
            <a:ext cx="4379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uk-UA" sz="2400" dirty="0"/>
              <a:t>10 робочих зошитів</a:t>
            </a:r>
          </a:p>
          <a:p>
            <a:endParaRPr lang="uk-UA" sz="2400" dirty="0"/>
          </a:p>
          <a:p>
            <a:r>
              <a:rPr lang="en-US" sz="2400" dirty="0"/>
              <a:t>- </a:t>
            </a:r>
            <a:r>
              <a:rPr lang="uk-UA" sz="2400" dirty="0"/>
              <a:t>до 120 сторінок (кожен)</a:t>
            </a:r>
          </a:p>
          <a:p>
            <a:endParaRPr lang="uk-UA" sz="2400" dirty="0"/>
          </a:p>
          <a:p>
            <a:r>
              <a:rPr lang="en-US" sz="2400" dirty="0"/>
              <a:t>- </a:t>
            </a:r>
            <a:r>
              <a:rPr lang="uk-UA" sz="2400" dirty="0"/>
              <a:t>до 100 учнів</a:t>
            </a:r>
            <a:endParaRPr lang="ru-RU" sz="2400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53D0FF9-202E-4CE4-AE70-289BF594CF15}"/>
              </a:ext>
            </a:extLst>
          </p:cNvPr>
          <p:cNvSpPr/>
          <p:nvPr/>
        </p:nvSpPr>
        <p:spPr>
          <a:xfrm>
            <a:off x="5823284" y="694565"/>
            <a:ext cx="4262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My workbook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782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96710" cy="1921514"/>
          </a:xfrm>
        </p:spPr>
        <p:txBody>
          <a:bodyPr/>
          <a:lstStyle/>
          <a:p>
            <a:r>
              <a:rPr lang="uk-UA" sz="3600" b="1" dirty="0"/>
              <a:t>Контроль різних видів мовленнєвої діяльності: </a:t>
            </a:r>
            <a:r>
              <a:rPr lang="uk-UA" sz="3600" b="1" dirty="0">
                <a:solidFill>
                  <a:srgbClr val="FF0000"/>
                </a:solidFill>
              </a:rPr>
              <a:t>читання</a:t>
            </a:r>
            <a:r>
              <a:rPr lang="uk-UA" sz="3600" b="1" dirty="0">
                <a:solidFill>
                  <a:schemeClr val="tx1"/>
                </a:solidFill>
              </a:rPr>
              <a:t>, аудіювання та письма.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D:\Users7\Oksana\Downloads\читання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5" t="-9430" r="13874" b="9430"/>
          <a:stretch/>
        </p:blipFill>
        <p:spPr bwMode="auto">
          <a:xfrm>
            <a:off x="641025" y="1507959"/>
            <a:ext cx="5207212" cy="39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t="17544" r="13793" b="4824"/>
          <a:stretch/>
        </p:blipFill>
        <p:spPr bwMode="auto">
          <a:xfrm>
            <a:off x="6074044" y="2967790"/>
            <a:ext cx="5708404" cy="338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1035</TotalTime>
  <Words>947</Words>
  <Application>Microsoft Office PowerPoint</Application>
  <PresentationFormat>Произвольный</PresentationFormat>
  <Paragraphs>211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Ион</vt:lpstr>
      <vt:lpstr>Використання онлайн-ресурсів  для реалізації  поточного і підсумкового контролю знань, умінь і навичок  в умовах дистанційного навчання</vt:lpstr>
      <vt:lpstr>Контроль і оцінювання - своєчасне корегування навчального процесу  з метою приведення його до рівня, заданого програмою й стандартом,  що окреслюють очікувані результати навчально-пізнавальної діяльності учнів</vt:lpstr>
      <vt:lpstr>   Онлайн-ресурси  для контролю і оцінювання </vt:lpstr>
      <vt:lpstr>Liveworksheets.com</vt:lpstr>
      <vt:lpstr>Алгоритм створення інтерактивних робочих аркушів</vt:lpstr>
      <vt:lpstr>Презентация PowerPoint</vt:lpstr>
      <vt:lpstr>Презентация PowerPoint</vt:lpstr>
      <vt:lpstr>Презентация PowerPoint</vt:lpstr>
      <vt:lpstr>Контроль різних видів мовленнєвої діяльності: читання, аудіювання та письма.</vt:lpstr>
      <vt:lpstr>Контроль різних видів мовленнєвої діяльності: читання, аудіювання та письма.</vt:lpstr>
      <vt:lpstr>Контроль різних видів мовленнєвої діяльності: читання, аудіювання та письма.</vt:lpstr>
      <vt:lpstr>Переваги використання сайту:</vt:lpstr>
      <vt:lpstr>Google Forms</vt:lpstr>
      <vt:lpstr>Алгоритм створення тесту  в Google Forms  </vt:lpstr>
      <vt:lpstr>Семестрове оцінювання. Контроль читання.</vt:lpstr>
      <vt:lpstr>Контроль читання</vt:lpstr>
      <vt:lpstr>    Шкала оцінювання</vt:lpstr>
      <vt:lpstr>Семестрове оцінювання. Контроль аудіювання.</vt:lpstr>
      <vt:lpstr>Контроль аудіювання</vt:lpstr>
      <vt:lpstr>Презентация PowerPoint</vt:lpstr>
      <vt:lpstr>Семестрове оцінювання. Контроль письма.</vt:lpstr>
      <vt:lpstr>Презентация PowerPoint</vt:lpstr>
      <vt:lpstr>Семестрове оцінювання. Контроль говоріння.</vt:lpstr>
      <vt:lpstr>Дякуємо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онлайн ресурсів для реалізації поточного і підсумкового контролю знань, умінь і навичок в умовах дистанційного навчання</dc:title>
  <dc:creator>Compik</dc:creator>
  <cp:lastModifiedBy>qwerty1</cp:lastModifiedBy>
  <cp:revision>107</cp:revision>
  <dcterms:created xsi:type="dcterms:W3CDTF">2020-04-14T04:41:29Z</dcterms:created>
  <dcterms:modified xsi:type="dcterms:W3CDTF">2020-04-15T22:43:23Z</dcterms:modified>
</cp:coreProperties>
</file>