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8" r:id="rId4"/>
    <p:sldId id="259" r:id="rId5"/>
    <p:sldId id="273" r:id="rId6"/>
    <p:sldId id="260" r:id="rId7"/>
    <p:sldId id="286" r:id="rId8"/>
    <p:sldId id="287" r:id="rId9"/>
    <p:sldId id="276" r:id="rId10"/>
    <p:sldId id="296" r:id="rId11"/>
    <p:sldId id="289" r:id="rId12"/>
    <p:sldId id="291" r:id="rId13"/>
    <p:sldId id="290" r:id="rId14"/>
    <p:sldId id="277" r:id="rId15"/>
    <p:sldId id="261" r:id="rId16"/>
    <p:sldId id="293" r:id="rId17"/>
    <p:sldId id="267" r:id="rId18"/>
    <p:sldId id="268" r:id="rId19"/>
    <p:sldId id="274" r:id="rId20"/>
    <p:sldId id="272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0A926-58BB-4EE6-BB4E-7C08ED7E4FC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38A59EA-6C00-42B4-A49E-B48D4E7DEB9E}">
      <dgm:prSet phldrT="[Текст]" custT="1"/>
      <dgm:spPr/>
      <dgm:t>
        <a:bodyPr/>
        <a:lstStyle/>
        <a:p>
          <a:r>
            <a:rPr lang="uk-UA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Ключові компетентності</a:t>
          </a:r>
          <a:endParaRPr lang="ru-RU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B4DC0-FB29-4980-B937-82CE512E6C63}" type="parTrans" cxnId="{7A857EF0-B76D-4ED9-8C53-8FA026371E40}">
      <dgm:prSet/>
      <dgm:spPr/>
      <dgm:t>
        <a:bodyPr/>
        <a:lstStyle/>
        <a:p>
          <a:endParaRPr lang="ru-RU"/>
        </a:p>
      </dgm:t>
    </dgm:pt>
    <dgm:pt modelId="{42AA6D7D-1130-468F-8FCE-F7ED15EF401E}" type="sibTrans" cxnId="{7A857EF0-B76D-4ED9-8C53-8FA026371E40}">
      <dgm:prSet/>
      <dgm:spPr/>
      <dgm:t>
        <a:bodyPr/>
        <a:lstStyle/>
        <a:p>
          <a:endParaRPr lang="ru-RU"/>
        </a:p>
      </dgm:t>
    </dgm:pt>
    <dgm:pt modelId="{574AE574-83A3-403B-87B1-1638091563F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24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10</a:t>
          </a:r>
        </a:p>
        <a:p>
          <a:r>
            <a: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endParaRPr lang="ru-RU" sz="1800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C1336-A4F7-485B-A4B9-D366D9AABBDB}" type="parTrans" cxnId="{26C29E43-CE99-4E2B-B8C8-4A0B4D3BA13C}">
      <dgm:prSet/>
      <dgm:spPr/>
      <dgm:t>
        <a:bodyPr/>
        <a:lstStyle/>
        <a:p>
          <a:endParaRPr lang="ru-RU"/>
        </a:p>
      </dgm:t>
    </dgm:pt>
    <dgm:pt modelId="{34505548-3831-46A4-9036-ACFEBBABA03C}" type="sibTrans" cxnId="{26C29E43-CE99-4E2B-B8C8-4A0B4D3BA13C}">
      <dgm:prSet/>
      <dgm:spPr/>
      <dgm:t>
        <a:bodyPr/>
        <a:lstStyle/>
        <a:p>
          <a:endParaRPr lang="ru-RU"/>
        </a:p>
      </dgm:t>
    </dgm:pt>
    <dgm:pt modelId="{C3D88B7C-DF80-4CFB-82A6-71ED728A9A25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Інтегровані змістові лінії</a:t>
          </a:r>
          <a:endParaRPr lang="ru-RU" sz="1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9AC38-23B8-46F7-9A08-A757756EDBB3}" type="parTrans" cxnId="{3EACA42B-FF29-41F9-A9A0-960D72757A9E}">
      <dgm:prSet/>
      <dgm:spPr/>
      <dgm:t>
        <a:bodyPr/>
        <a:lstStyle/>
        <a:p>
          <a:endParaRPr lang="ru-RU"/>
        </a:p>
      </dgm:t>
    </dgm:pt>
    <dgm:pt modelId="{A60F8537-9E5C-45A1-9789-BB33227EB02A}" type="sibTrans" cxnId="{3EACA42B-FF29-41F9-A9A0-960D72757A9E}">
      <dgm:prSet/>
      <dgm:spPr/>
      <dgm:t>
        <a:bodyPr/>
        <a:lstStyle/>
        <a:p>
          <a:endParaRPr lang="ru-RU"/>
        </a:p>
      </dgm:t>
    </dgm:pt>
    <dgm:pt modelId="{63EA6E10-3548-45DD-94AC-3C0137610C42}">
      <dgm:prSet phldrT="[Текст]" custT="1"/>
      <dgm:spPr/>
      <dgm:t>
        <a:bodyPr/>
        <a:lstStyle/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Екологічна безпека та сталий розвиток</a:t>
          </a:r>
        </a:p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Громадянська відповідальність</a:t>
          </a:r>
        </a:p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Здоров’я і безпека</a:t>
          </a:r>
        </a:p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Підприємливість та </a:t>
          </a:r>
          <a:endParaRPr lang="uk-UA" sz="1400" b="1" dirty="0" smtClean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uk-UA" sz="14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фінансова </a:t>
          </a:r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грамотність</a:t>
          </a:r>
          <a:endParaRPr lang="ru-RU" sz="14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62669-4AF9-4635-BBEC-B0B16266E877}" type="parTrans" cxnId="{211195B4-7256-4AA4-A4DE-EB8E143D8A7D}">
      <dgm:prSet/>
      <dgm:spPr/>
      <dgm:t>
        <a:bodyPr/>
        <a:lstStyle/>
        <a:p>
          <a:endParaRPr lang="ru-RU"/>
        </a:p>
      </dgm:t>
    </dgm:pt>
    <dgm:pt modelId="{B5157FF8-51D1-40E7-B1DC-885C26AE1F35}" type="sibTrans" cxnId="{211195B4-7256-4AA4-A4DE-EB8E143D8A7D}">
      <dgm:prSet/>
      <dgm:spPr/>
      <dgm:t>
        <a:bodyPr/>
        <a:lstStyle/>
        <a:p>
          <a:endParaRPr lang="ru-RU"/>
        </a:p>
      </dgm:t>
    </dgm:pt>
    <dgm:pt modelId="{4B1F6434-DBB0-4D55-8F4B-F4AD7D935212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Предметна </a:t>
          </a:r>
          <a:r>
            <a:rPr lang="uk-UA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компетентність</a:t>
          </a:r>
          <a:endParaRPr lang="ru-RU" sz="1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6F96F-5D8C-485A-92C1-9820B33EFDCF}" type="parTrans" cxnId="{197DD244-785F-4E99-B5A3-986F129CB532}">
      <dgm:prSet/>
      <dgm:spPr/>
      <dgm:t>
        <a:bodyPr/>
        <a:lstStyle/>
        <a:p>
          <a:endParaRPr lang="ru-RU"/>
        </a:p>
      </dgm:t>
    </dgm:pt>
    <dgm:pt modelId="{25EEB765-9788-4549-BB15-1282A76DBDFF}" type="sibTrans" cxnId="{197DD244-785F-4E99-B5A3-986F129CB532}">
      <dgm:prSet/>
      <dgm:spPr/>
      <dgm:t>
        <a:bodyPr/>
        <a:lstStyle/>
        <a:p>
          <a:endParaRPr lang="ru-RU"/>
        </a:p>
      </dgm:t>
    </dgm:pt>
    <dgm:pt modelId="{6130C2F5-FFCE-4BC8-B429-C8421A7D5B5D}">
      <dgm:prSet phldrT="[Текст]" custT="1"/>
      <dgm:spPr/>
      <dgm:t>
        <a:bodyPr/>
        <a:lstStyle/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Хронологічна</a:t>
          </a:r>
        </a:p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Просторова</a:t>
          </a:r>
        </a:p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Інформаційна</a:t>
          </a:r>
        </a:p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Логічна</a:t>
          </a:r>
        </a:p>
        <a:p>
          <a:r>
            <a:rPr lang="uk-UA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Аксіологічна</a:t>
          </a:r>
          <a:endParaRPr lang="ru-RU" sz="14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7898D-7CF6-4FDA-8072-6131371F8C4B}" type="parTrans" cxnId="{C95A8D97-91EA-45C4-9352-2169F4FB9E59}">
      <dgm:prSet/>
      <dgm:spPr/>
      <dgm:t>
        <a:bodyPr/>
        <a:lstStyle/>
        <a:p>
          <a:endParaRPr lang="ru-RU"/>
        </a:p>
      </dgm:t>
    </dgm:pt>
    <dgm:pt modelId="{8CC0DDB8-7F14-4BBC-9369-FC6DBC838837}" type="sibTrans" cxnId="{C95A8D97-91EA-45C4-9352-2169F4FB9E59}">
      <dgm:prSet/>
      <dgm:spPr/>
      <dgm:t>
        <a:bodyPr/>
        <a:lstStyle/>
        <a:p>
          <a:endParaRPr lang="ru-RU"/>
        </a:p>
      </dgm:t>
    </dgm:pt>
    <dgm:pt modelId="{F46683F4-9A07-4B95-B55F-9CA044D0C11C}" type="pres">
      <dgm:prSet presAssocID="{EF90A926-58BB-4EE6-BB4E-7C08ED7E4FC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A98622-D1CB-4ABF-8D87-9DC4AB382CAB}" type="pres">
      <dgm:prSet presAssocID="{238A59EA-6C00-42B4-A49E-B48D4E7DEB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8A152-19C9-4447-8CFE-6CB6AA0C2052}" type="pres">
      <dgm:prSet presAssocID="{238A59EA-6C00-42B4-A49E-B48D4E7DEB9E}" presName="childText1" presStyleLbl="solidAlignAcc1" presStyleIdx="0" presStyleCnt="3" custScaleX="84720" custScaleY="101064" custLinFactNeighborX="-889" custLinFactNeighborY="1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AAA06-EAC3-430F-A0A7-54E6C8B45068}" type="pres">
      <dgm:prSet presAssocID="{C3D88B7C-DF80-4CFB-82A6-71ED728A9A2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E9401-BB84-4606-9C71-E0077CA5E7B6}" type="pres">
      <dgm:prSet presAssocID="{C3D88B7C-DF80-4CFB-82A6-71ED728A9A25}" presName="childText2" presStyleLbl="solidAlignAcc1" presStyleIdx="1" presStyleCnt="3" custScaleX="94372" custScaleY="109274" custLinFactNeighborX="-4746" custLinFactNeighborY="1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41E53-B3E5-4451-B3F7-07A6FCC87303}" type="pres">
      <dgm:prSet presAssocID="{4B1F6434-DBB0-4D55-8F4B-F4AD7D935212}" presName="parentText3" presStyleLbl="node1" presStyleIdx="2" presStyleCnt="3" custScaleX="100168" custScaleY="10327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A3646-F97D-48AB-A344-5F00DB189976}" type="pres">
      <dgm:prSet presAssocID="{4B1F6434-DBB0-4D55-8F4B-F4AD7D935212}" presName="childText3" presStyleLbl="solidAlignAcc1" presStyleIdx="2" presStyleCnt="3" custLinFactNeighborX="475" custLinFactNeighborY="3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71139-C42F-4275-8602-E0D255D6DB18}" type="presOf" srcId="{6130C2F5-FFCE-4BC8-B429-C8421A7D5B5D}" destId="{EC2A3646-F97D-48AB-A344-5F00DB189976}" srcOrd="0" destOrd="0" presId="urn:microsoft.com/office/officeart/2009/3/layout/IncreasingArrowsProcess"/>
    <dgm:cxn modelId="{92BD3386-36ED-47CB-B060-879995596818}" type="presOf" srcId="{EF90A926-58BB-4EE6-BB4E-7C08ED7E4FC8}" destId="{F46683F4-9A07-4B95-B55F-9CA044D0C11C}" srcOrd="0" destOrd="0" presId="urn:microsoft.com/office/officeart/2009/3/layout/IncreasingArrowsProcess"/>
    <dgm:cxn modelId="{26C29E43-CE99-4E2B-B8C8-4A0B4D3BA13C}" srcId="{238A59EA-6C00-42B4-A49E-B48D4E7DEB9E}" destId="{574AE574-83A3-403B-87B1-1638091563FB}" srcOrd="0" destOrd="0" parTransId="{7EDC1336-A4F7-485B-A4B9-D366D9AABBDB}" sibTransId="{34505548-3831-46A4-9036-ACFEBBABA03C}"/>
    <dgm:cxn modelId="{A7CBFB09-0192-44DC-A100-9ED1002F17DB}" type="presOf" srcId="{4B1F6434-DBB0-4D55-8F4B-F4AD7D935212}" destId="{A4D41E53-B3E5-4451-B3F7-07A6FCC87303}" srcOrd="0" destOrd="0" presId="urn:microsoft.com/office/officeart/2009/3/layout/IncreasingArrowsProcess"/>
    <dgm:cxn modelId="{7A857EF0-B76D-4ED9-8C53-8FA026371E40}" srcId="{EF90A926-58BB-4EE6-BB4E-7C08ED7E4FC8}" destId="{238A59EA-6C00-42B4-A49E-B48D4E7DEB9E}" srcOrd="0" destOrd="0" parTransId="{872B4DC0-FB29-4980-B937-82CE512E6C63}" sibTransId="{42AA6D7D-1130-468F-8FCE-F7ED15EF401E}"/>
    <dgm:cxn modelId="{218D001E-E530-4A53-B512-0B6187265F02}" type="presOf" srcId="{574AE574-83A3-403B-87B1-1638091563FB}" destId="{0988A152-19C9-4447-8CFE-6CB6AA0C2052}" srcOrd="0" destOrd="0" presId="urn:microsoft.com/office/officeart/2009/3/layout/IncreasingArrowsProcess"/>
    <dgm:cxn modelId="{211195B4-7256-4AA4-A4DE-EB8E143D8A7D}" srcId="{C3D88B7C-DF80-4CFB-82A6-71ED728A9A25}" destId="{63EA6E10-3548-45DD-94AC-3C0137610C42}" srcOrd="0" destOrd="0" parTransId="{B3362669-4AF9-4635-BBEC-B0B16266E877}" sibTransId="{B5157FF8-51D1-40E7-B1DC-885C26AE1F35}"/>
    <dgm:cxn modelId="{72FC1D51-D9B8-4476-AB8F-F3ED54810679}" type="presOf" srcId="{238A59EA-6C00-42B4-A49E-B48D4E7DEB9E}" destId="{66A98622-D1CB-4ABF-8D87-9DC4AB382CAB}" srcOrd="0" destOrd="0" presId="urn:microsoft.com/office/officeart/2009/3/layout/IncreasingArrowsProcess"/>
    <dgm:cxn modelId="{A9D521D4-7C4E-4C77-8D59-2BE8EF2E7286}" type="presOf" srcId="{63EA6E10-3548-45DD-94AC-3C0137610C42}" destId="{9FFE9401-BB84-4606-9C71-E0077CA5E7B6}" srcOrd="0" destOrd="0" presId="urn:microsoft.com/office/officeart/2009/3/layout/IncreasingArrowsProcess"/>
    <dgm:cxn modelId="{197DD244-785F-4E99-B5A3-986F129CB532}" srcId="{EF90A926-58BB-4EE6-BB4E-7C08ED7E4FC8}" destId="{4B1F6434-DBB0-4D55-8F4B-F4AD7D935212}" srcOrd="2" destOrd="0" parTransId="{12C6F96F-5D8C-485A-92C1-9820B33EFDCF}" sibTransId="{25EEB765-9788-4549-BB15-1282A76DBDFF}"/>
    <dgm:cxn modelId="{3EACA42B-FF29-41F9-A9A0-960D72757A9E}" srcId="{EF90A926-58BB-4EE6-BB4E-7C08ED7E4FC8}" destId="{C3D88B7C-DF80-4CFB-82A6-71ED728A9A25}" srcOrd="1" destOrd="0" parTransId="{F4A9AC38-23B8-46F7-9A08-A757756EDBB3}" sibTransId="{A60F8537-9E5C-45A1-9789-BB33227EB02A}"/>
    <dgm:cxn modelId="{C95A8D97-91EA-45C4-9352-2169F4FB9E59}" srcId="{4B1F6434-DBB0-4D55-8F4B-F4AD7D935212}" destId="{6130C2F5-FFCE-4BC8-B429-C8421A7D5B5D}" srcOrd="0" destOrd="0" parTransId="{63D7898D-7CF6-4FDA-8072-6131371F8C4B}" sibTransId="{8CC0DDB8-7F14-4BBC-9369-FC6DBC838837}"/>
    <dgm:cxn modelId="{1F24ABBB-9C5D-4760-B637-F73E20A281D2}" type="presOf" srcId="{C3D88B7C-DF80-4CFB-82A6-71ED728A9A25}" destId="{ED3AAA06-EAC3-430F-A0A7-54E6C8B45068}" srcOrd="0" destOrd="0" presId="urn:microsoft.com/office/officeart/2009/3/layout/IncreasingArrowsProcess"/>
    <dgm:cxn modelId="{A5125A02-A426-42C7-8FB8-BBD301EDCFE6}" type="presParOf" srcId="{F46683F4-9A07-4B95-B55F-9CA044D0C11C}" destId="{66A98622-D1CB-4ABF-8D87-9DC4AB382CAB}" srcOrd="0" destOrd="0" presId="urn:microsoft.com/office/officeart/2009/3/layout/IncreasingArrowsProcess"/>
    <dgm:cxn modelId="{C613934D-F2C2-4575-9DC7-5D5FF3C77C3D}" type="presParOf" srcId="{F46683F4-9A07-4B95-B55F-9CA044D0C11C}" destId="{0988A152-19C9-4447-8CFE-6CB6AA0C2052}" srcOrd="1" destOrd="0" presId="urn:microsoft.com/office/officeart/2009/3/layout/IncreasingArrowsProcess"/>
    <dgm:cxn modelId="{90D84C77-8450-4136-9E1E-963A71F09707}" type="presParOf" srcId="{F46683F4-9A07-4B95-B55F-9CA044D0C11C}" destId="{ED3AAA06-EAC3-430F-A0A7-54E6C8B45068}" srcOrd="2" destOrd="0" presId="urn:microsoft.com/office/officeart/2009/3/layout/IncreasingArrowsProcess"/>
    <dgm:cxn modelId="{14FD13BD-02D4-476C-ACB3-10C2895D0FCA}" type="presParOf" srcId="{F46683F4-9A07-4B95-B55F-9CA044D0C11C}" destId="{9FFE9401-BB84-4606-9C71-E0077CA5E7B6}" srcOrd="3" destOrd="0" presId="urn:microsoft.com/office/officeart/2009/3/layout/IncreasingArrowsProcess"/>
    <dgm:cxn modelId="{48B02F63-EB22-45AA-942C-7330162239D5}" type="presParOf" srcId="{F46683F4-9A07-4B95-B55F-9CA044D0C11C}" destId="{A4D41E53-B3E5-4451-B3F7-07A6FCC87303}" srcOrd="4" destOrd="0" presId="urn:microsoft.com/office/officeart/2009/3/layout/IncreasingArrowsProcess"/>
    <dgm:cxn modelId="{69D2700C-D87C-4391-8267-2EA0F5012B18}" type="presParOf" srcId="{F46683F4-9A07-4B95-B55F-9CA044D0C11C}" destId="{EC2A3646-F97D-48AB-A344-5F00DB18997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413B2-7F05-4C39-9859-3EF3352235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4547022-0FF0-4348-964E-35EC2F7B403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Теза-положення, що його треба довести</a:t>
          </a:r>
          <a:endParaRPr lang="uk-UA" sz="18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807C6F-E5C3-4FAB-BE42-E8AD7E90C067}" type="parTrans" cxnId="{84272410-28B1-478E-96B3-8B9222B09FE5}">
      <dgm:prSet/>
      <dgm:spPr/>
      <dgm:t>
        <a:bodyPr/>
        <a:lstStyle/>
        <a:p>
          <a:endParaRPr lang="uk-UA"/>
        </a:p>
      </dgm:t>
    </dgm:pt>
    <dgm:pt modelId="{D31F9958-CEB4-4691-910F-12004EE889D7}" type="sibTrans" cxnId="{84272410-28B1-478E-96B3-8B9222B09FE5}">
      <dgm:prSet/>
      <dgm:spPr/>
      <dgm:t>
        <a:bodyPr/>
        <a:lstStyle/>
        <a:p>
          <a:endParaRPr lang="uk-UA"/>
        </a:p>
      </dgm:t>
    </dgm:pt>
    <dgm:pt modelId="{094708C7-EE4F-4C11-B2BB-6E699CB1C41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Факти та аргументи</a:t>
          </a:r>
          <a:endParaRPr lang="uk-UA" sz="18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F01B1-A998-407F-8AD6-A54E03297730}" type="parTrans" cxnId="{96F09950-07FC-4710-BC8C-45A751A239ED}">
      <dgm:prSet/>
      <dgm:spPr/>
      <dgm:t>
        <a:bodyPr/>
        <a:lstStyle/>
        <a:p>
          <a:endParaRPr lang="uk-UA"/>
        </a:p>
      </dgm:t>
    </dgm:pt>
    <dgm:pt modelId="{9F5F9E6C-C2E1-4215-A8F9-9C3E653B56B0}" type="sibTrans" cxnId="{96F09950-07FC-4710-BC8C-45A751A239ED}">
      <dgm:prSet/>
      <dgm:spPr/>
      <dgm:t>
        <a:bodyPr/>
        <a:lstStyle/>
        <a:p>
          <a:endParaRPr lang="uk-UA"/>
        </a:p>
      </dgm:t>
    </dgm:pt>
    <dgm:pt modelId="{FE3671DE-7AC7-4C76-9D32-CB199B4D326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Висновки, у силу яких теза істинна</a:t>
          </a:r>
          <a:endParaRPr lang="uk-UA" sz="18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D574D-239B-41C5-93F6-C6F6FF7C62DC}" type="parTrans" cxnId="{1F438893-FBFE-4664-A6E6-EB41C6745535}">
      <dgm:prSet/>
      <dgm:spPr/>
      <dgm:t>
        <a:bodyPr/>
        <a:lstStyle/>
        <a:p>
          <a:endParaRPr lang="uk-UA"/>
        </a:p>
      </dgm:t>
    </dgm:pt>
    <dgm:pt modelId="{43D1DA32-67F9-45B1-87AE-B1C6C6446319}" type="sibTrans" cxnId="{1F438893-FBFE-4664-A6E6-EB41C6745535}">
      <dgm:prSet/>
      <dgm:spPr/>
      <dgm:t>
        <a:bodyPr/>
        <a:lstStyle/>
        <a:p>
          <a:endParaRPr lang="uk-UA"/>
        </a:p>
      </dgm:t>
    </dgm:pt>
    <dgm:pt modelId="{CC95802C-024D-4C8F-B363-FEF091DA899C}" type="pres">
      <dgm:prSet presAssocID="{54C413B2-7F05-4C39-9859-3EF335223535}" presName="Name0" presStyleCnt="0">
        <dgm:presLayoutVars>
          <dgm:dir/>
          <dgm:animLvl val="lvl"/>
          <dgm:resizeHandles val="exact"/>
        </dgm:presLayoutVars>
      </dgm:prSet>
      <dgm:spPr/>
    </dgm:pt>
    <dgm:pt modelId="{26013772-558D-42AE-A99B-5B55E90158C1}" type="pres">
      <dgm:prSet presAssocID="{D4547022-0FF0-4348-964E-35EC2F7B403A}" presName="parTxOnly" presStyleLbl="node1" presStyleIdx="0" presStyleCnt="3" custScaleX="119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438D12-142F-48E0-A366-CE0787DF004C}" type="pres">
      <dgm:prSet presAssocID="{D31F9958-CEB4-4691-910F-12004EE889D7}" presName="parTxOnlySpace" presStyleCnt="0"/>
      <dgm:spPr/>
    </dgm:pt>
    <dgm:pt modelId="{D3EE8D84-F66D-47F5-BED4-07998345CC56}" type="pres">
      <dgm:prSet presAssocID="{094708C7-EE4F-4C11-B2BB-6E699CB1C41F}" presName="parTxOnly" presStyleLbl="node1" presStyleIdx="1" presStyleCnt="3" custScaleX="96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20542-2F62-486D-BEE9-48351D0D0665}" type="pres">
      <dgm:prSet presAssocID="{9F5F9E6C-C2E1-4215-A8F9-9C3E653B56B0}" presName="parTxOnlySpace" presStyleCnt="0"/>
      <dgm:spPr/>
    </dgm:pt>
    <dgm:pt modelId="{FCB0D99B-8ACB-47ED-8A0E-50DCD0ECF971}" type="pres">
      <dgm:prSet presAssocID="{FE3671DE-7AC7-4C76-9D32-CB199B4D32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4272410-28B1-478E-96B3-8B9222B09FE5}" srcId="{54C413B2-7F05-4C39-9859-3EF335223535}" destId="{D4547022-0FF0-4348-964E-35EC2F7B403A}" srcOrd="0" destOrd="0" parTransId="{2F807C6F-E5C3-4FAB-BE42-E8AD7E90C067}" sibTransId="{D31F9958-CEB4-4691-910F-12004EE889D7}"/>
    <dgm:cxn modelId="{EA50E214-B4E1-402F-B523-64159AAC6076}" type="presOf" srcId="{FE3671DE-7AC7-4C76-9D32-CB199B4D326D}" destId="{FCB0D99B-8ACB-47ED-8A0E-50DCD0ECF971}" srcOrd="0" destOrd="0" presId="urn:microsoft.com/office/officeart/2005/8/layout/chevron1"/>
    <dgm:cxn modelId="{65A07621-5921-48BD-9024-0E7A1DCAB502}" type="presOf" srcId="{D4547022-0FF0-4348-964E-35EC2F7B403A}" destId="{26013772-558D-42AE-A99B-5B55E90158C1}" srcOrd="0" destOrd="0" presId="urn:microsoft.com/office/officeart/2005/8/layout/chevron1"/>
    <dgm:cxn modelId="{ECE4E6C6-0F76-496F-BF56-F5B2D5E023B0}" type="presOf" srcId="{54C413B2-7F05-4C39-9859-3EF335223535}" destId="{CC95802C-024D-4C8F-B363-FEF091DA899C}" srcOrd="0" destOrd="0" presId="urn:microsoft.com/office/officeart/2005/8/layout/chevron1"/>
    <dgm:cxn modelId="{96F09950-07FC-4710-BC8C-45A751A239ED}" srcId="{54C413B2-7F05-4C39-9859-3EF335223535}" destId="{094708C7-EE4F-4C11-B2BB-6E699CB1C41F}" srcOrd="1" destOrd="0" parTransId="{747F01B1-A998-407F-8AD6-A54E03297730}" sibTransId="{9F5F9E6C-C2E1-4215-A8F9-9C3E653B56B0}"/>
    <dgm:cxn modelId="{1F438893-FBFE-4664-A6E6-EB41C6745535}" srcId="{54C413B2-7F05-4C39-9859-3EF335223535}" destId="{FE3671DE-7AC7-4C76-9D32-CB199B4D326D}" srcOrd="2" destOrd="0" parTransId="{780D574D-239B-41C5-93F6-C6F6FF7C62DC}" sibTransId="{43D1DA32-67F9-45B1-87AE-B1C6C6446319}"/>
    <dgm:cxn modelId="{8E964E78-90AE-41C9-80BD-8CAFCD04630A}" type="presOf" srcId="{094708C7-EE4F-4C11-B2BB-6E699CB1C41F}" destId="{D3EE8D84-F66D-47F5-BED4-07998345CC56}" srcOrd="0" destOrd="0" presId="urn:microsoft.com/office/officeart/2005/8/layout/chevron1"/>
    <dgm:cxn modelId="{370E1C6F-66E6-4CD5-AC78-F3CACE55791F}" type="presParOf" srcId="{CC95802C-024D-4C8F-B363-FEF091DA899C}" destId="{26013772-558D-42AE-A99B-5B55E90158C1}" srcOrd="0" destOrd="0" presId="urn:microsoft.com/office/officeart/2005/8/layout/chevron1"/>
    <dgm:cxn modelId="{799E279B-687F-4452-B6A9-5DD6ACE02425}" type="presParOf" srcId="{CC95802C-024D-4C8F-B363-FEF091DA899C}" destId="{14438D12-142F-48E0-A366-CE0787DF004C}" srcOrd="1" destOrd="0" presId="urn:microsoft.com/office/officeart/2005/8/layout/chevron1"/>
    <dgm:cxn modelId="{EDA26DAD-DF3D-4E2E-AB96-DEDF24D31491}" type="presParOf" srcId="{CC95802C-024D-4C8F-B363-FEF091DA899C}" destId="{D3EE8D84-F66D-47F5-BED4-07998345CC56}" srcOrd="2" destOrd="0" presId="urn:microsoft.com/office/officeart/2005/8/layout/chevron1"/>
    <dgm:cxn modelId="{0F11CBBF-7650-4AFA-8A70-AFEEFEB0200C}" type="presParOf" srcId="{CC95802C-024D-4C8F-B363-FEF091DA899C}" destId="{DF120542-2F62-486D-BEE9-48351D0D0665}" srcOrd="3" destOrd="0" presId="urn:microsoft.com/office/officeart/2005/8/layout/chevron1"/>
    <dgm:cxn modelId="{A5F776EE-1E70-4F6F-B882-1A73F0E9BDB9}" type="presParOf" srcId="{CC95802C-024D-4C8F-B363-FEF091DA899C}" destId="{FCB0D99B-8ACB-47ED-8A0E-50DCD0ECF97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98622-D1CB-4ABF-8D87-9DC4AB382CAB}">
      <dsp:nvSpPr>
        <dsp:cNvPr id="0" name=""/>
        <dsp:cNvSpPr/>
      </dsp:nvSpPr>
      <dsp:spPr>
        <a:xfrm>
          <a:off x="19411" y="636578"/>
          <a:ext cx="7087683" cy="1032236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638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Ключові компетентності</a:t>
          </a:r>
          <a:endParaRPr lang="ru-RU" sz="18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1" y="894637"/>
        <a:ext cx="6829624" cy="516118"/>
      </dsp:txXfrm>
    </dsp:sp>
    <dsp:sp modelId="{0988A152-19C9-4447-8CFE-6CB6AA0C2052}">
      <dsp:nvSpPr>
        <dsp:cNvPr id="0" name=""/>
        <dsp:cNvSpPr/>
      </dsp:nvSpPr>
      <dsp:spPr>
        <a:xfrm>
          <a:off x="166785" y="1446760"/>
          <a:ext cx="1849443" cy="200962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uk-UA" sz="32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785" y="1446760"/>
        <a:ext cx="1849443" cy="2009625"/>
      </dsp:txXfrm>
    </dsp:sp>
    <dsp:sp modelId="{ED3AAA06-EAC3-430F-A0A7-54E6C8B45068}">
      <dsp:nvSpPr>
        <dsp:cNvPr id="0" name=""/>
        <dsp:cNvSpPr/>
      </dsp:nvSpPr>
      <dsp:spPr>
        <a:xfrm>
          <a:off x="2202417" y="980657"/>
          <a:ext cx="4904676" cy="1032236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638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Інтегровані змістові лінії</a:t>
          </a:r>
          <a:endParaRPr lang="ru-RU" sz="1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2417" y="1238716"/>
        <a:ext cx="4646617" cy="516118"/>
      </dsp:txXfrm>
    </dsp:sp>
    <dsp:sp modelId="{9FFE9401-BB84-4606-9C71-E0077CA5E7B6}">
      <dsp:nvSpPr>
        <dsp:cNvPr id="0" name=""/>
        <dsp:cNvSpPr/>
      </dsp:nvSpPr>
      <dsp:spPr>
        <a:xfrm>
          <a:off x="2160241" y="1715555"/>
          <a:ext cx="2060146" cy="217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Екологічна безпека та сталий розвиток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Громадянська відповідальність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Здоров’я і безпека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Підприємливість та </a:t>
          </a:r>
          <a:endParaRPr lang="uk-UA" sz="1400" b="1" kern="1200" dirty="0" smtClean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фінансова </a:t>
          </a: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грамотність</a:t>
          </a:r>
          <a:endParaRPr lang="ru-RU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0241" y="1715555"/>
        <a:ext cx="2060146" cy="2172878"/>
      </dsp:txXfrm>
    </dsp:sp>
    <dsp:sp modelId="{A4D41E53-B3E5-4451-B3F7-07A6FCC87303}">
      <dsp:nvSpPr>
        <dsp:cNvPr id="0" name=""/>
        <dsp:cNvSpPr/>
      </dsp:nvSpPr>
      <dsp:spPr>
        <a:xfrm>
          <a:off x="4383137" y="1307823"/>
          <a:ext cx="2726242" cy="1066063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638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Предметна </a:t>
          </a:r>
          <a:r>
            <a:rPr lang="uk-UA" sz="1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компетентність</a:t>
          </a:r>
          <a:endParaRPr lang="ru-RU" sz="18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3137" y="1574339"/>
        <a:ext cx="2459726" cy="533031"/>
      </dsp:txXfrm>
    </dsp:sp>
    <dsp:sp modelId="{EC2A3646-F97D-48AB-A344-5F00DB189976}">
      <dsp:nvSpPr>
        <dsp:cNvPr id="0" name=""/>
        <dsp:cNvSpPr/>
      </dsp:nvSpPr>
      <dsp:spPr>
        <a:xfrm>
          <a:off x="4395793" y="2182910"/>
          <a:ext cx="2183006" cy="1959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Хронологічна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Просторова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Інформаційна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Логічна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Аксіологічна</a:t>
          </a:r>
          <a:endParaRPr lang="ru-RU" sz="1400" b="1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5793" y="2182910"/>
        <a:ext cx="2183006" cy="1959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13772-558D-42AE-A99B-5B55E90158C1}">
      <dsp:nvSpPr>
        <dsp:cNvPr id="0" name=""/>
        <dsp:cNvSpPr/>
      </dsp:nvSpPr>
      <dsp:spPr>
        <a:xfrm>
          <a:off x="2558" y="1166642"/>
          <a:ext cx="3141187" cy="1051091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Теза-положення, що його треба довести</a:t>
          </a:r>
          <a:endParaRPr lang="uk-UA" sz="18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104" y="1166642"/>
        <a:ext cx="2090096" cy="1051091"/>
      </dsp:txXfrm>
    </dsp:sp>
    <dsp:sp modelId="{D3EE8D84-F66D-47F5-BED4-07998345CC56}">
      <dsp:nvSpPr>
        <dsp:cNvPr id="0" name=""/>
        <dsp:cNvSpPr/>
      </dsp:nvSpPr>
      <dsp:spPr>
        <a:xfrm>
          <a:off x="2880973" y="1166642"/>
          <a:ext cx="2528374" cy="1051091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Факти та аргументи</a:t>
          </a:r>
          <a:endParaRPr lang="uk-UA" sz="18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6519" y="1166642"/>
        <a:ext cx="1477283" cy="1051091"/>
      </dsp:txXfrm>
    </dsp:sp>
    <dsp:sp modelId="{FCB0D99B-8ACB-47ED-8A0E-50DCD0ECF971}">
      <dsp:nvSpPr>
        <dsp:cNvPr id="0" name=""/>
        <dsp:cNvSpPr/>
      </dsp:nvSpPr>
      <dsp:spPr>
        <a:xfrm>
          <a:off x="5146575" y="1166642"/>
          <a:ext cx="2627729" cy="1051091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Висновки, у силу яких теза істинна</a:t>
          </a:r>
          <a:endParaRPr lang="uk-UA" sz="18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72121" y="1166642"/>
        <a:ext cx="1576638" cy="105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BED5-1CDF-484F-8C1B-CA19D2850673}" type="datetimeFigureOut">
              <a:rPr lang="uk-UA" smtClean="0"/>
              <a:t>18.09.2020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B406-82F1-459D-90E2-CE5C3CAC7AA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079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y.kby.kiev.ua/" TargetMode="External"/><Relationship Id="rId3" Type="http://schemas.openxmlformats.org/officeDocument/2006/relationships/hyperlink" Target="http://ru.osvita.ua/" TargetMode="External"/><Relationship Id="rId7" Type="http://schemas.openxmlformats.org/officeDocument/2006/relationships/hyperlink" Target="https://uinp.gov.ua/elektronni-vydannya/broshura-ukrayinske-viysko-1917-1921" TargetMode="External"/><Relationship Id="rId2" Type="http://schemas.openxmlformats.org/officeDocument/2006/relationships/hyperlink" Target="https://www.youtube.com/watch?v=7RJj_xAH1Cg&amp;feature=youtu.b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natodef.gromadosvita.org.ua/downloads/nato-defender.pdf" TargetMode="External"/><Relationship Id="rId11" Type="http://schemas.openxmlformats.org/officeDocument/2006/relationships/hyperlink" Target="http://osvita.kby.kiev.ua/" TargetMode="External"/><Relationship Id="rId5" Type="http://schemas.openxmlformats.org/officeDocument/2006/relationships/hyperlink" Target="https://bit.ly/2Rbr7K2?fbclid=IwAR1R1LsGmCWUYV1qe_aYwEUqpAZcbIG9jUp9T0eIn0oyaRWaD_Y8HSBPigQ" TargetMode="External"/><Relationship Id="rId10" Type="http://schemas.openxmlformats.org/officeDocument/2006/relationships/hyperlink" Target="http://memory.kby.kiev.ua/film.html" TargetMode="External"/><Relationship Id="rId4" Type="http://schemas.openxmlformats.org/officeDocument/2006/relationships/hyperlink" Target="http://tkuma.dp.ua/ua/obrazovanie/konkurs-rabot" TargetMode="External"/><Relationship Id="rId9" Type="http://schemas.openxmlformats.org/officeDocument/2006/relationships/hyperlink" Target="http://memory.kby.kiev.ua/main.html#ua:P,pan,1,0,0:node1,-5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p.com.ua/osvitni-praktiki-iz-zapobigannya-info/" TargetMode="External"/><Relationship Id="rId3" Type="http://schemas.openxmlformats.org/officeDocument/2006/relationships/hyperlink" Target="http://www.medialiteracy.org.ua/" TargetMode="External"/><Relationship Id="rId7" Type="http://schemas.openxmlformats.org/officeDocument/2006/relationships/hyperlink" Target="http://ippo.kubg.edu.ua/wp-content/uploads/2016/12/shkilnyj_kalendar_prav_liudyny.pdf" TargetMode="External"/><Relationship Id="rId2" Type="http://schemas.openxmlformats.org/officeDocument/2006/relationships/hyperlink" Target="https://courses.ed-era.com/courses/course-v1:EDERA_OSCE+HRE101+2019/abou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du.helsinki.org.ua/sites/default/files/userfiles/posibnyk.pdf" TargetMode="External"/><Relationship Id="rId5" Type="http://schemas.openxmlformats.org/officeDocument/2006/relationships/hyperlink" Target="https://www.aup.com.ua/sindi-sheybe-feyz-rogou-mediagramotni/" TargetMode="External"/><Relationship Id="rId4" Type="http://schemas.openxmlformats.org/officeDocument/2006/relationships/hyperlink" Target="http://www.aup.com.ua/upd/mo.pdf" TargetMode="External"/><Relationship Id="rId9" Type="http://schemas.openxmlformats.org/officeDocument/2006/relationships/hyperlink" Target="https://www.aup.com.ua/osvitni-praktiki-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-democracy.com.ua/" TargetMode="External"/><Relationship Id="rId2" Type="http://schemas.openxmlformats.org/officeDocument/2006/relationships/hyperlink" Target="https://drive.google.com/file/d/12rx9vjPKufmJyuArWQ7LxlxDrDRNDkVp/view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-era.com/courses/course-v1:MON-DECIDE+1+2020/about" TargetMode="External"/><Relationship Id="rId2" Type="http://schemas.openxmlformats.org/officeDocument/2006/relationships/hyperlink" Target="https://cutt.ly/9iveDyc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https://www.schools-for-democracy.org/onlain-resursy/toolbo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pro-vnesennya-zmin-do-navchalnih-program-z-istoriyi-ukrayini-dlya-5-9-ta-10-11-klasiv-zakladiv-zagalnoyi-serednoyi-osviti" TargetMode="External"/><Relationship Id="rId2" Type="http://schemas.openxmlformats.org/officeDocument/2006/relationships/hyperlink" Target="http://mon.gov.ua/activity/education/zagalna-serednya/gromadske-obgovorennya-program-10-11x-klasiv.htm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ua/activity/education/zagalna-serednya/gromadske-obgovorennya-program-10-11x-klasiv.html" TargetMode="External"/><Relationship Id="rId2" Type="http://schemas.openxmlformats.org/officeDocument/2006/relationships/hyperlink" Target="http://mon.gov.ua/activity/education/zagalna-serednya/gromadske-obgovorennya-program-10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mzo.gov.ua/osvita/zagalno-serednya-osvita-2/navchalni-prohramy-5-9-klasy-naskrizni-zmistovi-liniji/pravoznavstvo-9-klas-naskrizni-zmistovi-linij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wp-content/uploads/2016/12/Programa_2020_istoriya.pdf" TargetMode="External"/><Relationship Id="rId2" Type="http://schemas.openxmlformats.org/officeDocument/2006/relationships/hyperlink" Target="https://docs.google.com/spreadsheets/d/16NyRYEKgeQ4T5BE68La-s2gn0q2MPyIWSWx-Vdw-zmA/edit?ts=5a364195#gid=1078780689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on.gov.ua/ua/osvita/zagalna-serednya-osvita/korisni-posilannya-shodo-temi-golodomor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6021288"/>
            <a:ext cx="4824536" cy="836712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Третьякова О.В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методист з історії,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правознавства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-методичного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відділу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координації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освітньої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професійного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Сумського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ОІППО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116632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КОМПЕТЕНТНІСНИЙ ПІДХІД У РЕАЛІЗАЦІЇ ЗМІСТУ НАВЧАННЯ ОСВІТНЬОЇ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ГАЛУЗІ «СУСПІЛЬСТВОЗНАВСТВО»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79208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ІСТОРІЯ УКРАЇНИ 11 КЛАС</a:t>
            </a:r>
            <a:endParaRPr lang="ru-RU" sz="3200" dirty="0"/>
          </a:p>
        </p:txBody>
      </p:sp>
      <p:pic>
        <p:nvPicPr>
          <p:cNvPr id="4" name="Объект 3" descr="D:\Desktop\1461335629-42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6" y="1772816"/>
            <a:ext cx="3600400" cy="440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1669" t="21545" r="21542" b="10077"/>
          <a:stretch/>
        </p:blipFill>
        <p:spPr bwMode="auto">
          <a:xfrm>
            <a:off x="4283968" y="1772816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0004" t="42697" r="36724" b="34644"/>
          <a:stretch/>
        </p:blipFill>
        <p:spPr bwMode="auto">
          <a:xfrm>
            <a:off x="5436096" y="5243264"/>
            <a:ext cx="2989843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51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4" cy="79208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ІСТОРІЯ УКРАЇНИ  10 КЛАС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632848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7821" t="28636" r="4205" b="30936"/>
          <a:stretch/>
        </p:blipFill>
        <p:spPr bwMode="auto">
          <a:xfrm>
            <a:off x="784993" y="3717032"/>
            <a:ext cx="7560840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7473188"/>
              </p:ext>
            </p:extLst>
          </p:nvPr>
        </p:nvGraphicFramePr>
        <p:xfrm>
          <a:off x="694111" y="1124744"/>
          <a:ext cx="77768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2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936104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ІНТЕГРОВАНИЙ 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КУРС «ГРОМАДЯНСЬКА ОСВІТА» 10 КЛАС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807704"/>
            <a:ext cx="4536504" cy="4318459"/>
          </a:xfrm>
        </p:spPr>
        <p:txBody>
          <a:bodyPr>
            <a:normAutofit fontScale="32500" lnSpcReduction="20000"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СТАЛИЙ РОЗВИТОК ЯК СПОСІБ ЗБЕРЕЖЕННЯ ДОВКІЛЛЯ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Які основні цілі сталого розвитку, визначені ООН?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На вашу думку, чому саме ці цілі є пріоритетними?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Чи замислювались ви над питанням від кого залежить ваша безпека, безпека сім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ї та суспільства в цілому?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 У чому полягає суспільна цінність стабільності та безпеки (</a:t>
            </a:r>
            <a:r>
              <a:rPr lang="uk-UA" sz="3700" b="1" dirty="0">
                <a:latin typeface="Arial" panose="020B0604020202020204" pitchFamily="34" charset="0"/>
                <a:cs typeface="Arial" panose="020B0604020202020204" pitchFamily="34" charset="0"/>
              </a:rPr>
              <a:t>соціальна і громадянська компетентності</a:t>
            </a: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 Як ви вважаєте, чи забезпечує достатньо можливостей для цього сучасний розвиток демократії в Україні? (</a:t>
            </a:r>
            <a:r>
              <a:rPr lang="uk-UA" sz="3700" b="1" dirty="0">
                <a:latin typeface="Arial" panose="020B0604020202020204" pitchFamily="34" charset="0"/>
                <a:cs typeface="Arial" panose="020B0604020202020204" pitchFamily="34" charset="0"/>
              </a:rPr>
              <a:t>соціальна та громадянська компетентності</a:t>
            </a: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 Знайдіть інформацію про найбільш поширені соціальні протиріччя, що загрожують суспільній небезпеці (</a:t>
            </a:r>
            <a:r>
              <a:rPr lang="uk-UA" sz="3700" b="1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інформаційно-цифрова</a:t>
            </a: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 Визначте природні загрозі, що існують для сучасного суспільства (</a:t>
            </a:r>
            <a:r>
              <a:rPr lang="uk-UA" sz="3700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компетентності у природничих науках і технологіях</a:t>
            </a: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 Визначте техногенні загрози, що існують для сучасного суспільства (</a:t>
            </a:r>
            <a:r>
              <a:rPr lang="uk-UA" sz="3700" b="1" dirty="0">
                <a:latin typeface="Arial" panose="020B0604020202020204" pitchFamily="34" charset="0"/>
                <a:cs typeface="Arial" panose="020B0604020202020204" pitchFamily="34" charset="0"/>
              </a:rPr>
              <a:t>екологічна грамотність і здорове життя</a:t>
            </a: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 Знайдіть інформацію про найбільш поширені природні та техногенні катастрофи, що загрожують суспільній безпеці (</a:t>
            </a:r>
            <a:r>
              <a:rPr lang="uk-UA" sz="3700" b="1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інформаційно-цифрова</a:t>
            </a: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        Що треба знати, щоб розв’язати глобальні проблеми сучасності?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3231"/>
            <a:ext cx="3024336" cy="21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032" t="37763" r="44393" b="46346"/>
          <a:stretch/>
        </p:blipFill>
        <p:spPr bwMode="auto">
          <a:xfrm>
            <a:off x="794926" y="3937438"/>
            <a:ext cx="2192898" cy="787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1361" t="46248" r="20124" b="34982"/>
          <a:stretch/>
        </p:blipFill>
        <p:spPr bwMode="auto">
          <a:xfrm>
            <a:off x="683569" y="4797152"/>
            <a:ext cx="3312368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1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936104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ІНТЕГРОВАНИЙ КУРС «ГРОМАДЯНСЬКА ОСВІТА» 10 КЛАС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70485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СТЕРЕОТИПИ. ДИСКРИМІНАЦІЯ. УПЕРЕДЖЕННЯ.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Розкажіть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про національні та етнічні стереотипи, які характеризують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особливі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прикмети представників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різних національностей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соціальна та громадянська компетентності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Наведіть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приклади з історії, коли стереотипи використовуються як зброя для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пропаганди расизму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і ксенофобії? (наприклад: антисемітська пропаганда в Німеччині у  20-30-рр. ХХ ст., яка призвела до знищення 6 млн. євреїв) (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математична компетентність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Яка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роль відводиться інформаційній війні у формуванні стереотипного мислення?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цим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користується? (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інформаційно-цифрова компетентність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Чи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можна вважати дискримінацією колоніальне поневолення інших народів?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Чи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змінюються стереотипи з часом, піддаючись впливу різних факторів?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Висновок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: Д. – тягне за собою негативні наслідки, вона призводить до приниження гідності окремої особистості або цілої групи людей позбавляє їх участі у суспільно-громадському житті. Найбільшим проявом Д. є расизм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Громадянська  компетентність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соціально-комунікативна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(встановлення конструктивних відносин між людьми), </a:t>
            </a: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інформаційно-медійна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(аналіз та оцінка інформації, уміння критично мислити), </a:t>
            </a: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розв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язання  соціальних  конфліктів, проблем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(уміння розв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язувати соціальні суперечності, формування толерантного ставлення)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080120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ДОСЛІДНИЦЬКА ДІЯЛЬНІСТЬ </a:t>
            </a:r>
            <a:b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УРОКАХ ІСТОРІЇ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353347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uk-UA" altLang="uk-UA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</a:t>
            </a:r>
            <a:endParaRPr lang="uk-UA" altLang="uk-U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414" t="24047" r="21605" b="30462"/>
          <a:stretch/>
        </p:blipFill>
        <p:spPr bwMode="auto">
          <a:xfrm>
            <a:off x="683568" y="1844824"/>
            <a:ext cx="3744416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6934" t="18437" r="21605" b="26052"/>
          <a:stretch/>
        </p:blipFill>
        <p:spPr bwMode="auto">
          <a:xfrm>
            <a:off x="4804056" y="1988840"/>
            <a:ext cx="360040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50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1066130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ДОСЛІДНИЦЬКА ДІЯЛЬНІСТЬ </a:t>
            </a:r>
            <a:b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УРОКАХ ІСТОРІЇ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13732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581" t="29932" r="15760" b="13598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39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94338" cy="79208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ДОПОМОГУ ВЧИТЕЛЮ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776864" cy="4464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Інтегрований </a:t>
            </a:r>
            <a:r>
              <a:rPr lang="ru-RU" alt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курс  «Історія: Україна і світ» (загальний </a:t>
            </a:r>
            <a:r>
              <a:rPr lang="ru-RU" alt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огляд)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uk-UA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altLang="uk-UA" sz="16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://www.youtube.com/watch?v=7RJj_xAH1Cg&amp;feature=youtu.be</a:t>
            </a:r>
            <a:endParaRPr lang="ru-RU" alt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uk-UA" sz="1600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ru-RU" altLang="uk-UA" sz="1600" dirty="0">
                <a:solidFill>
                  <a:srgbClr val="000000"/>
                </a:solidFill>
                <a:latin typeface="Arial" charset="0"/>
              </a:rPr>
              <a:t>Освітній портал </a:t>
            </a:r>
            <a:r>
              <a:rPr lang="uk-UA" altLang="uk-UA" sz="1600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altLang="uk-UA" sz="1600" dirty="0">
                <a:solidFill>
                  <a:srgbClr val="000000"/>
                </a:solidFill>
                <a:latin typeface="Arial" charset="0"/>
              </a:rPr>
              <a:t>Освіта.UA</a:t>
            </a:r>
            <a:r>
              <a:rPr lang="uk-UA" altLang="uk-UA" sz="1600" dirty="0">
                <a:solidFill>
                  <a:srgbClr val="000000"/>
                </a:solidFill>
                <a:latin typeface="Arial" charset="0"/>
              </a:rPr>
              <a:t>» </a:t>
            </a:r>
            <a:r>
              <a:rPr lang="en-US" altLang="uk-UA" sz="1600" dirty="0" smtClean="0">
                <a:solidFill>
                  <a:srgbClr val="000000"/>
                </a:solidFill>
                <a:latin typeface="Arial" charset="0"/>
              </a:rPr>
              <a:t>URL. </a:t>
            </a:r>
            <a:r>
              <a:rPr lang="uk-UA" altLang="uk-UA" sz="1600" dirty="0" smtClean="0">
                <a:solidFill>
                  <a:srgbClr val="000000"/>
                </a:solidFill>
                <a:latin typeface="Arial" charset="0"/>
              </a:rPr>
              <a:t>(дата звернення: 12.06.2020)</a:t>
            </a:r>
            <a:endParaRPr lang="uk-UA" altLang="uk-UA" sz="1600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uk-UA" sz="1600" u="sng" dirty="0">
                <a:solidFill>
                  <a:srgbClr val="000000"/>
                </a:solidFill>
                <a:latin typeface="Arial" charset="0"/>
                <a:hlinkClick r:id="rId3"/>
              </a:rPr>
              <a:t>http://ru.osvita.ua</a:t>
            </a:r>
            <a:r>
              <a:rPr lang="ru-RU" altLang="uk-UA" sz="16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uk-UA" altLang="uk-UA" sz="1600" dirty="0">
                <a:solidFill>
                  <a:srgbClr val="000000"/>
                </a:solidFill>
                <a:latin typeface="Arial" charset="0"/>
                <a:cs typeface="Arial" charset="0"/>
              </a:rPr>
              <a:t>	Українського інституту вивчення Голокосту «Ткума»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uk-UA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http://tkuma.dp.ua/ua/obrazovanie/konkurs-rabot</a:t>
            </a:r>
            <a:endParaRPr lang="uk-UA" altLang="uk-U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НАТО – cила, що захищає мирних громадян (посібник</a:t>
            </a:r>
            <a:r>
              <a:rPr lang="uk-UA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1600" dirty="0" smtClean="0">
                <a:hlinkClick r:id="rId5"/>
              </a:rPr>
              <a:t> </a:t>
            </a:r>
            <a:r>
              <a:rPr lang="en-US" sz="1600" dirty="0">
                <a:hlinkClick r:id="rId5"/>
              </a:rPr>
              <a:t>https://bit.ly/2Rbr7K2</a:t>
            </a:r>
            <a:endParaRPr lang="uk-U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natodef.gromadosvita.org.ua/downloads/nato-defender.pdf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/>
              <a:t> </a:t>
            </a:r>
            <a:endParaRPr lang="uk-UA" sz="1600" dirty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Брошура «Українське військо 1917-1921»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https://uinp.gov.ua/elektronni-vydannya/broshura-ukrayinske-viysko-1917-1921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sz="1600" dirty="0"/>
              <a:t>        </a:t>
            </a:r>
            <a:r>
              <a:rPr lang="uk-UA" sz="1600" dirty="0" smtClean="0"/>
              <a:t> </a:t>
            </a:r>
            <a:r>
              <a:rPr lang="uk-UA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Бабин 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Яр: людина, влада, історія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http://history.kby.kiev.ua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Путівник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вчителя. Інтерактивна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версія (віртуальна виставка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«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Бабин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Яр: пам'ять на тлі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історі</a:t>
            </a:r>
            <a:r>
              <a:rPr lang="ru-RU" sz="1600" u="sng" dirty="0" smtClean="0">
                <a:hlinkClick r:id="rId9"/>
              </a:rPr>
              <a:t>ї</a:t>
            </a:r>
            <a:r>
              <a:rPr lang="ru-RU" sz="1600" dirty="0" smtClean="0"/>
              <a:t>» </a:t>
            </a:r>
            <a:r>
              <a:rPr lang="ru-RU" sz="1600" dirty="0"/>
              <a:t>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документальний фільм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«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Бабин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Яр у пошуках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пам'яті</a:t>
            </a:r>
            <a:r>
              <a:rPr lang="ru-RU" sz="1600" dirty="0" smtClean="0"/>
              <a:t>»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http://osvita.kby.kiev.ua/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79208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ДОПОМОГУ ВЧИТЕЛЮ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5005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FontTx/>
              <a:buNone/>
              <a:defRPr/>
            </a:pPr>
            <a:r>
              <a:rPr lang="uk-UA" altLang="uk-UA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</a:t>
            </a:r>
          </a:p>
          <a:p>
            <a:pPr marL="0" indent="0" algn="just">
              <a:buFontTx/>
              <a:buNone/>
              <a:defRPr/>
            </a:pPr>
            <a:r>
              <a:rPr lang="uk-UA" altLang="uk-UA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uk-UA" altLang="uk-UA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</a:t>
            </a:r>
            <a:r>
              <a:rPr lang="uk-UA" altLang="uk-UA" sz="5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Онлайн-курс </a:t>
            </a:r>
            <a:r>
              <a:rPr lang="uk-UA" altLang="uk-UA" sz="5600" dirty="0">
                <a:solidFill>
                  <a:srgbClr val="000000"/>
                </a:solidFill>
                <a:latin typeface="Arial" charset="0"/>
                <a:cs typeface="Arial" charset="0"/>
              </a:rPr>
              <a:t>«Права людини в освітньому просторі» (лист Міністерства освіти і науки України від 20.03.2019 №1/11-2803) </a:t>
            </a:r>
            <a:endParaRPr lang="uk-UA" altLang="uk-UA" sz="5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buFontTx/>
              <a:buNone/>
              <a:defRPr/>
            </a:pPr>
            <a:r>
              <a:rPr lang="uk-UA" altLang="uk-UA" sz="5600" u="sng" dirty="0" smtClean="0">
                <a:latin typeface="Arial" charset="0"/>
                <a:cs typeface="Arial" charset="0"/>
                <a:hlinkClick r:id="rId2"/>
              </a:rPr>
              <a:t>https</a:t>
            </a:r>
            <a:r>
              <a:rPr lang="uk-UA" altLang="uk-UA" sz="5600" u="sng" dirty="0">
                <a:latin typeface="Arial" charset="0"/>
                <a:cs typeface="Arial" charset="0"/>
                <a:hlinkClick r:id="rId2"/>
              </a:rPr>
              <a:t>://courses.ed-era.com/courses/course-v1:EDERA_OSCE+HRE101+2019/about</a:t>
            </a:r>
            <a:r>
              <a:rPr lang="uk-UA" altLang="uk-UA" sz="5600" dirty="0">
                <a:latin typeface="Arial" charset="0"/>
                <a:cs typeface="Arial" charset="0"/>
              </a:rPr>
              <a:t> </a:t>
            </a:r>
            <a:endParaRPr lang="uk-UA" altLang="uk-UA" sz="5600" dirty="0" smtClean="0">
              <a:latin typeface="Arial" charset="0"/>
              <a:cs typeface="Arial" charset="0"/>
            </a:endParaRPr>
          </a:p>
          <a:p>
            <a:pPr marL="0" indent="0" algn="just">
              <a:buFontTx/>
              <a:buNone/>
              <a:defRPr/>
            </a:pPr>
            <a:endParaRPr lang="uk-UA" altLang="uk-UA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buFontTx/>
              <a:buNone/>
              <a:defRPr/>
            </a:pPr>
            <a:r>
              <a:rPr lang="uk-UA" altLang="uk-UA" sz="5600" dirty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uk-UA" altLang="uk-UA" sz="5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Портал </a:t>
            </a:r>
            <a:r>
              <a:rPr lang="uk-UA" altLang="uk-UA" sz="5600" dirty="0">
                <a:solidFill>
                  <a:srgbClr val="000000"/>
                </a:solidFill>
                <a:latin typeface="Arial" charset="0"/>
                <a:cs typeface="Arial" charset="0"/>
              </a:rPr>
              <a:t>«Медіаосвіта та медіаграмотність» </a:t>
            </a:r>
            <a:r>
              <a:rPr lang="uk-UA" altLang="uk-UA" sz="56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http</a:t>
            </a:r>
            <a:r>
              <a:rPr lang="uk-UA" altLang="uk-UA" sz="56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://www.medialiteracy.org.ua</a:t>
            </a:r>
            <a:r>
              <a:rPr lang="uk-UA" altLang="uk-UA" sz="5600" dirty="0" smtClean="0">
                <a:latin typeface="Arial" charset="0"/>
                <a:cs typeface="Arial" charset="0"/>
                <a:hlinkClick r:id="rId3"/>
              </a:rPr>
              <a:t>/</a:t>
            </a:r>
            <a:r>
              <a:rPr lang="en-US" altLang="uk-UA" sz="5600" dirty="0" smtClean="0">
                <a:latin typeface="Arial" charset="0"/>
                <a:cs typeface="Arial" charset="0"/>
              </a:rPr>
              <a:t> </a:t>
            </a:r>
            <a:endParaRPr lang="uk-UA" altLang="uk-UA" sz="5600" dirty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altLang="uk-UA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ru-RU" altLang="uk-UA" sz="5600" dirty="0" smtClean="0">
                <a:solidFill>
                  <a:srgbClr val="000000"/>
                </a:solidFill>
                <a:latin typeface="Arial" charset="0"/>
              </a:rPr>
              <a:t>    Посібник </a:t>
            </a:r>
            <a:r>
              <a:rPr lang="ru-RU" altLang="uk-UA" sz="5600" dirty="0">
                <a:solidFill>
                  <a:srgbClr val="000000"/>
                </a:solidFill>
                <a:latin typeface="Arial" charset="0"/>
              </a:rPr>
              <a:t>«Медіаграмотність на уроках суспільних дисциплін» </a:t>
            </a:r>
            <a:r>
              <a:rPr lang="ru-RU" altLang="uk-UA" sz="5600" dirty="0">
                <a:solidFill>
                  <a:srgbClr val="000000"/>
                </a:solidFill>
                <a:latin typeface="Arial" charset="0"/>
                <a:hlinkClick r:id="rId4"/>
              </a:rPr>
              <a:t>http://www.aup.com.ua/upd/mo.pdf</a:t>
            </a:r>
            <a:endParaRPr lang="ru-RU" altLang="uk-UA" sz="56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uk-UA" altLang="uk-UA" dirty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uk-UA" altLang="uk-UA" sz="5600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uk-UA" altLang="uk-UA" sz="5600" dirty="0" smtClean="0">
                <a:solidFill>
                  <a:srgbClr val="000000"/>
                </a:solidFill>
                <a:latin typeface="Arial" charset="0"/>
              </a:rPr>
              <a:t>Медіаграмотність</a:t>
            </a:r>
            <a:r>
              <a:rPr lang="uk-UA" altLang="uk-UA" sz="5600" dirty="0">
                <a:solidFill>
                  <a:srgbClr val="000000"/>
                </a:solidFill>
                <a:latin typeface="Arial" charset="0"/>
              </a:rPr>
              <a:t>: підручник для </a:t>
            </a:r>
            <a:r>
              <a:rPr lang="uk-UA" altLang="uk-UA" sz="5600" dirty="0" smtClean="0">
                <a:solidFill>
                  <a:srgbClr val="000000"/>
                </a:solidFill>
                <a:latin typeface="Arial" charset="0"/>
              </a:rPr>
              <a:t>вчителів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://www.aup.com.ua/sindi-sheybe-feyz-rogou-mediagramotni/</a:t>
            </a:r>
            <a:endParaRPr lang="uk-UA" altLang="uk-UA" sz="5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endParaRPr lang="uk-UA" altLang="uk-UA" dirty="0" smtClean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uk-UA" altLang="uk-UA" sz="5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Школа – територія прав людини (навчально-методичні матеріали у сфері прав людини)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https://edu.helsinki.org.ua/sites/default/files/userfiles/posibnyk.pdf</a:t>
            </a:r>
            <a:endParaRPr lang="ru-RU" altLang="uk-UA" sz="5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endParaRPr lang="ru-RU" altLang="uk-UA" dirty="0" smtClean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5600" dirty="0" smtClean="0">
                <a:solidFill>
                  <a:srgbClr val="000000"/>
                </a:solidFill>
                <a:latin typeface="Arial" charset="0"/>
              </a:rPr>
              <a:t>     Шкільний </a:t>
            </a:r>
            <a:r>
              <a:rPr lang="ru-RU" altLang="uk-UA" sz="5600" dirty="0">
                <a:solidFill>
                  <a:srgbClr val="000000"/>
                </a:solidFill>
                <a:latin typeface="Arial" charset="0"/>
              </a:rPr>
              <a:t>календар прав людини </a:t>
            </a:r>
            <a:endParaRPr lang="ru-RU" altLang="uk-UA" sz="5600" dirty="0" smtClean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5600" dirty="0" smtClean="0">
                <a:solidFill>
                  <a:srgbClr val="000000"/>
                </a:solidFill>
                <a:latin typeface="Arial" charset="0"/>
                <a:hlinkClick r:id="rId7"/>
              </a:rPr>
              <a:t>http</a:t>
            </a:r>
            <a:r>
              <a:rPr lang="ru-RU" altLang="uk-UA" sz="5600" dirty="0">
                <a:solidFill>
                  <a:srgbClr val="000000"/>
                </a:solidFill>
                <a:latin typeface="Arial" charset="0"/>
                <a:hlinkClick r:id="rId7"/>
              </a:rPr>
              <a:t>://ippo.kubg.edu.ua/wp-content/uploads/2016/12/shkilnyj_kalendar_prav_liudyny.pdf </a:t>
            </a:r>
            <a:r>
              <a:rPr lang="ru-RU" alt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Навчальний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посібник «Освітні практики із </a:t>
            </a: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запобігання 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інфодемії, або Як не </a:t>
            </a: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ізолюватися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 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правди» (</a:t>
            </a:r>
            <a:r>
              <a:rPr lang="uk-UA" sz="5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Академія  української преси та ГО «Інтерньюз-Україна</a:t>
            </a:r>
            <a:r>
              <a:rPr lang="uk-UA" sz="5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://www.aup.com.ua/osvitni-praktiki-iz-zapobigannya-info/</a:t>
            </a:r>
            <a:endParaRPr lang="uk-UA" sz="5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uk-UA" sz="4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uk-UA" sz="43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4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                                                         </a:t>
            </a:r>
            <a:endParaRPr lang="uk-UA" sz="4300" dirty="0">
              <a:latin typeface="Arial" panose="020B0604020202020204" pitchFamily="34" charset="0"/>
              <a:cs typeface="Arial" panose="020B0604020202020204" pitchFamily="34" charset="0"/>
              <a:hlinkClick r:id="rId8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uk-UA" sz="4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                                          </a:t>
            </a:r>
            <a:r>
              <a:rPr lang="uk-UA" sz="43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uk-UA" sz="43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4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uk-UA" sz="43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uk-UA" sz="4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r>
              <a:rPr lang="uk-UA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4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uk-UA" sz="4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uk-UA" altLang="uk-UA" sz="43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864096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ДОПОМОГУ ВЧИТЕЛЮ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altLang="uk-UA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</a:t>
            </a:r>
            <a:r>
              <a:rPr lang="uk-UA" altLang="uk-UA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Громадянська </a:t>
            </a:r>
            <a:r>
              <a:rPr lang="uk-UA" altLang="uk-UA" sz="1400" dirty="0">
                <a:solidFill>
                  <a:srgbClr val="000000"/>
                </a:solidFill>
                <a:latin typeface="Arial" charset="0"/>
                <a:cs typeface="Arial" charset="0"/>
              </a:rPr>
              <a:t>відповідальність: 80 вправ для формування громадянської та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altLang="uk-UA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соціальної </a:t>
            </a:r>
            <a:r>
              <a:rPr lang="uk-UA" altLang="uk-UA" sz="1400" dirty="0">
                <a:solidFill>
                  <a:srgbClr val="000000"/>
                </a:solidFill>
                <a:latin typeface="Arial" charset="0"/>
                <a:cs typeface="Arial" charset="0"/>
              </a:rPr>
              <a:t>компетентностей під час вивчення різних шкільних предметів. 5-9 клас.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altLang="uk-UA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Посібник </a:t>
            </a:r>
            <a:r>
              <a:rPr lang="uk-UA" altLang="uk-UA" sz="1400" dirty="0">
                <a:solidFill>
                  <a:srgbClr val="000000"/>
                </a:solidFill>
                <a:latin typeface="Arial" charset="0"/>
                <a:cs typeface="Arial" charset="0"/>
              </a:rPr>
              <a:t>для вчителя </a:t>
            </a:r>
            <a:r>
              <a:rPr lang="uk-UA" altLang="uk-UA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uk-UA" altLang="uk-UA" sz="1400" dirty="0">
                <a:solidFill>
                  <a:srgbClr val="000000"/>
                </a:solidFill>
                <a:latin typeface="Arial" charset="0"/>
                <a:cs typeface="Arial" charset="0"/>
              </a:rPr>
              <a:t>лист Інституту модернізації змісту освіти Міністерства освіти і науки України від 26 липня 2017 року № 21.1/12-Г-451)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uk-UA" altLang="uk-UA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altLang="uk-UA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altLang="uk-UA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altLang="uk-UA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altLang="uk-UA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altLang="uk-UA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altLang="uk-UA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altLang="uk-UA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altLang="uk-UA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Освітня платформа «Живемо в демократії»</a:t>
            </a:r>
            <a:endParaRPr lang="uk-UA" altLang="uk-UA" sz="1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drive.google.com/file/d/12rx9vjPKufmJyuArWQ7LxlxDrDRNDkVp/view</a:t>
            </a:r>
            <a:endParaRPr lang="uk-UA" altLang="uk-UA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None/>
            </a:pPr>
            <a:r>
              <a:rPr lang="ru-RU" altLang="uk-UA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alt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://www.living-democracy.com.ua</a:t>
            </a:r>
            <a:r>
              <a:rPr lang="ru-RU" alt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2826" r="35243" b="8623"/>
          <a:stretch>
            <a:fillRect/>
          </a:stretch>
        </p:blipFill>
        <p:spPr bwMode="auto">
          <a:xfrm>
            <a:off x="899592" y="2852936"/>
            <a:ext cx="13716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6" t="15277" r="28236" b="16920"/>
          <a:stretch/>
        </p:blipFill>
        <p:spPr bwMode="auto">
          <a:xfrm>
            <a:off x="2771800" y="2813991"/>
            <a:ext cx="1544204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6"/>
          <a:srcRect l="2477" t="35604" r="39783" b="50850"/>
          <a:stretch/>
        </p:blipFill>
        <p:spPr bwMode="auto">
          <a:xfrm>
            <a:off x="4860032" y="2967436"/>
            <a:ext cx="3552825" cy="749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09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04856" cy="864096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ДОПОМОГУ ВЧИТЕЛЮ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1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Українська історія в кінофільмах: посібник для вчителя /Волошенюк О.В., Мокрогуз О.П., та інші / за редакцією Волошенюк О.В., Іванова В.Ф. – Київ : ЦВП, АУП, 2018.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57 с. (схвалено науково-методичною радою  з питань освіти Міністерства освіти і науки України від 07.05.2019  протокол № 1 (лист від 21.06.2019  № 22.1/12-Г-441)</a:t>
            </a:r>
          </a:p>
          <a:p>
            <a:pPr lvl="4" algn="just">
              <a:lnSpc>
                <a:spcPct val="80000"/>
              </a:lnSpc>
              <a:buNone/>
              <a:defRPr/>
            </a:pPr>
            <a:endParaRPr lang="uk-UA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None/>
              <a:defRPr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Методичний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посібник «Організація дистанційного навчання в школі. </a:t>
            </a: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None/>
              <a:defRPr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тодичні рекомендації» (авт. А. Лотоцька, А. Пасічник) (лист </a:t>
            </a: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None/>
              <a:defRPr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Інституту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модернізації змісту освіти  від 18.06.2020 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22.1/12Г-372 </a:t>
            </a: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None/>
              <a:defRPr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схвалено  до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у закладах загальної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середньої  освіти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4" algn="just">
              <a:lnSpc>
                <a:spcPct val="80000"/>
              </a:lnSpc>
              <a:buNone/>
              <a:defRPr/>
            </a:pP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None/>
              <a:defRPr/>
            </a:pPr>
            <a:r>
              <a:rPr lang="en-US" sz="56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56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56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cutt.ly/9iveDyc</a:t>
            </a:r>
            <a:r>
              <a:rPr lang="uk-UA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4" algn="just">
              <a:lnSpc>
                <a:spcPct val="80000"/>
              </a:lnSpc>
              <a:buNone/>
              <a:defRPr/>
            </a:pPr>
            <a:endParaRPr lang="uk-UA" sz="4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None/>
              <a:defRPr/>
            </a:pPr>
            <a:endParaRPr lang="uk-UA" sz="4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None/>
              <a:defRPr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Організація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освітнього процесу в школах України в умовах карантину: аналітична </a:t>
            </a: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записка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/ Л. Гриневич, Л. Ільїч, Н. Морзе, В. Прошкін, І. Шемелинець, К. Линьов, Г. Рій]. Київ: </a:t>
            </a: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Київський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університет імені Бориса Грінченка, 2020. 76 с. 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Дистанційні та змішані формати навчання (онлайн-курс для вчителів та директорів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шкіл)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https://courses.ed-era.com/courses/course-v1:MON-DECIDE+1+2020/about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Тулбокс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збірка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вправ та матеріалів для формування та оцінки громадянських </a:t>
            </a: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компетентностей 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www.schools-for-democracy.org/onlain-resursy/toolbox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«Практичний 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посібник для шкіл з використанням інструменту демократичного розвитку»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5"/>
          <a:srcRect l="48654" t="18414" r="18823" b="14205"/>
          <a:stretch/>
        </p:blipFill>
        <p:spPr bwMode="auto">
          <a:xfrm>
            <a:off x="784783" y="2636912"/>
            <a:ext cx="1427787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99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79208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ОФІЦІЙНА ІНФОРМАЦІЯ</a:t>
            </a:r>
            <a:endParaRPr lang="uk-UA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uk-UA" altLang="uk-UA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5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5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України «Про освіту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ct val="80000"/>
              </a:lnSpc>
              <a:buNone/>
            </a:pP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Закон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України «Про повну загальну середню освіту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ct val="80000"/>
              </a:lnSpc>
              <a:buNone/>
            </a:pPr>
            <a:endParaRPr lang="uk-UA" altLang="uk-UA" sz="5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uk-UA" alt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Лист </a:t>
            </a:r>
            <a:r>
              <a:rPr lang="uk-UA" alt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Міністерства освіти і науки України від 28.05.20 № 1/9-291 «</a:t>
            </a:r>
            <a:r>
              <a:rPr lang="uk-UA" alt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 можливостей</a:t>
            </a:r>
            <a:endParaRPr lang="uk-UA" altLang="uk-UA" sz="5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uk-UA" alt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</a:t>
            </a:r>
            <a:r>
              <a:rPr lang="uk-UA" alt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сервісів для дистанційного навчання»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Лист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Міністерства освіти і науки України від 22.07.2020 № 1/9-394 «Про переліки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навчальної літератури, рекомендованої Міністерством освіти і науки України для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у закладах освіти у 2020-2021 навчальному році»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600" u="sng" dirty="0">
                <a:latin typeface="Arial" panose="020B0604020202020204" pitchFamily="34" charset="0"/>
                <a:cs typeface="Arial" panose="020B0604020202020204" pitchFamily="34" charset="0"/>
              </a:rPr>
              <a:t>https://goo.gl/93BNko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80000"/>
              </a:lnSpc>
              <a:buNone/>
            </a:pPr>
            <a:endParaRPr lang="uk-UA" altLang="uk-UA" sz="5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uk-UA" alt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Лист Міністерства освіти і науки України від 05.08.2020 № 1/9-420 «Щодо </a:t>
            </a:r>
            <a:r>
              <a:rPr lang="uk-UA" alt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endParaRPr lang="uk-UA" altLang="uk-UA" sz="5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uk-UA" alt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 закладів загальної середньої освіти у 2020-2021 </a:t>
            </a:r>
            <a:r>
              <a:rPr lang="uk-UA" alt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навчальному році»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Міністерства освіти і науки України від 11.08.2020  № 1/9-430 «Щодо методичних </a:t>
            </a: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рекомендацій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про викладання навчальних предметів у закладах загальної середньої освіти </a:t>
            </a: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2020-2021 навчальному році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endParaRPr lang="uk-UA" altLang="uk-U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endParaRPr lang="uk-UA" altLang="uk-UA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endParaRPr lang="uk-UA" altLang="uk-UA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altLang="uk-UA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uk-UA" alt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ДЯКУЄМО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УВАГУ !</a:t>
            </a:r>
            <a:r>
              <a:rPr lang="uk-UA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060848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5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792088"/>
          </a:xfrm>
        </p:spPr>
        <p:txBody>
          <a:bodyPr>
            <a:normAutofit/>
          </a:bodyPr>
          <a:lstStyle/>
          <a:p>
            <a:pPr algn="l"/>
            <a:r>
              <a:rPr lang="uk-UA" alt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НАВЧАЛЬНІ ПРОГРАМИ</a:t>
            </a:r>
            <a:endParaRPr lang="uk-U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2" cy="432048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uk-UA" altLang="uk-UA" sz="1500" dirty="0" smtClean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uk-UA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«Всесвітня історія» 10-11 клас (рівень стандарту) (наказ </a:t>
            </a:r>
            <a:r>
              <a:rPr lang="uk-UA" altLang="uk-UA" sz="1500" dirty="0">
                <a:solidFill>
                  <a:srgbClr val="000000"/>
                </a:solidFill>
                <a:latin typeface="Arial" charset="0"/>
              </a:rPr>
              <a:t>Міністерства освіти і науки України </a:t>
            </a:r>
            <a:r>
              <a:rPr lang="uk-UA" altLang="uk-UA" sz="1500" dirty="0" smtClean="0">
                <a:solidFill>
                  <a:srgbClr val="000000"/>
                </a:solidFill>
                <a:latin typeface="Arial" charset="0"/>
              </a:rPr>
              <a:t>  від  23.10.2017 № 1407)</a:t>
            </a:r>
            <a:endParaRPr lang="uk-UA" altLang="uk-UA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«Історія України. Всесвітня історія. 10-11 класи» зі змінами </a:t>
            </a:r>
            <a:r>
              <a:rPr lang="uk-UA" altLang="uk-UA" sz="1500" dirty="0">
                <a:solidFill>
                  <a:srgbClr val="000000"/>
                </a:solidFill>
                <a:latin typeface="Arial" charset="0"/>
              </a:rPr>
              <a:t>(наказ </a:t>
            </a:r>
            <a:r>
              <a:rPr lang="uk-UA" altLang="uk-UA" sz="1500" dirty="0" smtClean="0">
                <a:solidFill>
                  <a:srgbClr val="000000"/>
                </a:solidFill>
                <a:latin typeface="Arial" charset="0"/>
              </a:rPr>
              <a:t>Міністерства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altLang="uk-UA" sz="1500" dirty="0" smtClean="0">
                <a:solidFill>
                  <a:srgbClr val="000000"/>
                </a:solidFill>
                <a:latin typeface="Arial" charset="0"/>
              </a:rPr>
              <a:t>освіти </a:t>
            </a:r>
            <a:r>
              <a:rPr lang="uk-UA" altLang="uk-UA" sz="1500" dirty="0">
                <a:solidFill>
                  <a:srgbClr val="000000"/>
                </a:solidFill>
                <a:latin typeface="Arial" charset="0"/>
              </a:rPr>
              <a:t>і науки України від  21.02.2019  № 236)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uk-UA" altLang="uk-UA" sz="1500" dirty="0" smtClean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1500" dirty="0">
                <a:solidFill>
                  <a:srgbClr val="000000"/>
                </a:solidFill>
                <a:latin typeface="Arial" charset="0"/>
              </a:rPr>
              <a:t>	 Інтегрований курс «Історія: Україна і</a:t>
            </a:r>
            <a:r>
              <a:rPr lang="uk-UA" altLang="uk-UA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uk-UA" sz="1500" dirty="0">
                <a:solidFill>
                  <a:srgbClr val="000000"/>
                </a:solidFill>
                <a:latin typeface="Arial" charset="0"/>
              </a:rPr>
              <a:t>світ. 10</a:t>
            </a:r>
            <a:r>
              <a:rPr lang="uk-UA" altLang="uk-UA" sz="15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uk-UA" sz="1500" dirty="0">
                <a:solidFill>
                  <a:srgbClr val="000000"/>
                </a:solidFill>
                <a:latin typeface="Arial" charset="0"/>
              </a:rPr>
              <a:t>11 класи</a:t>
            </a:r>
            <a:r>
              <a:rPr lang="ru-RU" altLang="uk-UA" sz="1500" dirty="0" smtClean="0">
                <a:solidFill>
                  <a:srgbClr val="000000"/>
                </a:solidFill>
                <a:latin typeface="Arial" charset="0"/>
              </a:rPr>
              <a:t>» </a:t>
            </a:r>
            <a:endParaRPr lang="ru-RU" altLang="uk-UA" sz="15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uk-UA" sz="1400" dirty="0">
                <a:solidFill>
                  <a:srgbClr val="000000"/>
                </a:solidFill>
                <a:latin typeface="Arial" charset="0"/>
              </a:rPr>
              <a:t>     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ru-RU" altLang="uk-UA" sz="1500" b="1" dirty="0" smtClean="0">
                <a:solidFill>
                  <a:srgbClr val="000000"/>
                </a:solidFill>
                <a:latin typeface="Arial" charset="0"/>
              </a:rPr>
              <a:t>Навчальні  </a:t>
            </a:r>
            <a:r>
              <a:rPr lang="ru-RU" altLang="uk-UA" sz="1500" b="1" dirty="0">
                <a:solidFill>
                  <a:srgbClr val="000000"/>
                </a:solidFill>
                <a:latin typeface="Arial" charset="0"/>
              </a:rPr>
              <a:t>програми розміщено на сайті Міністерства освіти і науки </a:t>
            </a:r>
            <a:r>
              <a:rPr lang="ru-RU" altLang="uk-UA" sz="1500" b="1" dirty="0" smtClean="0">
                <a:solidFill>
                  <a:srgbClr val="000000"/>
                </a:solidFill>
                <a:latin typeface="Arial" charset="0"/>
              </a:rPr>
              <a:t>України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altLang="uk-U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ru-RU" altLang="uk-UA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mon.gov.ua/activity/education/zagalna-</a:t>
            </a:r>
            <a:r>
              <a:rPr lang="ru-RU" altLang="uk-U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serednya/gromadske-obgovorennya-program-10-11x-klasiv.html</a:t>
            </a:r>
            <a:endParaRPr lang="uk-U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uk-UA" sz="15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uk-UA" sz="15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mon.gov.ua/ua/npa/pro-vnesennya-zmin-do-navchalnih-program-z-istoriyi-ukrayini-dlya-5-9-ta-10-11-klasiv-zakladiv-zagalnoyi-serednoyi-osviti</a:t>
            </a:r>
            <a:endParaRPr lang="uk-UA" sz="15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endParaRPr lang="uk-UA" altLang="uk-UA" sz="1200" u="sng" dirty="0">
              <a:solidFill>
                <a:srgbClr val="000000"/>
              </a:solidFill>
              <a:latin typeface="Arial" charset="0"/>
              <a:hlinkClick r:id="rId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uk-UA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400" dirty="0" smtClean="0"/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400" dirty="0"/>
              <a:t/>
            </a:r>
            <a:br>
              <a:rPr lang="ru-RU" sz="1400" dirty="0"/>
            </a:br>
            <a:endParaRPr lang="ru-RU" alt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596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792088"/>
          </a:xfrm>
        </p:spPr>
        <p:txBody>
          <a:bodyPr>
            <a:normAutofit/>
          </a:bodyPr>
          <a:lstStyle/>
          <a:p>
            <a:pPr algn="l"/>
            <a:r>
              <a:rPr lang="uk-UA" alt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НАВЧАЛЬНІ ПРОГРАМИ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ru-RU" altLang="uk-UA" sz="1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       «</a:t>
            </a:r>
            <a:r>
              <a:rPr lang="ru-RU" altLang="uk-UA" sz="1400" dirty="0">
                <a:solidFill>
                  <a:srgbClr val="000000"/>
                </a:solidFill>
                <a:latin typeface="Arial" charset="0"/>
              </a:rPr>
              <a:t>Правознавство» 10-11 класи. Програма для загальноосвітніх навчальних </a:t>
            </a: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закладів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(профільний </a:t>
            </a:r>
            <a:r>
              <a:rPr lang="ru-RU" altLang="uk-UA" sz="1400" dirty="0">
                <a:solidFill>
                  <a:srgbClr val="000000"/>
                </a:solidFill>
                <a:latin typeface="Arial" charset="0"/>
              </a:rPr>
              <a:t>рівень</a:t>
            </a: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наказ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іністерства освіти і науки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України  від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.201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№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826,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23.10.2017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№ 1407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altLang="uk-UA" sz="8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       Інтегрований курс «Громадянська </a:t>
            </a:r>
            <a:r>
              <a:rPr lang="ru-RU" altLang="uk-UA" sz="1400" dirty="0">
                <a:solidFill>
                  <a:srgbClr val="000000"/>
                </a:solidFill>
                <a:latin typeface="Arial" charset="0"/>
              </a:rPr>
              <a:t>освіта» </a:t>
            </a: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10 клас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altLang="uk-UA" sz="8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ru-RU" altLang="uk-UA" sz="1400" b="1" dirty="0" smtClean="0">
                <a:solidFill>
                  <a:srgbClr val="000000"/>
                </a:solidFill>
                <a:latin typeface="Arial" charset="0"/>
              </a:rPr>
              <a:t>Навчальні  </a:t>
            </a:r>
            <a:r>
              <a:rPr lang="ru-RU" altLang="uk-UA" sz="1400" b="1" dirty="0">
                <a:solidFill>
                  <a:srgbClr val="000000"/>
                </a:solidFill>
                <a:latin typeface="Arial" charset="0"/>
              </a:rPr>
              <a:t>програми </a:t>
            </a:r>
            <a:r>
              <a:rPr lang="ru-RU" altLang="uk-UA" sz="1400" b="1" dirty="0" smtClean="0">
                <a:solidFill>
                  <a:srgbClr val="000000"/>
                </a:solidFill>
                <a:latin typeface="Arial" charset="0"/>
              </a:rPr>
              <a:t>розміщено на сайтах: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       Міністерства </a:t>
            </a:r>
            <a:r>
              <a:rPr lang="ru-RU" altLang="uk-UA" sz="1400" dirty="0">
                <a:solidFill>
                  <a:srgbClr val="000000"/>
                </a:solidFill>
                <a:latin typeface="Arial" charset="0"/>
              </a:rPr>
              <a:t>освіти і науки </a:t>
            </a: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</a:rPr>
              <a:t>України 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  <a:hlinkClick r:id="rId2"/>
              </a:rPr>
              <a:t>http</a:t>
            </a:r>
            <a:r>
              <a:rPr lang="ru-RU" altLang="uk-UA" sz="1400" dirty="0">
                <a:solidFill>
                  <a:srgbClr val="000000"/>
                </a:solidFill>
                <a:latin typeface="Arial" charset="0"/>
                <a:hlinkClick r:id="rId2"/>
              </a:rPr>
              <a:t>://</a:t>
            </a: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  <a:hlinkClick r:id="rId2"/>
              </a:rPr>
              <a:t>mon.gov.ua/activity/education/zagalna-serednya/gromadske-obgovorennya-program-10</a:t>
            </a:r>
            <a:endParaRPr lang="ru-RU" altLang="uk-UA" sz="1400" dirty="0" smtClean="0">
              <a:solidFill>
                <a:srgbClr val="000000"/>
              </a:solidFill>
              <a:latin typeface="Arial" charset="0"/>
              <a:hlinkClick r:id="rId3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uk-UA" sz="1400" dirty="0" smtClean="0">
                <a:solidFill>
                  <a:srgbClr val="000000"/>
                </a:solidFill>
                <a:latin typeface="Arial" charset="0"/>
                <a:hlinkClick r:id="rId3"/>
              </a:rPr>
              <a:t>11x-klasiv.html</a:t>
            </a:r>
            <a:endParaRPr lang="uk-U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Державної наукової установи  «Інститут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модернізації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змісту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освіти»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://imzo.gov.ua/osvita/zagalno-serednya-osvita-2/navchalni-prohramy-5-9-klasy-naskrizni-zmistovi-liniji/pravoznavstvo-9-klas-naskrizni-zmistovi-liniji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uk-U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alt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uk-UA" alt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864096"/>
          </a:xfrm>
        </p:spPr>
        <p:txBody>
          <a:bodyPr>
            <a:noAutofit/>
          </a:bodyPr>
          <a:lstStyle/>
          <a:p>
            <a:pPr algn="l"/>
            <a:r>
              <a:rPr lang="uk-UA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НАВЧАЛЬНІ ПРОГРАМИ КУРСІВ ЗА ВИБОРОМ ТА ФАКУЛЬТАТИВІВ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464496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0"/>
              </a:spcBef>
              <a:buNone/>
              <a:defRPr/>
            </a:pP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Наскрізний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інтегрований курс за вибором «Культура добросусідства» (листи Державної </a:t>
            </a:r>
            <a:endParaRPr lang="uk-UA" sz="5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наукової установи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«Інститут модернізації змісту освіти» Міністерства освіти і науки України </a:t>
            </a:r>
            <a:endParaRPr lang="uk-UA" sz="5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15.06.2018   № 22.1/12-Г-366, Міністерства освіти і науки України від 09.07.2018  </a:t>
            </a: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1/9-438)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uk-UA" sz="5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r>
              <a:rPr lang="uk-UA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  «Міжнародне гуманітарне право» для учнів 10 (11) </a:t>
            </a: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класів закладів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 освіти (лист Міністерства освіти і науки України від </a:t>
            </a: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02.07.2018                        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22.1/12 – Г-470)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Перелік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навчальних програм, підручників та навчально-методичних 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посібників,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рекомендованих Міністерством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освіти і науки України для використання в основній та </a:t>
            </a: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старшій </a:t>
            </a:r>
            <a:r>
              <a:rPr lang="uk-UA" sz="5600" dirty="0">
                <a:latin typeface="Arial" panose="020B0604020202020204" pitchFamily="34" charset="0"/>
                <a:cs typeface="Arial" panose="020B0604020202020204" pitchFamily="34" charset="0"/>
              </a:rPr>
              <a:t>школі закладів загальної середньої освіти з навчанням українською мовою </a:t>
            </a: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docs.google.com/spreadsheets/d/16NyRYEKgeQ4T5BE68La-s2gn0q2MPyIWSWx-Vdw-</a:t>
            </a: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zmA/edit?ts=5a364195#gid=1078780689</a:t>
            </a:r>
            <a:r>
              <a:rPr lang="uk-U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uk-UA" altLang="uk-UA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uk-UA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Програма </a:t>
            </a:r>
            <a:r>
              <a:rPr lang="ru-RU" alt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зовнішнього незалежного оцінювання результатів навчання з історії України,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здобутих на основі повної загальної середньої освіти (наказ Міністерства освіти і науки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uk-UA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 від 26.06.2018 № 696)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http://testportal.gov.ua//wp-content/uploads/2016/12/Programa_2020_istoriya.pdf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uk-UA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uk-UA" altLang="uk-UA" sz="5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uk-UA" altLang="uk-UA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uk-UA" altLang="ru-RU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altLang="ru-RU" sz="5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ru-RU" altLang="ru-RU" sz="5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56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8366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994122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ОРГАНІЗАЦІЯ НАВЧАННЯ В УМОВАХ КАРАНТИНУ</a:t>
            </a:r>
            <a:endParaRPr lang="ru-RU" sz="32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1343" t="30425" r="6647" b="14950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4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864096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ЦИФРОВІ ІНСТРУМЕНТИ ТА СЕРВІСИ 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452" t="22514" r="28983" b="11696"/>
          <a:stretch/>
        </p:blipFill>
        <p:spPr bwMode="auto">
          <a:xfrm>
            <a:off x="755576" y="1916832"/>
            <a:ext cx="7786687" cy="4262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0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6864" cy="1282154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ІСТОРИЧНА ОСВІТА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УМОВАХ РЕАЛІЗАЦІЇ КОНЦЕПЦІЇ НОВОЇ УКРАЇНСЬКОЇ ШКОЛИ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136339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Реалізація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здійснюється через розвиток основних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складових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історичної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свідомості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накопичення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знань про основні події, явища та процеси, їх інтерпретація;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algn="just"/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оволодіння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способами розумових дій, необхідних для осягнення сучасного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прогнозування майбутнього (логічне,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аналітичне, критичне,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творче мислення);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algn="just"/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співпереживання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людям, які опинилися у вирі несприятливих історичних подій (емпатійне мислення).</a:t>
            </a:r>
          </a:p>
        </p:txBody>
      </p:sp>
    </p:spTree>
    <p:extLst>
      <p:ext uri="{BB962C8B-B14F-4D97-AF65-F5344CB8AC3E}">
        <p14:creationId xmlns:p14="http://schemas.microsoft.com/office/powerpoint/2010/main" val="8079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КОМПЕТЕНТНІСНИЙ ПІДХІД </a:t>
            </a:r>
            <a:b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НАВЧАННІ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5183602"/>
              </p:ext>
            </p:extLst>
          </p:nvPr>
        </p:nvGraphicFramePr>
        <p:xfrm>
          <a:off x="1115616" y="1124744"/>
          <a:ext cx="7128792" cy="471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9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900</Words>
  <Application>Microsoft Office PowerPoint</Application>
  <PresentationFormat>Экран (4:3)</PresentationFormat>
  <Paragraphs>231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Презентация PowerPoint</vt:lpstr>
      <vt:lpstr>ОФІЦІЙНА ІНФОРМАЦІЯ</vt:lpstr>
      <vt:lpstr>НАВЧАЛЬНІ ПРОГРАМИ</vt:lpstr>
      <vt:lpstr>НАВЧАЛЬНІ ПРОГРАМИ</vt:lpstr>
      <vt:lpstr>НАВЧАЛЬНІ ПРОГРАМИ КУРСІВ ЗА ВИБОРОМ ТА ФАКУЛЬТАТИВІВ</vt:lpstr>
      <vt:lpstr>ОРГАНІЗАЦІЯ НАВЧАННЯ В УМОВАХ КАРАНТИНУ</vt:lpstr>
      <vt:lpstr>ЦИФРОВІ ІНСТРУМЕНТИ ТА СЕРВІСИ </vt:lpstr>
      <vt:lpstr>ІСТОРИЧНА ОСВІТА В УМОВАХ РЕАЛІЗАЦІЇ КОНЦЕПЦІЇ НОВОЇ УКРАЇНСЬКОЇ ШКОЛИ</vt:lpstr>
      <vt:lpstr>КОМПЕТЕНТНІСНИЙ ПІДХІД  У НАВЧАННІ</vt:lpstr>
      <vt:lpstr>ІСТОРІЯ УКРАЇНИ 11 КЛАС</vt:lpstr>
      <vt:lpstr>ІСТОРІЯ УКРАЇНИ  10 КЛАС</vt:lpstr>
      <vt:lpstr>  ІНТЕГРОВАНИЙ КУРС «ГРОМАДЯНСЬКА ОСВІТА» 10 КЛАС  </vt:lpstr>
      <vt:lpstr> ІНТЕГРОВАНИЙ КУРС «ГРОМАДЯНСЬКА ОСВІТА» 10 КЛАС </vt:lpstr>
      <vt:lpstr>ДОСЛІДНИЦЬКА ДІЯЛЬНІСТЬ  НА УРОКАХ ІСТОРІЇ</vt:lpstr>
      <vt:lpstr>ДОСЛІДНИЦЬКА ДІЯЛЬНІСТЬ  НА УРОКАХ ІСТОРІЇ</vt:lpstr>
      <vt:lpstr>НА ДОПОМОГУ ВЧИТЕЛЮ</vt:lpstr>
      <vt:lpstr>НА ДОПОМОГУ ВЧИТЕЛЮ</vt:lpstr>
      <vt:lpstr>НА ДОПОМОГУ ВЧИТЕЛЮ</vt:lpstr>
      <vt:lpstr>НА ДОПОМОГУ ВЧИТЕЛЮ</vt:lpstr>
      <vt:lpstr> ДЯКУЄМО ЗА УВАГУ 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Perlik</cp:lastModifiedBy>
  <cp:revision>249</cp:revision>
  <dcterms:created xsi:type="dcterms:W3CDTF">2011-12-13T19:04:59Z</dcterms:created>
  <dcterms:modified xsi:type="dcterms:W3CDTF">2020-09-18T06:06:25Z</dcterms:modified>
</cp:coreProperties>
</file>