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5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5" r:id="rId8"/>
    <p:sldId id="264" r:id="rId9"/>
    <p:sldId id="263" r:id="rId10"/>
    <p:sldId id="266" r:id="rId11"/>
    <p:sldId id="262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07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—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426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8403" y="945913"/>
            <a:ext cx="8637073" cy="2618554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28404" y="3564467"/>
            <a:ext cx="8637072" cy="1071095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27124" y="329307"/>
            <a:ext cx="5943668" cy="309201"/>
          </a:xfrm>
        </p:spPr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24392" y="134930"/>
            <a:ext cx="811019" cy="503578"/>
          </a:xfrm>
        </p:spPr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595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5" name="Picture 14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437794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4709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0270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7" name="Picture 16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59215" b="36435"/>
          <a:stretch/>
        </p:blipFill>
        <p:spPr>
          <a:xfrm rot="5400000">
            <a:off x="8642279" y="3046916"/>
            <a:ext cx="4663440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89535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/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24" name="Picture 2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33763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7" y="1756129"/>
            <a:ext cx="8619060" cy="2050065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129166" y="3806195"/>
            <a:ext cx="8619060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15838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052" y="958037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9166" y="2165621"/>
            <a:ext cx="4645152" cy="329385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606" y="2171769"/>
            <a:ext cx="4645152" cy="328709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50952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66" y="953336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9166" y="2169727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9166" y="2974448"/>
            <a:ext cx="4645152" cy="24938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4337" y="2173181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800" b="0" cap="none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94337" y="2971669"/>
            <a:ext cx="4645152" cy="248719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8" name="Picture 17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98197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4" name="Picture 13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16919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741991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291" y="952578"/>
            <a:ext cx="3275013" cy="2322176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23334" y="952578"/>
            <a:ext cx="6012470" cy="4505221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4291" y="3274754"/>
            <a:ext cx="3275013" cy="2178918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16" name="Picture 15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" r="15828" b="36435"/>
          <a:stretch/>
        </p:blipFill>
        <p:spPr>
          <a:xfrm>
            <a:off x="1125460" y="643464"/>
            <a:ext cx="9610344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780699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chemeClr val="tx1">
                    <a:lumMod val="85000"/>
                    <a:lumOff val="15000"/>
                  </a:schemeClr>
                </a:gs>
                <a:gs pos="100000">
                  <a:schemeClr val="tx1">
                    <a:lumMod val="95000"/>
                    <a:lumOff val="5000"/>
                  </a:schemeClr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14300" prst="artDeco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9124" y="1129513"/>
            <a:ext cx="5854872" cy="192420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8247" y="3053721"/>
            <a:ext cx="5846486" cy="2096013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25300" y="5469856"/>
            <a:ext cx="5849605" cy="320123"/>
          </a:xfrm>
        </p:spPr>
        <p:txBody>
          <a:bodyPr/>
          <a:lstStyle>
            <a:lvl1pPr algn="l">
              <a:defRPr/>
            </a:lvl1pPr>
          </a:lstStyle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25300" y="318640"/>
            <a:ext cx="4877818" cy="320931"/>
          </a:xfrm>
        </p:spPr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176794" y="137408"/>
            <a:ext cx="811019" cy="503578"/>
          </a:xfrm>
        </p:spPr>
        <p:txBody>
          <a:bodyPr/>
          <a:lstStyle/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  <p:pic>
        <p:nvPicPr>
          <p:cNvPr id="22" name="Picture 21" descr="RedHashing.emf"/>
          <p:cNvPicPr>
            <a:picLocks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6" t="474" r="48549" b="36564"/>
          <a:stretch/>
        </p:blipFill>
        <p:spPr>
          <a:xfrm>
            <a:off x="1125460" y="643464"/>
            <a:ext cx="5879592" cy="1554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3411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19336"/>
            <a:ext cx="12192000" cy="74295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468769"/>
            <a:ext cx="12192000" cy="564702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  <a:lumMod val="100000"/>
                </a:schemeClr>
              </a:gs>
              <a:gs pos="100000">
                <a:schemeClr val="bg2">
                  <a:lumMod val="95000"/>
                  <a:lumOff val="5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4" name="Straight Connector 13"/>
          <p:cNvCxnSpPr/>
          <p:nvPr/>
        </p:nvCxnSpPr>
        <p:spPr>
          <a:xfrm>
            <a:off x="0" y="6121269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30270" y="953324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0270" y="2171769"/>
            <a:ext cx="9603275" cy="329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32830" y="330370"/>
            <a:ext cx="251539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74514-BFFC-41AB-A123-3F82DE8BF8EE}" type="datetimeFigureOut">
              <a:rPr lang="uk-UA" smtClean="0"/>
              <a:pPr/>
              <a:t>17.03.2021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30270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18076" y="137408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977BECA4-845D-4646-B37A-0FA473F6D8D2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719251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417BDD9D-29BD-4CD4-9E24-AD26DE2449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00975" y="850295"/>
            <a:ext cx="10816853" cy="1071095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</a:pPr>
            <a:r>
              <a:rPr lang="uk-UA" sz="2400" b="1" dirty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Державний навчальний заклад </a:t>
            </a:r>
          </a:p>
          <a:p>
            <a:pPr algn="ctr">
              <a:spcBef>
                <a:spcPts val="0"/>
              </a:spcBef>
            </a:pPr>
            <a:r>
              <a:rPr lang="uk-UA" sz="2400" b="1" dirty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«Сумський хіміко-технологічний </a:t>
            </a:r>
            <a:r>
              <a:rPr lang="uk-UA" sz="2400" b="1" dirty="0" smtClean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центр професійно-технічної освіти»</a:t>
            </a:r>
            <a:endParaRPr lang="uk-UA" sz="2400" b="1" dirty="0">
              <a:solidFill>
                <a:srgbClr val="0F0779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4691AF6E-B521-40A3-B913-4BBF7C5C4290}"/>
              </a:ext>
            </a:extLst>
          </p:cNvPr>
          <p:cNvSpPr txBox="1"/>
          <p:nvPr/>
        </p:nvSpPr>
        <p:spPr>
          <a:xfrm>
            <a:off x="1206377" y="2039257"/>
            <a:ext cx="1010565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ВИМОГИ </a:t>
            </a:r>
          </a:p>
          <a:p>
            <a:pPr algn="ctr"/>
            <a:r>
              <a:rPr lang="uk-UA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ЩОДО ВИВЧЕННЯ СТАНУ ВИКЛАДАННЯ НАВЧАЛЬНИХ ПРЕДМЕТІВ</a:t>
            </a:r>
            <a:endParaRPr lang="uk-UA" sz="4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493F6DCB-2FF3-42CE-BC15-A5AB31432B02}"/>
              </a:ext>
            </a:extLst>
          </p:cNvPr>
          <p:cNvSpPr txBox="1"/>
          <p:nvPr/>
        </p:nvSpPr>
        <p:spPr>
          <a:xfrm>
            <a:off x="6981371" y="4673600"/>
            <a:ext cx="46445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 smtClean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Підготувала:</a:t>
            </a:r>
          </a:p>
          <a:p>
            <a:r>
              <a:rPr lang="uk-UA" sz="2800" dirty="0" smtClean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методист </a:t>
            </a:r>
            <a:r>
              <a:rPr lang="uk-UA" sz="2800" dirty="0" smtClean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Любов </a:t>
            </a:r>
            <a:r>
              <a:rPr lang="uk-UA" sz="2800" dirty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МАТЯШ</a:t>
            </a:r>
          </a:p>
        </p:txBody>
      </p:sp>
    </p:spTree>
    <p:extLst>
      <p:ext uri="{BB962C8B-B14F-4D97-AF65-F5344CB8AC3E}">
        <p14:creationId xmlns:p14="http://schemas.microsoft.com/office/powerpoint/2010/main" val="1509128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122" y="185530"/>
            <a:ext cx="1069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ЕТАПИ  ЗДІЙСНЕННЯ КОНТРОЛЮ ЗА СТАНОМ ВИКЛАДАННЯ НАВЧАЛЬНИХ ДИСЦИПЛІН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5861" y="914400"/>
            <a:ext cx="10972800" cy="5208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Практичний етап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(упродовж 10-15 днів):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Перевірити рівень навчальних досягнень учнів.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Вивчити стан навчально-матеріальної бази, навчально-методичного забезпечення та стан викладання предмета.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Підсумково-аналітичний етап: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Проаналізувати матеріали членів комісії за підсумками вивчення.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Підготувати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підсумкового документа за матеріалами вивчення.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Підготувати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рішення.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Обговорити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проєкт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 підсумкового документа та рішення з членами комісії та за участю тих, хто піддавався контролю.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Підготувати остаточний документ з урахуванням пропозицій до проекту, які були висловлені членами комісії та </a:t>
            </a:r>
            <a:r>
              <a:rPr lang="uk-UA" sz="2000" dirty="0" err="1" smtClean="0">
                <a:latin typeface="Times New Roman" pitchFamily="18" charset="0"/>
                <a:cs typeface="Times New Roman" pitchFamily="18" charset="0"/>
              </a:rPr>
              <a:t>викладачами-предметниками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46867" y="2048933"/>
            <a:ext cx="9296969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7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ДЯКУЮ ЗА УВАГУ!!!</a:t>
            </a:r>
            <a:endParaRPr lang="uk-UA" sz="7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521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8E1B15F6-AA62-47EE-869D-E1F55411BFAA}"/>
              </a:ext>
            </a:extLst>
          </p:cNvPr>
          <p:cNvSpPr/>
          <p:nvPr/>
        </p:nvSpPr>
        <p:spPr>
          <a:xfrm>
            <a:off x="1300766" y="1403797"/>
            <a:ext cx="10019764" cy="3528811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uk-UA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Внутрішній контроль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3200" dirty="0">
                <a:solidFill>
                  <a:srgbClr val="0F0779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одна із функцій управління, що забезпечує зворотній зв'язок між суб’єктом і об’єктом контролю, це діагностика стану функціонування закладу освіти, об’єктивна оцінка, експертиза рівня підготовки учня, педагога, подальша корекція діяльності закладу</a:t>
            </a:r>
          </a:p>
        </p:txBody>
      </p:sp>
    </p:spTree>
    <p:extLst>
      <p:ext uri="{BB962C8B-B14F-4D97-AF65-F5344CB8AC3E}">
        <p14:creationId xmlns:p14="http://schemas.microsoft.com/office/powerpoint/2010/main" val="2702750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1DBE63-9F5D-4855-AD25-DA42817B0B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1" y="127000"/>
            <a:ext cx="9613590" cy="504514"/>
          </a:xfrm>
        </p:spPr>
        <p:txBody>
          <a:bodyPr>
            <a:noAutofit/>
          </a:bodyPr>
          <a:lstStyle/>
          <a:p>
            <a:pPr algn="ctr"/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Етапи організації </a:t>
            </a:r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внутрішнього контролю закладу </a:t>
            </a:r>
            <a:r>
              <a:rPr lang="uk-UA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endParaRPr lang="uk-UA" sz="2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xmlns="" id="{4769A0A7-B2ED-4B9E-B32B-4F18068CF019}"/>
              </a:ext>
            </a:extLst>
          </p:cNvPr>
          <p:cNvSpPr/>
          <p:nvPr/>
        </p:nvSpPr>
        <p:spPr>
          <a:xfrm>
            <a:off x="1648496" y="869998"/>
            <a:ext cx="9259910" cy="6315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Визначення мети і об'єкта контролю</a:t>
            </a:r>
          </a:p>
        </p:txBody>
      </p:sp>
      <p:sp>
        <p:nvSpPr>
          <p:cNvPr id="6" name="Овал 5">
            <a:extLst>
              <a:ext uri="{FF2B5EF4-FFF2-40B4-BE49-F238E27FC236}">
                <a16:creationId xmlns:a16="http://schemas.microsoft.com/office/drawing/2014/main" xmlns="" id="{5F81B31E-9F81-4BC0-9713-B838CAB80DBE}"/>
              </a:ext>
            </a:extLst>
          </p:cNvPr>
          <p:cNvSpPr/>
          <p:nvPr/>
        </p:nvSpPr>
        <p:spPr>
          <a:xfrm>
            <a:off x="1429555" y="883638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uk-UA" dirty="0"/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32AD24CD-60D6-459C-8EC0-64531BA85DE5}"/>
              </a:ext>
            </a:extLst>
          </p:cNvPr>
          <p:cNvSpPr/>
          <p:nvPr/>
        </p:nvSpPr>
        <p:spPr>
          <a:xfrm>
            <a:off x="1648496" y="1638500"/>
            <a:ext cx="9259910" cy="631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sz="28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Складання плану перевірки</a:t>
            </a:r>
          </a:p>
        </p:txBody>
      </p:sp>
      <p:sp>
        <p:nvSpPr>
          <p:cNvPr id="8" name="Овал 7">
            <a:extLst>
              <a:ext uri="{FF2B5EF4-FFF2-40B4-BE49-F238E27FC236}">
                <a16:creationId xmlns:a16="http://schemas.microsoft.com/office/drawing/2014/main" xmlns="" id="{210A5EEB-8743-4FBC-A842-DCE89AD3C87C}"/>
              </a:ext>
            </a:extLst>
          </p:cNvPr>
          <p:cNvSpPr/>
          <p:nvPr/>
        </p:nvSpPr>
        <p:spPr>
          <a:xfrm>
            <a:off x="1429555" y="1629404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uk-UA" sz="2800" dirty="0"/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3C04E4CE-B614-411C-9BF8-A788420364AE}"/>
              </a:ext>
            </a:extLst>
          </p:cNvPr>
          <p:cNvSpPr/>
          <p:nvPr/>
        </p:nvSpPr>
        <p:spPr>
          <a:xfrm>
            <a:off x="1648496" y="2422896"/>
            <a:ext cx="9259910" cy="6315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/>
              <a:t>	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Вибір видів і методів контролю</a:t>
            </a:r>
          </a:p>
        </p:txBody>
      </p:sp>
      <p:sp>
        <p:nvSpPr>
          <p:cNvPr id="10" name="Овал 9">
            <a:extLst>
              <a:ext uri="{FF2B5EF4-FFF2-40B4-BE49-F238E27FC236}">
                <a16:creationId xmlns:a16="http://schemas.microsoft.com/office/drawing/2014/main" xmlns="" id="{88EC76D2-4EC6-4596-8474-CE2C28F30683}"/>
              </a:ext>
            </a:extLst>
          </p:cNvPr>
          <p:cNvSpPr/>
          <p:nvPr/>
        </p:nvSpPr>
        <p:spPr>
          <a:xfrm>
            <a:off x="1397656" y="2413733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uk-UA" sz="28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</a:p>
        </p:txBody>
      </p:sp>
      <p:sp>
        <p:nvSpPr>
          <p:cNvPr id="11" name="Прямоугольник: скругленные углы 10">
            <a:extLst>
              <a:ext uri="{FF2B5EF4-FFF2-40B4-BE49-F238E27FC236}">
                <a16:creationId xmlns:a16="http://schemas.microsoft.com/office/drawing/2014/main" xmlns="" id="{9F037798-B366-4D2A-BC29-210623874C43}"/>
              </a:ext>
            </a:extLst>
          </p:cNvPr>
          <p:cNvSpPr/>
          <p:nvPr/>
        </p:nvSpPr>
        <p:spPr>
          <a:xfrm>
            <a:off x="1648496" y="3185250"/>
            <a:ext cx="9259910" cy="631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Констатування фактичного стану справ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xmlns="" id="{2A9D6B1B-4E45-4E88-88B9-457C35134DCB}"/>
              </a:ext>
            </a:extLst>
          </p:cNvPr>
          <p:cNvSpPr/>
          <p:nvPr/>
        </p:nvSpPr>
        <p:spPr>
          <a:xfrm>
            <a:off x="1429555" y="3174532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13" name="Прямоугольник: скругленные углы 12">
            <a:extLst>
              <a:ext uri="{FF2B5EF4-FFF2-40B4-BE49-F238E27FC236}">
                <a16:creationId xmlns:a16="http://schemas.microsoft.com/office/drawing/2014/main" xmlns="" id="{37E5CEC3-4FB1-4CC7-8277-FB0A00DA60DE}"/>
              </a:ext>
            </a:extLst>
          </p:cNvPr>
          <p:cNvSpPr/>
          <p:nvPr/>
        </p:nvSpPr>
        <p:spPr>
          <a:xfrm>
            <a:off x="1648496" y="3925561"/>
            <a:ext cx="9259910" cy="63151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uk-UA" dirty="0"/>
              <a:t>	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Об'єктивна оцінка цього стану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63466A4D-B964-4A1D-ADD7-D7542B20ACEB}"/>
              </a:ext>
            </a:extLst>
          </p:cNvPr>
          <p:cNvSpPr/>
          <p:nvPr/>
        </p:nvSpPr>
        <p:spPr>
          <a:xfrm>
            <a:off x="1429555" y="3912750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xmlns="" id="{DCB5E395-3F5F-4083-AA85-257ACB196B69}"/>
              </a:ext>
            </a:extLst>
          </p:cNvPr>
          <p:cNvSpPr/>
          <p:nvPr/>
        </p:nvSpPr>
        <p:spPr>
          <a:xfrm>
            <a:off x="1648496" y="4667544"/>
            <a:ext cx="9259910" cy="631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Висновки, що випливають з оцінки даного стану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xmlns="" id="{88C0487F-2473-43EA-A58C-BBFC327FED56}"/>
              </a:ext>
            </a:extLst>
          </p:cNvPr>
          <p:cNvSpPr/>
          <p:nvPr/>
        </p:nvSpPr>
        <p:spPr>
          <a:xfrm>
            <a:off x="1429555" y="4667544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17" name="Прямоугольник: скругленные углы 16">
            <a:extLst>
              <a:ext uri="{FF2B5EF4-FFF2-40B4-BE49-F238E27FC236}">
                <a16:creationId xmlns:a16="http://schemas.microsoft.com/office/drawing/2014/main" xmlns="" id="{8C1DB2E6-FE8C-4658-9369-AA873E30AB16}"/>
              </a:ext>
            </a:extLst>
          </p:cNvPr>
          <p:cNvSpPr/>
          <p:nvPr/>
        </p:nvSpPr>
        <p:spPr>
          <a:xfrm>
            <a:off x="1648496" y="5363150"/>
            <a:ext cx="9259910" cy="682281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1"/>
            <a:r>
              <a:rPr lang="uk-UA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Рекомендації щодо підвищення ефективності освітнього процесу або ліквідації недоліків</a:t>
            </a:r>
          </a:p>
        </p:txBody>
      </p:sp>
      <p:sp>
        <p:nvSpPr>
          <p:cNvPr id="18" name="Овал 17">
            <a:extLst>
              <a:ext uri="{FF2B5EF4-FFF2-40B4-BE49-F238E27FC236}">
                <a16:creationId xmlns:a16="http://schemas.microsoft.com/office/drawing/2014/main" xmlns="" id="{009A5AE2-D3F1-4A60-AF42-9099374D1E30}"/>
              </a:ext>
            </a:extLst>
          </p:cNvPr>
          <p:cNvSpPr/>
          <p:nvPr/>
        </p:nvSpPr>
        <p:spPr>
          <a:xfrm>
            <a:off x="1429555" y="5356488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</a:p>
        </p:txBody>
      </p:sp>
      <p:sp>
        <p:nvSpPr>
          <p:cNvPr id="19" name="Прямоугольник: скругленные углы 18">
            <a:extLst>
              <a:ext uri="{FF2B5EF4-FFF2-40B4-BE49-F238E27FC236}">
                <a16:creationId xmlns:a16="http://schemas.microsoft.com/office/drawing/2014/main" xmlns="" id="{6EBE75F7-FB4E-437F-BB3F-AA39698A9A57}"/>
              </a:ext>
            </a:extLst>
          </p:cNvPr>
          <p:cNvSpPr/>
          <p:nvPr/>
        </p:nvSpPr>
        <p:spPr>
          <a:xfrm>
            <a:off x="1648496" y="6135504"/>
            <a:ext cx="9259910" cy="6315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uk-UA" dirty="0"/>
              <a:t>	</a:t>
            </a:r>
            <a:r>
              <a:rPr lang="uk-UA" sz="2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Повторний контроль за виконанням рекомендацій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xmlns="" id="{5FEC6E93-386C-426F-8359-EBD1D77CA707}"/>
              </a:ext>
            </a:extLst>
          </p:cNvPr>
          <p:cNvSpPr/>
          <p:nvPr/>
        </p:nvSpPr>
        <p:spPr>
          <a:xfrm>
            <a:off x="1429555" y="6135504"/>
            <a:ext cx="631514" cy="63151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349442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4D50C023-1B9F-4C68-9FFA-FE424FDCA92E}"/>
              </a:ext>
            </a:extLst>
          </p:cNvPr>
          <p:cNvSpPr/>
          <p:nvPr/>
        </p:nvSpPr>
        <p:spPr>
          <a:xfrm>
            <a:off x="892935" y="953039"/>
            <a:ext cx="10406130" cy="87576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 контролю </a:t>
            </a:r>
            <a:r>
              <a:rPr lang="uk-UA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 сукупність форм контролю, проведених з певною метою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5B4D2587-9C69-40BA-9B67-0C67ABCCD3FC}"/>
              </a:ext>
            </a:extLst>
          </p:cNvPr>
          <p:cNvSpPr/>
          <p:nvPr/>
        </p:nvSpPr>
        <p:spPr>
          <a:xfrm>
            <a:off x="3372118" y="2578995"/>
            <a:ext cx="5241701" cy="875764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ВИДИ КОНТРОЛЮ</a:t>
            </a:r>
          </a:p>
        </p:txBody>
      </p: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xmlns="" id="{B3ECA998-3BC9-46DB-9DB1-63F3429DD970}"/>
              </a:ext>
            </a:extLst>
          </p:cNvPr>
          <p:cNvCxnSpPr>
            <a:cxnSpLocks/>
          </p:cNvCxnSpPr>
          <p:nvPr/>
        </p:nvCxnSpPr>
        <p:spPr>
          <a:xfrm flipH="1">
            <a:off x="2792569" y="3454759"/>
            <a:ext cx="1586248" cy="7501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>
            <a:extLst>
              <a:ext uri="{FF2B5EF4-FFF2-40B4-BE49-F238E27FC236}">
                <a16:creationId xmlns:a16="http://schemas.microsoft.com/office/drawing/2014/main" xmlns="" id="{FE6EC9B9-EB25-4300-AB48-2DC550575000}"/>
              </a:ext>
            </a:extLst>
          </p:cNvPr>
          <p:cNvCxnSpPr>
            <a:cxnSpLocks/>
          </p:cNvCxnSpPr>
          <p:nvPr/>
        </p:nvCxnSpPr>
        <p:spPr>
          <a:xfrm>
            <a:off x="6954592" y="3454759"/>
            <a:ext cx="1426338" cy="75019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13" name="Овал 12">
            <a:extLst>
              <a:ext uri="{FF2B5EF4-FFF2-40B4-BE49-F238E27FC236}">
                <a16:creationId xmlns:a16="http://schemas.microsoft.com/office/drawing/2014/main" xmlns="" id="{8BACBE83-63E8-4598-8E37-52528CC3176E}"/>
              </a:ext>
            </a:extLst>
          </p:cNvPr>
          <p:cNvSpPr/>
          <p:nvPr/>
        </p:nvSpPr>
        <p:spPr>
          <a:xfrm>
            <a:off x="1081825" y="4204952"/>
            <a:ext cx="3709115" cy="8757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тематичний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xmlns="" id="{7C92A00D-D89C-4837-99C2-1E7CFA5FA679}"/>
              </a:ext>
            </a:extLst>
          </p:cNvPr>
          <p:cNvSpPr/>
          <p:nvPr/>
        </p:nvSpPr>
        <p:spPr>
          <a:xfrm>
            <a:off x="6578960" y="4204952"/>
            <a:ext cx="3852927" cy="875764"/>
          </a:xfrm>
          <a:prstGeom prst="ellips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фронтальний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07156" y="135467"/>
            <a:ext cx="857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ТА ФОРМИ КОНТРОЛЮ</a:t>
            </a:r>
            <a:endParaRPr lang="uk-UA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8699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xmlns="" id="{1A84E5AF-97BA-45AA-A095-B5E82B1F8A11}"/>
              </a:ext>
            </a:extLst>
          </p:cNvPr>
          <p:cNvSpPr/>
          <p:nvPr/>
        </p:nvSpPr>
        <p:spPr>
          <a:xfrm>
            <a:off x="1184856" y="888642"/>
            <a:ext cx="9569003" cy="734096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контролю</a:t>
            </a:r>
            <a:r>
              <a:rPr lang="uk-UA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це спосіб організації контролю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xmlns="" id="{E1909B1F-D155-47BE-8D45-208C6397B3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826699"/>
              </p:ext>
            </p:extLst>
          </p:nvPr>
        </p:nvGraphicFramePr>
        <p:xfrm>
          <a:off x="1349419" y="1729154"/>
          <a:ext cx="9108226" cy="4383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0615">
                  <a:extLst>
                    <a:ext uri="{9D8B030D-6E8A-4147-A177-3AD203B41FA5}">
                      <a16:colId xmlns:a16="http://schemas.microsoft.com/office/drawing/2014/main" xmlns="" val="1716409015"/>
                    </a:ext>
                  </a:extLst>
                </a:gridCol>
                <a:gridCol w="5357611">
                  <a:extLst>
                    <a:ext uri="{9D8B030D-6E8A-4147-A177-3AD203B41FA5}">
                      <a16:colId xmlns:a16="http://schemas.microsoft.com/office/drawing/2014/main" xmlns="" val="3578418036"/>
                    </a:ext>
                  </a:extLst>
                </a:gridCol>
              </a:tblGrid>
              <a:tr h="547563">
                <a:tc gridSpan="2">
                  <a:txBody>
                    <a:bodyPr/>
                    <a:lstStyle/>
                    <a:p>
                      <a:pPr algn="ctr"/>
                      <a:r>
                        <a:rPr lang="uk-UA" sz="28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 КОНТРОЛЮ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29692898"/>
                  </a:ext>
                </a:extLst>
              </a:tr>
              <a:tr h="483143"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періодичністю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способом організації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7792619"/>
                  </a:ext>
                </a:extLst>
              </a:tr>
              <a:tr h="3106467">
                <a:tc>
                  <a:txBody>
                    <a:bodyPr/>
                    <a:lstStyle/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вхідний;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попередній;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поточний;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проміжний;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підсумковий;</a:t>
                      </a:r>
                    </a:p>
                    <a:p>
                      <a:pPr marL="457200" lvl="0" indent="-457200">
                        <a:buFont typeface="Wingdings" panose="05000000000000000000" pitchFamily="2" charset="2"/>
                        <a:buChar char="Ø"/>
                      </a:pPr>
                      <a:r>
                        <a:rPr lang="uk-UA" sz="32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оперативний</a:t>
                      </a: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персональний;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вибірковий;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класно-узагальнюючий;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предметно-узагальнюючий;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тематично-узагальнюючий;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оглядовий;</a:t>
                      </a:r>
                    </a:p>
                    <a:p>
                      <a:pPr marL="285750" lvl="0" indent="-285750">
                        <a:buFont typeface="Wingdings" panose="05000000000000000000" pitchFamily="2" charset="2"/>
                        <a:buChar char="Ø"/>
                      </a:pPr>
                      <a:r>
                        <a:rPr lang="uk-UA" sz="2800" kern="12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комплексно-узагальнюючий</a:t>
                      </a:r>
                      <a:r>
                        <a:rPr lang="uk-UA" sz="1800" kern="1200" dirty="0">
                          <a:solidFill>
                            <a:srgbClr val="00206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  <a:p>
                      <a:endParaRPr lang="uk-UA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163488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807156" y="135467"/>
            <a:ext cx="85776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ВИДИ ТА ФОРМИ КОНТРОЛЮ</a:t>
            </a:r>
            <a:endParaRPr lang="uk-UA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9079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xmlns="" id="{054CF80C-5596-416B-BCE6-09D6F397225B}"/>
              </a:ext>
            </a:extLst>
          </p:cNvPr>
          <p:cNvSpPr/>
          <p:nvPr/>
        </p:nvSpPr>
        <p:spPr>
          <a:xfrm>
            <a:off x="1081825" y="0"/>
            <a:ext cx="9878096" cy="9144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</a:p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 </a:t>
            </a: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вивчення стану викладання навчальних дисциплін </a:t>
            </a:r>
            <a:endParaRPr lang="uk-UA" sz="20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uk-UA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ДНЗ «Сумський хіміко-технологічний центр ПТО»</a:t>
            </a:r>
            <a:endParaRPr lang="uk-UA" sz="20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166191" y="1046923"/>
            <a:ext cx="9766852" cy="371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Перспективний графік комплексного контролю за станом викладання навчальних предметів</a:t>
            </a:r>
          </a:p>
          <a:p>
            <a:pPr algn="ctr"/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46923" y="1590262"/>
            <a:ext cx="10230678" cy="37106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endParaRPr lang="uk-UA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План роботи закладу на рік </a:t>
            </a:r>
            <a:r>
              <a:rPr lang="uk-UA" sz="1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 7 «Контроль за навчально-виробничим процесом»;  розділ 8 «Методична робота»)</a:t>
            </a:r>
          </a:p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60174" y="2093844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endParaRPr lang="uk-UA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«Про вивчення стану викладання навчальних предметів»</a:t>
            </a: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(Заходи щодо перевірки стану викладання навчальних предметів)</a:t>
            </a:r>
          </a:p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60174" y="2729949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endParaRPr lang="uk-UA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«Про вивчення стану викладання предмета» </a:t>
            </a:r>
          </a:p>
          <a:p>
            <a:pPr lvl="0" algn="ctr"/>
            <a:r>
              <a:rPr lang="uk-UA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(Заходи щодо перевірки стану викладання навчального 	предмета)</a:t>
            </a:r>
          </a:p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46921" y="3339549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/>
            <a:endParaRPr lang="uk-UA" sz="1600" b="1" i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Аналітична довідка про вивчення стану викладання навчального предмета</a:t>
            </a:r>
            <a:endParaRPr lang="uk-UA" sz="16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060173" y="3975653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Протокол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засідання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ради</a:t>
            </a:r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060173" y="4558749"/>
            <a:ext cx="10323443" cy="437320"/>
          </a:xfrm>
          <a:prstGeom prst="roundRect">
            <a:avLst>
              <a:gd name="adj" fmla="val 18603"/>
            </a:avLst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«Про підсумки вивчення стану викладання предмета»</a:t>
            </a:r>
          </a:p>
          <a:p>
            <a:pPr lvl="0" algn="ctr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/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060172" y="5168349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</a:t>
            </a:r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«Про виконання рішень педагогічної ради «Про стан викладання предмета»»</a:t>
            </a:r>
            <a:endParaRPr lang="uk-UA" sz="16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073424" y="5751445"/>
            <a:ext cx="10323443" cy="4373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/>
            <a:endParaRPr lang="uk-UA" sz="16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Протокол засідання циклової комісії 	</a:t>
            </a:r>
          </a:p>
          <a:p>
            <a:pPr lvl="0" algn="ctr"/>
            <a:r>
              <a:rPr lang="uk-UA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sz="1400" i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Заходи щодо підвищення рівня якості підготовки здобувачів освіти)</a:t>
            </a:r>
          </a:p>
          <a:p>
            <a:pPr algn="just"/>
            <a:r>
              <a:rPr lang="uk-UA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uk-UA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2636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xmlns="" id="{461E2DAE-00AD-40BF-BFD3-6A870B2FF1A4}"/>
              </a:ext>
            </a:extLst>
          </p:cNvPr>
          <p:cNvSpPr/>
          <p:nvPr/>
        </p:nvSpPr>
        <p:spPr>
          <a:xfrm>
            <a:off x="202883" y="1970560"/>
            <a:ext cx="2331076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 мети і завдань контролю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xmlns="" id="{8B2A8589-6D95-4B16-BD58-83A46E229106}"/>
              </a:ext>
            </a:extLst>
          </p:cNvPr>
          <p:cNvSpPr/>
          <p:nvPr/>
        </p:nvSpPr>
        <p:spPr>
          <a:xfrm>
            <a:off x="3324391" y="1996317"/>
            <a:ext cx="2150772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Розробка інструментарію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xmlns="" id="{9CF2016A-990D-430B-A50C-80C21429CCBC}"/>
              </a:ext>
            </a:extLst>
          </p:cNvPr>
          <p:cNvSpPr/>
          <p:nvPr/>
        </p:nvSpPr>
        <p:spPr>
          <a:xfrm>
            <a:off x="6156117" y="2097738"/>
            <a:ext cx="2150772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здійснення контролю</a:t>
            </a:r>
          </a:p>
        </p:txBody>
      </p:sp>
      <p:sp>
        <p:nvSpPr>
          <p:cNvPr id="9" name="Прямоугольник: скругленные углы 8">
            <a:extLst>
              <a:ext uri="{FF2B5EF4-FFF2-40B4-BE49-F238E27FC236}">
                <a16:creationId xmlns:a16="http://schemas.microsoft.com/office/drawing/2014/main" xmlns="" id="{3CDFEB73-FA41-443A-A71A-8D162AD61474}"/>
              </a:ext>
            </a:extLst>
          </p:cNvPr>
          <p:cNvSpPr/>
          <p:nvPr/>
        </p:nvSpPr>
        <p:spPr>
          <a:xfrm>
            <a:off x="8995357" y="2054047"/>
            <a:ext cx="1770844" cy="10593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Збір даних</a:t>
            </a:r>
          </a:p>
        </p:txBody>
      </p:sp>
      <p:sp>
        <p:nvSpPr>
          <p:cNvPr id="11" name="Стрелка: вправо 10">
            <a:extLst>
              <a:ext uri="{FF2B5EF4-FFF2-40B4-BE49-F238E27FC236}">
                <a16:creationId xmlns:a16="http://schemas.microsoft.com/office/drawing/2014/main" xmlns="" id="{AE8095D2-DA01-4853-A5F6-F8C510BA1D49}"/>
              </a:ext>
            </a:extLst>
          </p:cNvPr>
          <p:cNvSpPr/>
          <p:nvPr/>
        </p:nvSpPr>
        <p:spPr>
          <a:xfrm>
            <a:off x="2569903" y="2296595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3" name="Стрелка: вправо 12">
            <a:extLst>
              <a:ext uri="{FF2B5EF4-FFF2-40B4-BE49-F238E27FC236}">
                <a16:creationId xmlns:a16="http://schemas.microsoft.com/office/drawing/2014/main" xmlns="" id="{85B5B00C-8667-4A15-AAD3-212677537860}"/>
              </a:ext>
            </a:extLst>
          </p:cNvPr>
          <p:cNvSpPr/>
          <p:nvPr/>
        </p:nvSpPr>
        <p:spPr>
          <a:xfrm>
            <a:off x="5477815" y="2408970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4" name="Стрелка: вправо 13">
            <a:extLst>
              <a:ext uri="{FF2B5EF4-FFF2-40B4-BE49-F238E27FC236}">
                <a16:creationId xmlns:a16="http://schemas.microsoft.com/office/drawing/2014/main" xmlns="" id="{104971BB-2F5E-4C21-B143-27E601E1D80C}"/>
              </a:ext>
            </a:extLst>
          </p:cNvPr>
          <p:cNvSpPr/>
          <p:nvPr/>
        </p:nvSpPr>
        <p:spPr>
          <a:xfrm>
            <a:off x="8276823" y="2432065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5" name="Стрелка: изогнутая влево 14">
            <a:extLst>
              <a:ext uri="{FF2B5EF4-FFF2-40B4-BE49-F238E27FC236}">
                <a16:creationId xmlns:a16="http://schemas.microsoft.com/office/drawing/2014/main" xmlns="" id="{64CE28D5-C9D1-4B08-BE24-19A46A54F089}"/>
              </a:ext>
            </a:extLst>
          </p:cNvPr>
          <p:cNvSpPr/>
          <p:nvPr/>
        </p:nvSpPr>
        <p:spPr>
          <a:xfrm>
            <a:off x="10776398" y="2496720"/>
            <a:ext cx="1056067" cy="2004567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xmlns="" id="{FFCF58A6-46F5-4D63-8B91-9515BBE79974}"/>
              </a:ext>
            </a:extLst>
          </p:cNvPr>
          <p:cNvSpPr/>
          <p:nvPr/>
        </p:nvSpPr>
        <p:spPr>
          <a:xfrm>
            <a:off x="9005554" y="3893139"/>
            <a:ext cx="1770844" cy="105935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Обробка і аналіз даних</a:t>
            </a:r>
          </a:p>
        </p:txBody>
      </p:sp>
      <p:sp>
        <p:nvSpPr>
          <p:cNvPr id="17" name="Стрелка: вправо 16">
            <a:extLst>
              <a:ext uri="{FF2B5EF4-FFF2-40B4-BE49-F238E27FC236}">
                <a16:creationId xmlns:a16="http://schemas.microsoft.com/office/drawing/2014/main" xmlns="" id="{685263EB-1BA7-4D5C-A9B3-23C0835DD594}"/>
              </a:ext>
            </a:extLst>
          </p:cNvPr>
          <p:cNvSpPr/>
          <p:nvPr/>
        </p:nvSpPr>
        <p:spPr>
          <a:xfrm rot="10800000">
            <a:off x="8251066" y="4248062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xmlns="" id="{28F2E9D1-C077-4AFD-B1F2-4FE074BF1807}"/>
              </a:ext>
            </a:extLst>
          </p:cNvPr>
          <p:cNvSpPr/>
          <p:nvPr/>
        </p:nvSpPr>
        <p:spPr>
          <a:xfrm>
            <a:off x="6136788" y="3879067"/>
            <a:ext cx="2150772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Вироблення рекомендацій</a:t>
            </a:r>
          </a:p>
        </p:txBody>
      </p:sp>
      <p:sp>
        <p:nvSpPr>
          <p:cNvPr id="19" name="Стрелка: вправо 18">
            <a:extLst>
              <a:ext uri="{FF2B5EF4-FFF2-40B4-BE49-F238E27FC236}">
                <a16:creationId xmlns:a16="http://schemas.microsoft.com/office/drawing/2014/main" xmlns="" id="{1CBA4298-6CC6-4126-8B5D-9B0108E5923D}"/>
              </a:ext>
            </a:extLst>
          </p:cNvPr>
          <p:cNvSpPr/>
          <p:nvPr/>
        </p:nvSpPr>
        <p:spPr>
          <a:xfrm rot="10800000">
            <a:off x="5447779" y="4248062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0" name="Прямоугольник: скругленные углы 19">
            <a:extLst>
              <a:ext uri="{FF2B5EF4-FFF2-40B4-BE49-F238E27FC236}">
                <a16:creationId xmlns:a16="http://schemas.microsoft.com/office/drawing/2014/main" xmlns="" id="{4CC8EB76-F98F-471D-BFF4-8A6156D49A88}"/>
              </a:ext>
            </a:extLst>
          </p:cNvPr>
          <p:cNvSpPr/>
          <p:nvPr/>
        </p:nvSpPr>
        <p:spPr>
          <a:xfrm>
            <a:off x="3268022" y="3958677"/>
            <a:ext cx="2150772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Корекція і контроль</a:t>
            </a:r>
          </a:p>
        </p:txBody>
      </p:sp>
      <p:sp>
        <p:nvSpPr>
          <p:cNvPr id="21" name="Стрелка: вправо 20">
            <a:extLst>
              <a:ext uri="{FF2B5EF4-FFF2-40B4-BE49-F238E27FC236}">
                <a16:creationId xmlns:a16="http://schemas.microsoft.com/office/drawing/2014/main" xmlns="" id="{A6CA2231-6EE3-4A14-BAD2-207CD32A503F}"/>
              </a:ext>
            </a:extLst>
          </p:cNvPr>
          <p:cNvSpPr/>
          <p:nvPr/>
        </p:nvSpPr>
        <p:spPr>
          <a:xfrm rot="10800000">
            <a:off x="2530699" y="4304689"/>
            <a:ext cx="708338" cy="3931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3" name="Прямоугольник: скругленные углы 22">
            <a:extLst>
              <a:ext uri="{FF2B5EF4-FFF2-40B4-BE49-F238E27FC236}">
                <a16:creationId xmlns:a16="http://schemas.microsoft.com/office/drawing/2014/main" xmlns="" id="{4F464FDA-5310-458C-AFAB-4A58FE4C53E0}"/>
              </a:ext>
            </a:extLst>
          </p:cNvPr>
          <p:cNvSpPr/>
          <p:nvPr/>
        </p:nvSpPr>
        <p:spPr>
          <a:xfrm>
            <a:off x="218942" y="3936830"/>
            <a:ext cx="2331076" cy="1015663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Ознайомлення з результатами контролю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xmlns="" id="{43CAF12A-270C-4587-9FDF-1B617C5E3AC9}"/>
              </a:ext>
            </a:extLst>
          </p:cNvPr>
          <p:cNvSpPr/>
          <p:nvPr/>
        </p:nvSpPr>
        <p:spPr>
          <a:xfrm>
            <a:off x="685284" y="823809"/>
            <a:ext cx="10293400" cy="80155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8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здійснення контролю за станом викладання навчальних предметів</a:t>
            </a:r>
            <a:endParaRPr lang="uk-UA" sz="28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2206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281BDD09-932C-4E7F-9CA6-20B2F3A2C15F}"/>
              </a:ext>
            </a:extLst>
          </p:cNvPr>
          <p:cNvSpPr/>
          <p:nvPr/>
        </p:nvSpPr>
        <p:spPr>
          <a:xfrm>
            <a:off x="2734614" y="2488842"/>
            <a:ext cx="6722772" cy="94015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Орієнтовні напрямки вивчення </a:t>
            </a:r>
            <a:r>
              <a:rPr lang="uk-UA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стану викладання навчальних предметів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1038B54-56DF-40E9-9E11-A60FA994F7D3}"/>
              </a:ext>
            </a:extLst>
          </p:cNvPr>
          <p:cNvSpPr/>
          <p:nvPr/>
        </p:nvSpPr>
        <p:spPr>
          <a:xfrm>
            <a:off x="4275786" y="888641"/>
            <a:ext cx="2485621" cy="94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Кадрове забезпечення викладання предмета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96CAF47E-1D9F-4788-A4C5-306CEDB988EC}"/>
              </a:ext>
            </a:extLst>
          </p:cNvPr>
          <p:cNvSpPr/>
          <p:nvPr/>
        </p:nvSpPr>
        <p:spPr>
          <a:xfrm>
            <a:off x="8087933" y="927278"/>
            <a:ext cx="2640168" cy="94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Програмно-методичне забезпечення викладання предмета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FB3B0AA1-02EF-4F13-8B5D-A1A30FCBAAB2}"/>
              </a:ext>
            </a:extLst>
          </p:cNvPr>
          <p:cNvSpPr/>
          <p:nvPr/>
        </p:nvSpPr>
        <p:spPr>
          <a:xfrm>
            <a:off x="8377707" y="3992449"/>
            <a:ext cx="2350394" cy="121455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Організація освітнього </a:t>
            </a:r>
            <a:r>
              <a:rPr lang="uk-UA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процесу, моделювання уроку</a:t>
            </a:r>
            <a:endParaRPr lang="uk-UA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DAED2E1C-E754-4CF2-A7AF-6EBCF42052DC}"/>
              </a:ext>
            </a:extLst>
          </p:cNvPr>
          <p:cNvSpPr/>
          <p:nvPr/>
        </p:nvSpPr>
        <p:spPr>
          <a:xfrm>
            <a:off x="10032642" y="2488842"/>
            <a:ext cx="2159358" cy="94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Матеріально-технічне забезпечення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3A8D8F56-9FAF-45AB-846F-A7332D221DC9}"/>
              </a:ext>
            </a:extLst>
          </p:cNvPr>
          <p:cNvSpPr/>
          <p:nvPr/>
        </p:nvSpPr>
        <p:spPr>
          <a:xfrm>
            <a:off x="1302913" y="4076163"/>
            <a:ext cx="2159358" cy="94015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Методична робота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xmlns="" id="{8BDD9011-AE57-4B8D-9FAC-723DEB3D1C26}"/>
              </a:ext>
            </a:extLst>
          </p:cNvPr>
          <p:cNvSpPr/>
          <p:nvPr/>
        </p:nvSpPr>
        <p:spPr>
          <a:xfrm>
            <a:off x="4893972" y="4494726"/>
            <a:ext cx="2859110" cy="109470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Якість та результативність навчання здобувачів освіти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xmlns="" id="{BDCC7D64-3334-4138-958D-2796D8115E52}"/>
              </a:ext>
            </a:extLst>
          </p:cNvPr>
          <p:cNvSpPr/>
          <p:nvPr/>
        </p:nvSpPr>
        <p:spPr>
          <a:xfrm>
            <a:off x="223234" y="2488842"/>
            <a:ext cx="2159358" cy="8242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Позаурочна робота з предмета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57FBC6F8-2B06-443E-BF45-FF97CA1EFB5E}"/>
              </a:ext>
            </a:extLst>
          </p:cNvPr>
          <p:cNvSpPr/>
          <p:nvPr/>
        </p:nvSpPr>
        <p:spPr>
          <a:xfrm>
            <a:off x="575256" y="1101144"/>
            <a:ext cx="2159358" cy="82424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 правил безпеки праці</a:t>
            </a:r>
          </a:p>
        </p:txBody>
      </p:sp>
    </p:spTree>
    <p:extLst>
      <p:ext uri="{BB962C8B-B14F-4D97-AF65-F5344CB8AC3E}">
        <p14:creationId xmlns:p14="http://schemas.microsoft.com/office/powerpoint/2010/main" val="3345510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2122" y="185530"/>
            <a:ext cx="1069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ЕТАПИ  ЗДІЙСНЕННЯ КОНТРОЛЮ ЗА СТАНОМ ВИКЛАДАННЯ НАВЧАЛЬНИХ ДИСЦИПЛІН</a:t>
            </a:r>
            <a:endParaRPr lang="ru-RU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675861" y="914400"/>
            <a:ext cx="10972800" cy="520810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Підготовчий етап:</a:t>
            </a:r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Розробити перелік питань (пам’ятку) стану вивчення.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Визначити склад комісії та терміни вивчення.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Розподілити обов’язки між членами комісії.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Ознайомити членів комісії з переліком питань для вивчення.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>
              <a:buFont typeface="+mj-lt"/>
              <a:buAutoNum type="arabicPeriod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Спільно з членами комісії: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08150" lvl="0" indent="-34290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вивчити пояснювальну записку до освітньої програми;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1708150" lvl="0" indent="-342900">
              <a:buFont typeface="Wingdings" pitchFamily="2" charset="2"/>
              <a:buChar char="Ø"/>
            </a:pP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переглянути відповідні інструктивно-методичну базу.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6. З’ясувати за поурочно-тематичним плануванням викладача  теми навчального предмета, що вивчатимуться у групі протягом визначеного часу.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7. Поновити в пам’яті основний зміст навчального матеріалу за підручником.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8. Установити за журналами обліку теоретичного навчання рівень навчальних досягнень здобувачів освіти, визначений викладачем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9. Вивчити разом із практичним психологом закладу та керівниками групи рівень навчальних можливостей та освітніх потреб учнів.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10. Визначити групи, де буде проводитися перевірка.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11. Визначити членів комісії, які добиратимуть тексти для контрольних діагностувань.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800100" lvl="1" indent="-342900" algn="just"/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12. Визначити форми підготовки матеріалів.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123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CDCE0"/>
      </a:lt2>
      <a:accent1>
        <a:srgbClr val="415588"/>
      </a:accent1>
      <a:accent2>
        <a:srgbClr val="4294B6"/>
      </a:accent2>
      <a:accent3>
        <a:srgbClr val="087D7C"/>
      </a:accent3>
      <a:accent4>
        <a:srgbClr val="2CB663"/>
      </a:accent4>
      <a:accent5>
        <a:srgbClr val="DF8822"/>
      </a:accent5>
      <a:accent6>
        <a:srgbClr val="BC410A"/>
      </a:accent6>
      <a:hlink>
        <a:srgbClr val="5977C4"/>
      </a:hlink>
      <a:folHlink>
        <a:srgbClr val="A1A9BF"/>
      </a:folHlink>
    </a:clrScheme>
    <a:fontScheme name="Галерея">
      <a:majorFont>
        <a:latin typeface="Century Gothic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Gallery" id="{BBFCD31E-59A1-489D-B089-A3EAD7CAE12E}" vid="{E050AC27-895F-4B90-991D-A6818FC89AB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281</TotalTime>
  <Words>555</Words>
  <Application>Microsoft Office PowerPoint</Application>
  <PresentationFormat>Произвольный</PresentationFormat>
  <Paragraphs>123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Галерея</vt:lpstr>
      <vt:lpstr>Презентация PowerPoint</vt:lpstr>
      <vt:lpstr>Презентация PowerPoint</vt:lpstr>
      <vt:lpstr>Етапи організації внутрішнього контролю закладу освіти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Metod</cp:lastModifiedBy>
  <cp:revision>36</cp:revision>
  <dcterms:created xsi:type="dcterms:W3CDTF">2021-03-15T14:02:29Z</dcterms:created>
  <dcterms:modified xsi:type="dcterms:W3CDTF">2021-03-17T13:10:44Z</dcterms:modified>
</cp:coreProperties>
</file>