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B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B95558-DB72-4D2E-891B-0E1C34A4155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794DDF4-D30D-4FCF-B282-2772FB4619B2}">
      <dgm:prSet phldrT="[Текст]" custT="1"/>
      <dgm:spPr>
        <a:solidFill>
          <a:srgbClr val="FCEBE8">
            <a:alpha val="89804"/>
          </a:srgbClr>
        </a:solidFill>
      </dgm:spPr>
      <dgm:t>
        <a:bodyPr/>
        <a:lstStyle/>
        <a:p>
          <a:r>
            <a:rPr lang="uk-UA" sz="3200" b="1" dirty="0" smtClean="0">
              <a:solidFill>
                <a:schemeClr val="accent3">
                  <a:lumMod val="75000"/>
                </a:schemeClr>
              </a:solidFill>
            </a:rPr>
            <a:t>Центр розвитку кар’єри</a:t>
          </a:r>
          <a:endParaRPr lang="uk-UA" sz="3200" b="1" dirty="0">
            <a:solidFill>
              <a:schemeClr val="accent3">
                <a:lumMod val="75000"/>
              </a:schemeClr>
            </a:solidFill>
          </a:endParaRPr>
        </a:p>
      </dgm:t>
    </dgm:pt>
    <dgm:pt modelId="{28311D54-A0DC-494C-AF4B-5FBE51704D13}" type="parTrans" cxnId="{D9E1A591-9580-49C9-8841-4FE9B6787A95}">
      <dgm:prSet/>
      <dgm:spPr/>
      <dgm:t>
        <a:bodyPr/>
        <a:lstStyle/>
        <a:p>
          <a:endParaRPr lang="uk-UA"/>
        </a:p>
      </dgm:t>
    </dgm:pt>
    <dgm:pt modelId="{EC6E36C7-C0CE-4DEE-91E8-74D2C22F0F40}" type="sibTrans" cxnId="{D9E1A591-9580-49C9-8841-4FE9B6787A95}">
      <dgm:prSet/>
      <dgm:spPr/>
      <dgm:t>
        <a:bodyPr/>
        <a:lstStyle/>
        <a:p>
          <a:endParaRPr lang="uk-UA"/>
        </a:p>
      </dgm:t>
    </dgm:pt>
    <dgm:pt modelId="{AA6E4E91-2F4C-4EAA-8F42-C888595885A7}">
      <dgm:prSet phldrT="[Текст]" custT="1"/>
      <dgm:spPr>
        <a:solidFill>
          <a:srgbClr val="FCEBE8">
            <a:alpha val="90000"/>
          </a:srgbClr>
        </a:solidFill>
      </dgm:spPr>
      <dgm:t>
        <a:bodyPr/>
        <a:lstStyle/>
        <a:p>
          <a:r>
            <a:rPr lang="uk-UA" sz="2000" dirty="0" smtClean="0">
              <a:solidFill>
                <a:schemeClr val="accent3">
                  <a:lumMod val="75000"/>
                </a:schemeClr>
              </a:solidFill>
            </a:rPr>
            <a:t>професійна орієнтація </a:t>
          </a:r>
          <a:endParaRPr lang="uk-UA" sz="2000" dirty="0">
            <a:solidFill>
              <a:schemeClr val="accent3">
                <a:lumMod val="75000"/>
              </a:schemeClr>
            </a:solidFill>
          </a:endParaRPr>
        </a:p>
      </dgm:t>
    </dgm:pt>
    <dgm:pt modelId="{DC7F9866-94F4-4A34-BBE7-FDA2C75E35C9}" type="parTrans" cxnId="{4D301BBC-2C01-44C8-B3A8-FE1F92BDDC69}">
      <dgm:prSet/>
      <dgm:spPr/>
      <dgm:t>
        <a:bodyPr/>
        <a:lstStyle/>
        <a:p>
          <a:endParaRPr lang="uk-UA"/>
        </a:p>
      </dgm:t>
    </dgm:pt>
    <dgm:pt modelId="{31F678F1-7F12-4492-9CAF-CD1D8B011F48}" type="sibTrans" cxnId="{4D301BBC-2C01-44C8-B3A8-FE1F92BDDC69}">
      <dgm:prSet/>
      <dgm:spPr/>
      <dgm:t>
        <a:bodyPr/>
        <a:lstStyle/>
        <a:p>
          <a:endParaRPr lang="uk-UA"/>
        </a:p>
      </dgm:t>
    </dgm:pt>
    <dgm:pt modelId="{3FC5720E-BB59-43BF-848C-66375EBA574C}">
      <dgm:prSet phldrT="[Текст]" custT="1"/>
      <dgm:spPr>
        <a:solidFill>
          <a:srgbClr val="FCEBE8">
            <a:alpha val="90000"/>
          </a:srgbClr>
        </a:solidFill>
      </dgm:spPr>
      <dgm:t>
        <a:bodyPr/>
        <a:lstStyle/>
        <a:p>
          <a:r>
            <a:rPr lang="uk-UA" sz="2000" dirty="0" smtClean="0">
              <a:solidFill>
                <a:schemeClr val="accent3">
                  <a:lumMod val="75000"/>
                </a:schemeClr>
              </a:solidFill>
            </a:rPr>
            <a:t>планування та розвиток кар’єри</a:t>
          </a:r>
          <a:endParaRPr lang="uk-UA" sz="2000" dirty="0">
            <a:solidFill>
              <a:schemeClr val="accent3">
                <a:lumMod val="75000"/>
              </a:schemeClr>
            </a:solidFill>
          </a:endParaRPr>
        </a:p>
      </dgm:t>
    </dgm:pt>
    <dgm:pt modelId="{33301655-4836-4AC5-BAA6-E5F136B1BBC5}" type="parTrans" cxnId="{8AF21EA6-657F-43A0-8188-EEC49DE74C31}">
      <dgm:prSet/>
      <dgm:spPr/>
      <dgm:t>
        <a:bodyPr/>
        <a:lstStyle/>
        <a:p>
          <a:endParaRPr lang="uk-UA"/>
        </a:p>
      </dgm:t>
    </dgm:pt>
    <dgm:pt modelId="{FEAE2B26-19EE-426B-A239-FFC514CEF19D}" type="sibTrans" cxnId="{8AF21EA6-657F-43A0-8188-EEC49DE74C31}">
      <dgm:prSet/>
      <dgm:spPr/>
      <dgm:t>
        <a:bodyPr/>
        <a:lstStyle/>
        <a:p>
          <a:endParaRPr lang="uk-UA"/>
        </a:p>
      </dgm:t>
    </dgm:pt>
    <dgm:pt modelId="{7791F8EE-4520-4EB2-9E32-51AAE5DC0FEC}">
      <dgm:prSet custT="1"/>
      <dgm:spPr>
        <a:solidFill>
          <a:srgbClr val="FCEBE8">
            <a:alpha val="90000"/>
          </a:srgbClr>
        </a:solidFill>
      </dgm:spPr>
      <dgm:t>
        <a:bodyPr/>
        <a:lstStyle/>
        <a:p>
          <a:r>
            <a:rPr lang="uk-UA" sz="2000" dirty="0" smtClean="0">
              <a:solidFill>
                <a:schemeClr val="accent3">
                  <a:lumMod val="75000"/>
                </a:schemeClr>
              </a:solidFill>
            </a:rPr>
            <a:t>сприяння працевлаштуванню</a:t>
          </a:r>
          <a:endParaRPr lang="uk-UA" sz="2000" dirty="0">
            <a:solidFill>
              <a:schemeClr val="accent3">
                <a:lumMod val="75000"/>
              </a:schemeClr>
            </a:solidFill>
          </a:endParaRPr>
        </a:p>
      </dgm:t>
    </dgm:pt>
    <dgm:pt modelId="{6031B396-16FF-46AE-839B-715B08FCBA8D}" type="parTrans" cxnId="{D4DAF7FB-F587-473B-B9AB-90285297AC67}">
      <dgm:prSet/>
      <dgm:spPr/>
      <dgm:t>
        <a:bodyPr/>
        <a:lstStyle/>
        <a:p>
          <a:endParaRPr lang="uk-UA"/>
        </a:p>
      </dgm:t>
    </dgm:pt>
    <dgm:pt modelId="{AC398DCE-54DC-4163-B37F-2BEAF5078DED}" type="sibTrans" cxnId="{D4DAF7FB-F587-473B-B9AB-90285297AC67}">
      <dgm:prSet/>
      <dgm:spPr/>
      <dgm:t>
        <a:bodyPr/>
        <a:lstStyle/>
        <a:p>
          <a:endParaRPr lang="uk-UA"/>
        </a:p>
      </dgm:t>
    </dgm:pt>
    <dgm:pt modelId="{5FAD2F26-B388-40A2-A803-6584EBC4CCC9}" type="pres">
      <dgm:prSet presAssocID="{36B95558-DB72-4D2E-891B-0E1C34A415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936418B2-B5F7-42AE-B7CE-1C012FB11455}" type="pres">
      <dgm:prSet presAssocID="{C794DDF4-D30D-4FCF-B282-2772FB4619B2}" presName="hierRoot1" presStyleCnt="0"/>
      <dgm:spPr/>
    </dgm:pt>
    <dgm:pt modelId="{5B5C1FB6-8206-4ED7-B466-F38F5968737A}" type="pres">
      <dgm:prSet presAssocID="{C794DDF4-D30D-4FCF-B282-2772FB4619B2}" presName="composite" presStyleCnt="0"/>
      <dgm:spPr/>
    </dgm:pt>
    <dgm:pt modelId="{945E54F6-B65A-40F1-A4B2-2FF8DBF5E6B5}" type="pres">
      <dgm:prSet presAssocID="{C794DDF4-D30D-4FCF-B282-2772FB4619B2}" presName="background" presStyleLbl="node0" presStyleIdx="0" presStyleCnt="1"/>
      <dgm:spPr/>
    </dgm:pt>
    <dgm:pt modelId="{B4EFEB27-0A48-407D-958C-051666D28371}" type="pres">
      <dgm:prSet presAssocID="{C794DDF4-D30D-4FCF-B282-2772FB4619B2}" presName="text" presStyleLbl="fgAcc0" presStyleIdx="0" presStyleCnt="1" custScaleX="333284" custScaleY="1264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9455E63-02A5-4863-BDDF-4BAD2EEE5612}" type="pres">
      <dgm:prSet presAssocID="{C794DDF4-D30D-4FCF-B282-2772FB4619B2}" presName="hierChild2" presStyleCnt="0"/>
      <dgm:spPr/>
    </dgm:pt>
    <dgm:pt modelId="{46AD25AF-9DBA-4A3C-8E59-49CFD3BB8E6F}" type="pres">
      <dgm:prSet presAssocID="{DC7F9866-94F4-4A34-BBE7-FDA2C75E35C9}" presName="Name10" presStyleLbl="parChTrans1D2" presStyleIdx="0" presStyleCnt="3"/>
      <dgm:spPr/>
      <dgm:t>
        <a:bodyPr/>
        <a:lstStyle/>
        <a:p>
          <a:endParaRPr lang="uk-UA"/>
        </a:p>
      </dgm:t>
    </dgm:pt>
    <dgm:pt modelId="{2998B9BE-EA92-46F9-95ED-A2EED0DF41BA}" type="pres">
      <dgm:prSet presAssocID="{AA6E4E91-2F4C-4EAA-8F42-C888595885A7}" presName="hierRoot2" presStyleCnt="0"/>
      <dgm:spPr/>
    </dgm:pt>
    <dgm:pt modelId="{7C22660F-A366-4224-ABD9-A413DC4E4D39}" type="pres">
      <dgm:prSet presAssocID="{AA6E4E91-2F4C-4EAA-8F42-C888595885A7}" presName="composite2" presStyleCnt="0"/>
      <dgm:spPr/>
    </dgm:pt>
    <dgm:pt modelId="{AA674927-5FB6-4A23-9B0E-8F350BF2DABC}" type="pres">
      <dgm:prSet presAssocID="{AA6E4E91-2F4C-4EAA-8F42-C888595885A7}" presName="background2" presStyleLbl="node2" presStyleIdx="0" presStyleCnt="3"/>
      <dgm:spPr/>
    </dgm:pt>
    <dgm:pt modelId="{F820D429-E43B-43AB-8B41-DAE0FF0D67B4}" type="pres">
      <dgm:prSet presAssocID="{AA6E4E91-2F4C-4EAA-8F42-C888595885A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2DED225-1AA8-4BD8-AC6E-00DB95463FC7}" type="pres">
      <dgm:prSet presAssocID="{AA6E4E91-2F4C-4EAA-8F42-C888595885A7}" presName="hierChild3" presStyleCnt="0"/>
      <dgm:spPr/>
    </dgm:pt>
    <dgm:pt modelId="{775426D5-29E9-47CA-AC4F-FBE37861C9FF}" type="pres">
      <dgm:prSet presAssocID="{33301655-4836-4AC5-BAA6-E5F136B1BBC5}" presName="Name10" presStyleLbl="parChTrans1D2" presStyleIdx="1" presStyleCnt="3"/>
      <dgm:spPr/>
      <dgm:t>
        <a:bodyPr/>
        <a:lstStyle/>
        <a:p>
          <a:endParaRPr lang="uk-UA"/>
        </a:p>
      </dgm:t>
    </dgm:pt>
    <dgm:pt modelId="{275B0FC6-EA68-419C-A12E-8AED8F4BFF6B}" type="pres">
      <dgm:prSet presAssocID="{3FC5720E-BB59-43BF-848C-66375EBA574C}" presName="hierRoot2" presStyleCnt="0"/>
      <dgm:spPr/>
    </dgm:pt>
    <dgm:pt modelId="{8B8E203E-1FE2-483F-B176-9DE7E5BBF795}" type="pres">
      <dgm:prSet presAssocID="{3FC5720E-BB59-43BF-848C-66375EBA574C}" presName="composite2" presStyleCnt="0"/>
      <dgm:spPr/>
    </dgm:pt>
    <dgm:pt modelId="{CECF68B8-C3F3-44C0-8A4B-A52440749670}" type="pres">
      <dgm:prSet presAssocID="{3FC5720E-BB59-43BF-848C-66375EBA574C}" presName="background2" presStyleLbl="node2" presStyleIdx="1" presStyleCnt="3"/>
      <dgm:spPr/>
    </dgm:pt>
    <dgm:pt modelId="{B9CFD590-FE39-4557-B3F9-E35B01C3EA48}" type="pres">
      <dgm:prSet presAssocID="{3FC5720E-BB59-43BF-848C-66375EBA574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A2B3230-2A98-4DD8-8CE8-158862FC1C67}" type="pres">
      <dgm:prSet presAssocID="{3FC5720E-BB59-43BF-848C-66375EBA574C}" presName="hierChild3" presStyleCnt="0"/>
      <dgm:spPr/>
    </dgm:pt>
    <dgm:pt modelId="{A71D5D05-75B5-4C1A-9CD5-EAE39B7E2D0F}" type="pres">
      <dgm:prSet presAssocID="{6031B396-16FF-46AE-839B-715B08FCBA8D}" presName="Name10" presStyleLbl="parChTrans1D2" presStyleIdx="2" presStyleCnt="3"/>
      <dgm:spPr/>
      <dgm:t>
        <a:bodyPr/>
        <a:lstStyle/>
        <a:p>
          <a:endParaRPr lang="uk-UA"/>
        </a:p>
      </dgm:t>
    </dgm:pt>
    <dgm:pt modelId="{D71EE0F1-8BB0-4C2F-BEDA-4BB2B249EC89}" type="pres">
      <dgm:prSet presAssocID="{7791F8EE-4520-4EB2-9E32-51AAE5DC0FEC}" presName="hierRoot2" presStyleCnt="0"/>
      <dgm:spPr/>
    </dgm:pt>
    <dgm:pt modelId="{8F5E3458-84AB-46A3-86CA-799FFB44523D}" type="pres">
      <dgm:prSet presAssocID="{7791F8EE-4520-4EB2-9E32-51AAE5DC0FEC}" presName="composite2" presStyleCnt="0"/>
      <dgm:spPr/>
    </dgm:pt>
    <dgm:pt modelId="{C7AB8642-A862-4B5C-8D44-82989E60B9A4}" type="pres">
      <dgm:prSet presAssocID="{7791F8EE-4520-4EB2-9E32-51AAE5DC0FEC}" presName="background2" presStyleLbl="node2" presStyleIdx="2" presStyleCnt="3"/>
      <dgm:spPr/>
    </dgm:pt>
    <dgm:pt modelId="{E20F0A30-D8DC-4559-9C73-4D5E7EF5BDD0}" type="pres">
      <dgm:prSet presAssocID="{7791F8EE-4520-4EB2-9E32-51AAE5DC0FEC}" presName="text2" presStyleLbl="fgAcc2" presStyleIdx="2" presStyleCnt="3" custScaleX="14758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C5BFFB8-E944-4971-A38F-228A9855B31B}" type="pres">
      <dgm:prSet presAssocID="{7791F8EE-4520-4EB2-9E32-51AAE5DC0FEC}" presName="hierChild3" presStyleCnt="0"/>
      <dgm:spPr/>
    </dgm:pt>
  </dgm:ptLst>
  <dgm:cxnLst>
    <dgm:cxn modelId="{A1D1360A-CB33-4684-88E3-7856EC17DB86}" type="presOf" srcId="{36B95558-DB72-4D2E-891B-0E1C34A41551}" destId="{5FAD2F26-B388-40A2-A803-6584EBC4CCC9}" srcOrd="0" destOrd="0" presId="urn:microsoft.com/office/officeart/2005/8/layout/hierarchy1"/>
    <dgm:cxn modelId="{19FBB61D-A99A-4608-BF06-7C80BAB9B3F8}" type="presOf" srcId="{33301655-4836-4AC5-BAA6-E5F136B1BBC5}" destId="{775426D5-29E9-47CA-AC4F-FBE37861C9FF}" srcOrd="0" destOrd="0" presId="urn:microsoft.com/office/officeart/2005/8/layout/hierarchy1"/>
    <dgm:cxn modelId="{D4C45D18-92FF-43E6-9DFA-B9E7A6C41BA4}" type="presOf" srcId="{DC7F9866-94F4-4A34-BBE7-FDA2C75E35C9}" destId="{46AD25AF-9DBA-4A3C-8E59-49CFD3BB8E6F}" srcOrd="0" destOrd="0" presId="urn:microsoft.com/office/officeart/2005/8/layout/hierarchy1"/>
    <dgm:cxn modelId="{D9E1A591-9580-49C9-8841-4FE9B6787A95}" srcId="{36B95558-DB72-4D2E-891B-0E1C34A41551}" destId="{C794DDF4-D30D-4FCF-B282-2772FB4619B2}" srcOrd="0" destOrd="0" parTransId="{28311D54-A0DC-494C-AF4B-5FBE51704D13}" sibTransId="{EC6E36C7-C0CE-4DEE-91E8-74D2C22F0F40}"/>
    <dgm:cxn modelId="{D0BA095C-2BE2-4167-B343-1B2870B86502}" type="presOf" srcId="{3FC5720E-BB59-43BF-848C-66375EBA574C}" destId="{B9CFD590-FE39-4557-B3F9-E35B01C3EA48}" srcOrd="0" destOrd="0" presId="urn:microsoft.com/office/officeart/2005/8/layout/hierarchy1"/>
    <dgm:cxn modelId="{4D301BBC-2C01-44C8-B3A8-FE1F92BDDC69}" srcId="{C794DDF4-D30D-4FCF-B282-2772FB4619B2}" destId="{AA6E4E91-2F4C-4EAA-8F42-C888595885A7}" srcOrd="0" destOrd="0" parTransId="{DC7F9866-94F4-4A34-BBE7-FDA2C75E35C9}" sibTransId="{31F678F1-7F12-4492-9CAF-CD1D8B011F48}"/>
    <dgm:cxn modelId="{F31B46BD-499B-4711-B80F-A7C95B3D0630}" type="presOf" srcId="{C794DDF4-D30D-4FCF-B282-2772FB4619B2}" destId="{B4EFEB27-0A48-407D-958C-051666D28371}" srcOrd="0" destOrd="0" presId="urn:microsoft.com/office/officeart/2005/8/layout/hierarchy1"/>
    <dgm:cxn modelId="{7E6BA271-9DAF-4A18-A782-D3E3E9EB163B}" type="presOf" srcId="{7791F8EE-4520-4EB2-9E32-51AAE5DC0FEC}" destId="{E20F0A30-D8DC-4559-9C73-4D5E7EF5BDD0}" srcOrd="0" destOrd="0" presId="urn:microsoft.com/office/officeart/2005/8/layout/hierarchy1"/>
    <dgm:cxn modelId="{8AF21EA6-657F-43A0-8188-EEC49DE74C31}" srcId="{C794DDF4-D30D-4FCF-B282-2772FB4619B2}" destId="{3FC5720E-BB59-43BF-848C-66375EBA574C}" srcOrd="1" destOrd="0" parTransId="{33301655-4836-4AC5-BAA6-E5F136B1BBC5}" sibTransId="{FEAE2B26-19EE-426B-A239-FFC514CEF19D}"/>
    <dgm:cxn modelId="{CC8CBF9C-201A-45E0-B178-F12E5156E490}" type="presOf" srcId="{AA6E4E91-2F4C-4EAA-8F42-C888595885A7}" destId="{F820D429-E43B-43AB-8B41-DAE0FF0D67B4}" srcOrd="0" destOrd="0" presId="urn:microsoft.com/office/officeart/2005/8/layout/hierarchy1"/>
    <dgm:cxn modelId="{D4DAF7FB-F587-473B-B9AB-90285297AC67}" srcId="{C794DDF4-D30D-4FCF-B282-2772FB4619B2}" destId="{7791F8EE-4520-4EB2-9E32-51AAE5DC0FEC}" srcOrd="2" destOrd="0" parTransId="{6031B396-16FF-46AE-839B-715B08FCBA8D}" sibTransId="{AC398DCE-54DC-4163-B37F-2BEAF5078DED}"/>
    <dgm:cxn modelId="{077E85B3-C275-47B7-AAA2-B681C5CF30A3}" type="presOf" srcId="{6031B396-16FF-46AE-839B-715B08FCBA8D}" destId="{A71D5D05-75B5-4C1A-9CD5-EAE39B7E2D0F}" srcOrd="0" destOrd="0" presId="urn:microsoft.com/office/officeart/2005/8/layout/hierarchy1"/>
    <dgm:cxn modelId="{4B84970F-DF17-483C-9E03-145577557DCA}" type="presParOf" srcId="{5FAD2F26-B388-40A2-A803-6584EBC4CCC9}" destId="{936418B2-B5F7-42AE-B7CE-1C012FB11455}" srcOrd="0" destOrd="0" presId="urn:microsoft.com/office/officeart/2005/8/layout/hierarchy1"/>
    <dgm:cxn modelId="{058EA252-73F2-4032-90DD-6F7344849658}" type="presParOf" srcId="{936418B2-B5F7-42AE-B7CE-1C012FB11455}" destId="{5B5C1FB6-8206-4ED7-B466-F38F5968737A}" srcOrd="0" destOrd="0" presId="urn:microsoft.com/office/officeart/2005/8/layout/hierarchy1"/>
    <dgm:cxn modelId="{56C1F91E-30D6-4BF0-B13D-3972A57DE56E}" type="presParOf" srcId="{5B5C1FB6-8206-4ED7-B466-F38F5968737A}" destId="{945E54F6-B65A-40F1-A4B2-2FF8DBF5E6B5}" srcOrd="0" destOrd="0" presId="urn:microsoft.com/office/officeart/2005/8/layout/hierarchy1"/>
    <dgm:cxn modelId="{617E670C-2FB4-4A13-89E6-26FE60D3DE70}" type="presParOf" srcId="{5B5C1FB6-8206-4ED7-B466-F38F5968737A}" destId="{B4EFEB27-0A48-407D-958C-051666D28371}" srcOrd="1" destOrd="0" presId="urn:microsoft.com/office/officeart/2005/8/layout/hierarchy1"/>
    <dgm:cxn modelId="{4E12D3E3-3C73-44FF-9279-9D7E89FCEDC2}" type="presParOf" srcId="{936418B2-B5F7-42AE-B7CE-1C012FB11455}" destId="{A9455E63-02A5-4863-BDDF-4BAD2EEE5612}" srcOrd="1" destOrd="0" presId="urn:microsoft.com/office/officeart/2005/8/layout/hierarchy1"/>
    <dgm:cxn modelId="{56CC69C5-A02A-4C4F-910E-0AEFAD677C31}" type="presParOf" srcId="{A9455E63-02A5-4863-BDDF-4BAD2EEE5612}" destId="{46AD25AF-9DBA-4A3C-8E59-49CFD3BB8E6F}" srcOrd="0" destOrd="0" presId="urn:microsoft.com/office/officeart/2005/8/layout/hierarchy1"/>
    <dgm:cxn modelId="{1E4451C4-96E3-4770-9554-F0E155C8A1CB}" type="presParOf" srcId="{A9455E63-02A5-4863-BDDF-4BAD2EEE5612}" destId="{2998B9BE-EA92-46F9-95ED-A2EED0DF41BA}" srcOrd="1" destOrd="0" presId="urn:microsoft.com/office/officeart/2005/8/layout/hierarchy1"/>
    <dgm:cxn modelId="{AA77090F-B9A1-406C-A6C6-9B06C579C1B1}" type="presParOf" srcId="{2998B9BE-EA92-46F9-95ED-A2EED0DF41BA}" destId="{7C22660F-A366-4224-ABD9-A413DC4E4D39}" srcOrd="0" destOrd="0" presId="urn:microsoft.com/office/officeart/2005/8/layout/hierarchy1"/>
    <dgm:cxn modelId="{E66D42A5-42B4-4426-BFC3-01CD0224D943}" type="presParOf" srcId="{7C22660F-A366-4224-ABD9-A413DC4E4D39}" destId="{AA674927-5FB6-4A23-9B0E-8F350BF2DABC}" srcOrd="0" destOrd="0" presId="urn:microsoft.com/office/officeart/2005/8/layout/hierarchy1"/>
    <dgm:cxn modelId="{81844FE9-CE28-4E7B-A0A7-AFCDA1C49256}" type="presParOf" srcId="{7C22660F-A366-4224-ABD9-A413DC4E4D39}" destId="{F820D429-E43B-43AB-8B41-DAE0FF0D67B4}" srcOrd="1" destOrd="0" presId="urn:microsoft.com/office/officeart/2005/8/layout/hierarchy1"/>
    <dgm:cxn modelId="{CE827ECD-A520-4A88-8B28-3C17C3B4DF31}" type="presParOf" srcId="{2998B9BE-EA92-46F9-95ED-A2EED0DF41BA}" destId="{62DED225-1AA8-4BD8-AC6E-00DB95463FC7}" srcOrd="1" destOrd="0" presId="urn:microsoft.com/office/officeart/2005/8/layout/hierarchy1"/>
    <dgm:cxn modelId="{002CE63D-364A-403C-8309-E45635E7381C}" type="presParOf" srcId="{A9455E63-02A5-4863-BDDF-4BAD2EEE5612}" destId="{775426D5-29E9-47CA-AC4F-FBE37861C9FF}" srcOrd="2" destOrd="0" presId="urn:microsoft.com/office/officeart/2005/8/layout/hierarchy1"/>
    <dgm:cxn modelId="{5BB22BC2-1B7A-4B23-A78C-2DE3FE868A71}" type="presParOf" srcId="{A9455E63-02A5-4863-BDDF-4BAD2EEE5612}" destId="{275B0FC6-EA68-419C-A12E-8AED8F4BFF6B}" srcOrd="3" destOrd="0" presId="urn:microsoft.com/office/officeart/2005/8/layout/hierarchy1"/>
    <dgm:cxn modelId="{1D85FC13-0402-4336-9FCD-BF5D453C45EC}" type="presParOf" srcId="{275B0FC6-EA68-419C-A12E-8AED8F4BFF6B}" destId="{8B8E203E-1FE2-483F-B176-9DE7E5BBF795}" srcOrd="0" destOrd="0" presId="urn:microsoft.com/office/officeart/2005/8/layout/hierarchy1"/>
    <dgm:cxn modelId="{2BF2044B-EEA1-488F-86F1-AC68B9F13C56}" type="presParOf" srcId="{8B8E203E-1FE2-483F-B176-9DE7E5BBF795}" destId="{CECF68B8-C3F3-44C0-8A4B-A52440749670}" srcOrd="0" destOrd="0" presId="urn:microsoft.com/office/officeart/2005/8/layout/hierarchy1"/>
    <dgm:cxn modelId="{64ED3579-7097-4858-AEFB-8847E713E0F6}" type="presParOf" srcId="{8B8E203E-1FE2-483F-B176-9DE7E5BBF795}" destId="{B9CFD590-FE39-4557-B3F9-E35B01C3EA48}" srcOrd="1" destOrd="0" presId="urn:microsoft.com/office/officeart/2005/8/layout/hierarchy1"/>
    <dgm:cxn modelId="{13860286-00A3-44FE-AADE-2ED176DD7D4C}" type="presParOf" srcId="{275B0FC6-EA68-419C-A12E-8AED8F4BFF6B}" destId="{9A2B3230-2A98-4DD8-8CE8-158862FC1C67}" srcOrd="1" destOrd="0" presId="urn:microsoft.com/office/officeart/2005/8/layout/hierarchy1"/>
    <dgm:cxn modelId="{4B13748C-0085-4867-B2E8-D3F8C3FB025C}" type="presParOf" srcId="{A9455E63-02A5-4863-BDDF-4BAD2EEE5612}" destId="{A71D5D05-75B5-4C1A-9CD5-EAE39B7E2D0F}" srcOrd="4" destOrd="0" presId="urn:microsoft.com/office/officeart/2005/8/layout/hierarchy1"/>
    <dgm:cxn modelId="{241D20F9-A13F-4749-AF2E-19D95E3DF0E9}" type="presParOf" srcId="{A9455E63-02A5-4863-BDDF-4BAD2EEE5612}" destId="{D71EE0F1-8BB0-4C2F-BEDA-4BB2B249EC89}" srcOrd="5" destOrd="0" presId="urn:microsoft.com/office/officeart/2005/8/layout/hierarchy1"/>
    <dgm:cxn modelId="{0EFF56FC-3C20-4B20-BEF8-2B7C9CF88E39}" type="presParOf" srcId="{D71EE0F1-8BB0-4C2F-BEDA-4BB2B249EC89}" destId="{8F5E3458-84AB-46A3-86CA-799FFB44523D}" srcOrd="0" destOrd="0" presId="urn:microsoft.com/office/officeart/2005/8/layout/hierarchy1"/>
    <dgm:cxn modelId="{56867B7D-822C-4B81-907B-5B321B9D70C2}" type="presParOf" srcId="{8F5E3458-84AB-46A3-86CA-799FFB44523D}" destId="{C7AB8642-A862-4B5C-8D44-82989E60B9A4}" srcOrd="0" destOrd="0" presId="urn:microsoft.com/office/officeart/2005/8/layout/hierarchy1"/>
    <dgm:cxn modelId="{AEC86D63-0565-49D8-9936-48C1E928B7C0}" type="presParOf" srcId="{8F5E3458-84AB-46A3-86CA-799FFB44523D}" destId="{E20F0A30-D8DC-4559-9C73-4D5E7EF5BDD0}" srcOrd="1" destOrd="0" presId="urn:microsoft.com/office/officeart/2005/8/layout/hierarchy1"/>
    <dgm:cxn modelId="{65E80A12-3328-44BA-8A22-7E0C80C503D3}" type="presParOf" srcId="{D71EE0F1-8BB0-4C2F-BEDA-4BB2B249EC89}" destId="{4C5BFFB8-E944-4971-A38F-228A9855B31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D5D05-75B5-4C1A-9CD5-EAE39B7E2D0F}">
      <dsp:nvSpPr>
        <dsp:cNvPr id="0" name=""/>
        <dsp:cNvSpPr/>
      </dsp:nvSpPr>
      <dsp:spPr>
        <a:xfrm>
          <a:off x="4065322" y="1607723"/>
          <a:ext cx="2445107" cy="581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496"/>
              </a:lnTo>
              <a:lnTo>
                <a:pt x="2445107" y="396496"/>
              </a:lnTo>
              <a:lnTo>
                <a:pt x="2445107" y="581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426D5-29E9-47CA-AC4F-FBE37861C9FF}">
      <dsp:nvSpPr>
        <dsp:cNvPr id="0" name=""/>
        <dsp:cNvSpPr/>
      </dsp:nvSpPr>
      <dsp:spPr>
        <a:xfrm>
          <a:off x="3589393" y="1607723"/>
          <a:ext cx="475929" cy="581824"/>
        </a:xfrm>
        <a:custGeom>
          <a:avLst/>
          <a:gdLst/>
          <a:ahLst/>
          <a:cxnLst/>
          <a:rect l="0" t="0" r="0" b="0"/>
          <a:pathLst>
            <a:path>
              <a:moveTo>
                <a:pt x="475929" y="0"/>
              </a:moveTo>
              <a:lnTo>
                <a:pt x="475929" y="396496"/>
              </a:lnTo>
              <a:lnTo>
                <a:pt x="0" y="396496"/>
              </a:lnTo>
              <a:lnTo>
                <a:pt x="0" y="581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D25AF-9DBA-4A3C-8E59-49CFD3BB8E6F}">
      <dsp:nvSpPr>
        <dsp:cNvPr id="0" name=""/>
        <dsp:cNvSpPr/>
      </dsp:nvSpPr>
      <dsp:spPr>
        <a:xfrm>
          <a:off x="1144286" y="1607723"/>
          <a:ext cx="2921036" cy="581824"/>
        </a:xfrm>
        <a:custGeom>
          <a:avLst/>
          <a:gdLst/>
          <a:ahLst/>
          <a:cxnLst/>
          <a:rect l="0" t="0" r="0" b="0"/>
          <a:pathLst>
            <a:path>
              <a:moveTo>
                <a:pt x="2921036" y="0"/>
              </a:moveTo>
              <a:lnTo>
                <a:pt x="2921036" y="396496"/>
              </a:lnTo>
              <a:lnTo>
                <a:pt x="0" y="396496"/>
              </a:lnTo>
              <a:lnTo>
                <a:pt x="0" y="581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5E54F6-B65A-40F1-A4B2-2FF8DBF5E6B5}">
      <dsp:nvSpPr>
        <dsp:cNvPr id="0" name=""/>
        <dsp:cNvSpPr/>
      </dsp:nvSpPr>
      <dsp:spPr>
        <a:xfrm>
          <a:off x="731578" y="1347"/>
          <a:ext cx="6667488" cy="1606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FEB27-0A48-407D-958C-051666D28371}">
      <dsp:nvSpPr>
        <dsp:cNvPr id="0" name=""/>
        <dsp:cNvSpPr/>
      </dsp:nvSpPr>
      <dsp:spPr>
        <a:xfrm>
          <a:off x="953861" y="212515"/>
          <a:ext cx="6667488" cy="1606376"/>
        </a:xfrm>
        <a:prstGeom prst="roundRect">
          <a:avLst>
            <a:gd name="adj" fmla="val 10000"/>
          </a:avLst>
        </a:prstGeom>
        <a:solidFill>
          <a:srgbClr val="FCEBE8">
            <a:alpha val="89804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accent3">
                  <a:lumMod val="75000"/>
                </a:schemeClr>
              </a:solidFill>
            </a:rPr>
            <a:t>Центр розвитку кар’єри</a:t>
          </a:r>
          <a:endParaRPr lang="uk-UA" sz="32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1000910" y="259564"/>
        <a:ext cx="6573390" cy="1512278"/>
      </dsp:txXfrm>
    </dsp:sp>
    <dsp:sp modelId="{AA674927-5FB6-4A23-9B0E-8F350BF2DABC}">
      <dsp:nvSpPr>
        <dsp:cNvPr id="0" name=""/>
        <dsp:cNvSpPr/>
      </dsp:nvSpPr>
      <dsp:spPr>
        <a:xfrm>
          <a:off x="144014" y="2189547"/>
          <a:ext cx="2000542" cy="1270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20D429-E43B-43AB-8B41-DAE0FF0D67B4}">
      <dsp:nvSpPr>
        <dsp:cNvPr id="0" name=""/>
        <dsp:cNvSpPr/>
      </dsp:nvSpPr>
      <dsp:spPr>
        <a:xfrm>
          <a:off x="366297" y="2400716"/>
          <a:ext cx="2000542" cy="1270344"/>
        </a:xfrm>
        <a:prstGeom prst="roundRect">
          <a:avLst>
            <a:gd name="adj" fmla="val 10000"/>
          </a:avLst>
        </a:prstGeom>
        <a:solidFill>
          <a:srgbClr val="FCEBE8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75000"/>
                </a:schemeClr>
              </a:solidFill>
            </a:rPr>
            <a:t>професійна орієнтація </a:t>
          </a:r>
          <a:endParaRPr lang="uk-UA" sz="20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403504" y="2437923"/>
        <a:ext cx="1926128" cy="1195930"/>
      </dsp:txXfrm>
    </dsp:sp>
    <dsp:sp modelId="{CECF68B8-C3F3-44C0-8A4B-A52440749670}">
      <dsp:nvSpPr>
        <dsp:cNvPr id="0" name=""/>
        <dsp:cNvSpPr/>
      </dsp:nvSpPr>
      <dsp:spPr>
        <a:xfrm>
          <a:off x="2589122" y="2189547"/>
          <a:ext cx="2000542" cy="1270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FD590-FE39-4557-B3F9-E35B01C3EA48}">
      <dsp:nvSpPr>
        <dsp:cNvPr id="0" name=""/>
        <dsp:cNvSpPr/>
      </dsp:nvSpPr>
      <dsp:spPr>
        <a:xfrm>
          <a:off x="2811404" y="2400716"/>
          <a:ext cx="2000542" cy="1270344"/>
        </a:xfrm>
        <a:prstGeom prst="roundRect">
          <a:avLst>
            <a:gd name="adj" fmla="val 10000"/>
          </a:avLst>
        </a:prstGeom>
        <a:solidFill>
          <a:srgbClr val="FCEBE8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75000"/>
                </a:schemeClr>
              </a:solidFill>
            </a:rPr>
            <a:t>планування та розвиток кар’єри</a:t>
          </a:r>
          <a:endParaRPr lang="uk-UA" sz="20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848611" y="2437923"/>
        <a:ext cx="1926128" cy="1195930"/>
      </dsp:txXfrm>
    </dsp:sp>
    <dsp:sp modelId="{C7AB8642-A862-4B5C-8D44-82989E60B9A4}">
      <dsp:nvSpPr>
        <dsp:cNvPr id="0" name=""/>
        <dsp:cNvSpPr/>
      </dsp:nvSpPr>
      <dsp:spPr>
        <a:xfrm>
          <a:off x="5034229" y="2189547"/>
          <a:ext cx="2952400" cy="1270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F0A30-D8DC-4559-9C73-4D5E7EF5BDD0}">
      <dsp:nvSpPr>
        <dsp:cNvPr id="0" name=""/>
        <dsp:cNvSpPr/>
      </dsp:nvSpPr>
      <dsp:spPr>
        <a:xfrm>
          <a:off x="5256512" y="2400716"/>
          <a:ext cx="2952400" cy="1270344"/>
        </a:xfrm>
        <a:prstGeom prst="roundRect">
          <a:avLst>
            <a:gd name="adj" fmla="val 10000"/>
          </a:avLst>
        </a:prstGeom>
        <a:solidFill>
          <a:srgbClr val="FCEBE8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75000"/>
                </a:schemeClr>
              </a:solidFill>
            </a:rPr>
            <a:t>сприяння працевлаштуванню</a:t>
          </a:r>
          <a:endParaRPr lang="uk-UA" sz="20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293719" y="2437923"/>
        <a:ext cx="2877986" cy="1195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5958408" cy="325712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Професійна орієнтація та основні підходи до організації  виховної роботи в закладах професійної (професійно-технічної) освіти в контексті сприяння розвитку професійної кар’єри учнів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4741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Умови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зростання</a:t>
            </a:r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професійних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вимог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3657600" cy="3528392"/>
          </a:xfrm>
        </p:spPr>
        <p:txBody>
          <a:bodyPr/>
          <a:lstStyle/>
          <a:p>
            <a:r>
              <a:rPr lang="uk-UA" dirty="0" smtClean="0"/>
              <a:t>стрімкий розвиток економіки</a:t>
            </a:r>
          </a:p>
          <a:p>
            <a:r>
              <a:rPr lang="uk-UA" dirty="0" smtClean="0"/>
              <a:t>нестабільність </a:t>
            </a:r>
            <a:r>
              <a:rPr lang="uk-UA" dirty="0"/>
              <a:t>ринку праці </a:t>
            </a:r>
            <a:endParaRPr lang="uk-UA" dirty="0" smtClean="0"/>
          </a:p>
          <a:p>
            <a:r>
              <a:rPr lang="uk-UA" dirty="0" smtClean="0"/>
              <a:t>об'єктивні вимоги роботодавців щодо компетентності працівників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1268760"/>
            <a:ext cx="3657600" cy="3024336"/>
          </a:xfrm>
        </p:spPr>
        <p:txBody>
          <a:bodyPr/>
          <a:lstStyle/>
          <a:p>
            <a:r>
              <a:rPr lang="uk-UA" dirty="0"/>
              <a:t>к</a:t>
            </a:r>
            <a:r>
              <a:rPr lang="uk-UA" dirty="0" smtClean="0"/>
              <a:t>онкретні професійні компетенції</a:t>
            </a:r>
          </a:p>
          <a:p>
            <a:r>
              <a:rPr lang="uk-UA" dirty="0"/>
              <a:t>с</a:t>
            </a:r>
            <a:r>
              <a:rPr lang="uk-UA" dirty="0" smtClean="0"/>
              <a:t>формованість «</a:t>
            </a:r>
            <a:r>
              <a:rPr lang="en-US" dirty="0" smtClean="0"/>
              <a:t>soft skills</a:t>
            </a:r>
            <a:r>
              <a:rPr lang="uk-UA" dirty="0" smtClean="0"/>
              <a:t>»</a:t>
            </a:r>
          </a:p>
          <a:p>
            <a:r>
              <a:rPr lang="uk-UA" dirty="0" smtClean="0"/>
              <a:t>кар'єрна компетентність</a:t>
            </a:r>
            <a:endParaRPr lang="uk-UA" dirty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2267744" y="4077072"/>
            <a:ext cx="5616624" cy="2340840"/>
          </a:xfrm>
          <a:prstGeom prst="wedgeEllipse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«Soft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skills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»</a:t>
            </a:r>
            <a:r>
              <a:rPr lang="uk-UA" sz="16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м'які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гнучкі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ru-RU" sz="1600" dirty="0" err="1" smtClean="0">
                <a:solidFill>
                  <a:schemeClr val="accent3">
                    <a:lumMod val="75000"/>
                  </a:schemeClr>
                </a:solidFill>
              </a:rPr>
              <a:t>навички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uk-UA" sz="1600" dirty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комплекс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неспеціалізованих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надпрофесійних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навичок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які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відповідають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успішну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участь у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робочому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процесі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високу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продуктивність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і, на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відміну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від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спеціалізованих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навичок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, не </a:t>
            </a:r>
            <a:r>
              <a:rPr lang="ru-RU" sz="1600" dirty="0" err="1">
                <a:solidFill>
                  <a:schemeClr val="accent3">
                    <a:lumMod val="75000"/>
                  </a:schemeClr>
                </a:solidFill>
              </a:rPr>
              <a:t>пов'язані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 з конкретною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</a:rPr>
              <a:t>сферою</a:t>
            </a:r>
            <a:endParaRPr lang="uk-UA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6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авдання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педагогогів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ЗП(ПТ)О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в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контексті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формування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здобувачів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освіти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кар'єрної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компетентності</a:t>
            </a:r>
            <a:endParaRPr lang="uk-UA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err="1"/>
              <a:t>виховання</a:t>
            </a:r>
            <a:r>
              <a:rPr lang="ru-RU" sz="2000" dirty="0"/>
              <a:t> в </a:t>
            </a:r>
            <a:r>
              <a:rPr lang="ru-RU" sz="2000" dirty="0" err="1"/>
              <a:t>учнів</a:t>
            </a:r>
            <a:r>
              <a:rPr lang="ru-RU" sz="2000" dirty="0"/>
              <a:t> </a:t>
            </a:r>
            <a:r>
              <a:rPr lang="ru-RU" sz="2000" dirty="0" err="1"/>
              <a:t>ставлення</a:t>
            </a:r>
            <a:r>
              <a:rPr lang="ru-RU" sz="2000" dirty="0"/>
              <a:t> до себе як </a:t>
            </a:r>
            <a:r>
              <a:rPr lang="ru-RU" sz="2000" dirty="0" err="1"/>
              <a:t>суб’єкта</a:t>
            </a:r>
            <a:r>
              <a:rPr lang="ru-RU" sz="2000" dirty="0"/>
              <a:t> </a:t>
            </a:r>
            <a:r>
              <a:rPr lang="ru-RU" sz="2000" dirty="0" err="1"/>
              <a:t>майбутньої</a:t>
            </a:r>
            <a:r>
              <a:rPr lang="ru-RU" sz="2000" dirty="0"/>
              <a:t> </a:t>
            </a:r>
            <a:r>
              <a:rPr lang="ru-RU" sz="2000" dirty="0" err="1"/>
              <a:t>професійної</a:t>
            </a:r>
            <a:r>
              <a:rPr lang="ru-RU" sz="2000" dirty="0"/>
              <a:t> </a:t>
            </a:r>
            <a:r>
              <a:rPr lang="ru-RU" sz="2000" dirty="0" err="1" smtClean="0"/>
              <a:t>діяльності</a:t>
            </a:r>
            <a:endParaRPr lang="ru-RU" sz="2000" dirty="0" smtClean="0"/>
          </a:p>
          <a:p>
            <a:r>
              <a:rPr lang="uk-UA" sz="2000" dirty="0"/>
              <a:t>усвідомлення своєї індивідуальної неповторності, відповідальності та впевненості у досягненні майбутнього професійного </a:t>
            </a:r>
            <a:r>
              <a:rPr lang="uk-UA" sz="2000" dirty="0" smtClean="0"/>
              <a:t>успіху</a:t>
            </a:r>
          </a:p>
          <a:p>
            <a:r>
              <a:rPr lang="ru-RU" sz="2000" dirty="0" err="1"/>
              <a:t>активізація</a:t>
            </a:r>
            <a:r>
              <a:rPr lang="ru-RU" sz="2000" dirty="0"/>
              <a:t> </a:t>
            </a:r>
            <a:r>
              <a:rPr lang="ru-RU" sz="2000" dirty="0" err="1"/>
              <a:t>процесів</a:t>
            </a:r>
            <a:r>
              <a:rPr lang="ru-RU" sz="2000" dirty="0"/>
              <a:t> </a:t>
            </a:r>
            <a:r>
              <a:rPr lang="ru-RU" sz="2000" dirty="0" err="1"/>
              <a:t>самопізнання</a:t>
            </a:r>
            <a:r>
              <a:rPr lang="ru-RU" sz="2000" dirty="0"/>
              <a:t>, </a:t>
            </a:r>
            <a:r>
              <a:rPr lang="ru-RU" sz="2000" dirty="0" err="1"/>
              <a:t>самооцінки</a:t>
            </a:r>
            <a:r>
              <a:rPr lang="ru-RU" sz="2000" dirty="0"/>
              <a:t> та </a:t>
            </a:r>
            <a:r>
              <a:rPr lang="ru-RU" sz="2000" dirty="0" err="1"/>
              <a:t>актуалізація</a:t>
            </a:r>
            <a:r>
              <a:rPr lang="ru-RU" sz="2000" dirty="0"/>
              <a:t> потреби у </a:t>
            </a:r>
            <a:r>
              <a:rPr lang="ru-RU" sz="2000" dirty="0" err="1" smtClean="0"/>
              <a:t>самовдосконаленні</a:t>
            </a:r>
            <a:endParaRPr lang="ru-RU" sz="2000" dirty="0" smtClean="0"/>
          </a:p>
          <a:p>
            <a:r>
              <a:rPr lang="ru-RU" sz="2000" dirty="0" err="1"/>
              <a:t>формування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 </a:t>
            </a:r>
            <a:r>
              <a:rPr lang="ru-RU" sz="2000" dirty="0" err="1"/>
              <a:t>учнів</a:t>
            </a:r>
            <a:r>
              <a:rPr lang="ru-RU" sz="2000" dirty="0"/>
              <a:t> про </a:t>
            </a:r>
            <a:r>
              <a:rPr lang="ru-RU" sz="2000" dirty="0" err="1"/>
              <a:t>обрані</a:t>
            </a:r>
            <a:r>
              <a:rPr lang="ru-RU" sz="2000" dirty="0"/>
              <a:t> </a:t>
            </a:r>
            <a:r>
              <a:rPr lang="ru-RU" sz="2000" dirty="0" err="1"/>
              <a:t>професії</a:t>
            </a:r>
            <a:r>
              <a:rPr lang="ru-RU" sz="2000" dirty="0"/>
              <a:t>, </a:t>
            </a:r>
            <a:r>
              <a:rPr lang="ru-RU" sz="2000" dirty="0" err="1"/>
              <a:t>сучасні</a:t>
            </a:r>
            <a:r>
              <a:rPr lang="ru-RU" sz="2000" dirty="0"/>
              <a:t> </a:t>
            </a:r>
            <a:r>
              <a:rPr lang="ru-RU" sz="2000" dirty="0" err="1"/>
              <a:t>вимоги</a:t>
            </a:r>
            <a:r>
              <a:rPr lang="ru-RU" sz="2000" dirty="0"/>
              <a:t> </a:t>
            </a:r>
            <a:r>
              <a:rPr lang="ru-RU" sz="2000" dirty="0" err="1"/>
              <a:t>соціального</a:t>
            </a:r>
            <a:r>
              <a:rPr lang="ru-RU" sz="2000" dirty="0"/>
              <a:t> </a:t>
            </a:r>
            <a:r>
              <a:rPr lang="ru-RU" sz="2000" dirty="0" err="1"/>
              <a:t>середовища</a:t>
            </a:r>
            <a:r>
              <a:rPr lang="ru-RU" sz="2000" dirty="0"/>
              <a:t> до </a:t>
            </a:r>
            <a:r>
              <a:rPr lang="ru-RU" sz="2000" dirty="0" err="1"/>
              <a:t>фахівців</a:t>
            </a:r>
            <a:r>
              <a:rPr lang="ru-RU" sz="2000" dirty="0"/>
              <a:t> на ринку </a:t>
            </a:r>
            <a:r>
              <a:rPr lang="ru-RU" sz="2000" dirty="0" err="1"/>
              <a:t>праці</a:t>
            </a:r>
            <a:r>
              <a:rPr lang="ru-RU" sz="2000" dirty="0"/>
              <a:t>, </a:t>
            </a:r>
            <a:r>
              <a:rPr lang="ru-RU" sz="2000" dirty="0" err="1"/>
              <a:t>стратегію</a:t>
            </a:r>
            <a:r>
              <a:rPr lang="ru-RU" sz="2000" dirty="0"/>
              <a:t> і тактику </a:t>
            </a:r>
            <a:r>
              <a:rPr lang="ru-RU" sz="2000" dirty="0" err="1"/>
              <a:t>реалізації</a:t>
            </a:r>
            <a:r>
              <a:rPr lang="ru-RU" sz="2000" dirty="0"/>
              <a:t> </a:t>
            </a:r>
            <a:r>
              <a:rPr lang="ru-RU" sz="2000" dirty="0" err="1"/>
              <a:t>визначених</a:t>
            </a:r>
            <a:r>
              <a:rPr lang="ru-RU" sz="2000" dirty="0"/>
              <a:t> </a:t>
            </a:r>
            <a:r>
              <a:rPr lang="ru-RU" sz="2000" dirty="0" err="1"/>
              <a:t>напрямів</a:t>
            </a:r>
            <a:r>
              <a:rPr lang="ru-RU" sz="2000" dirty="0"/>
              <a:t> </a:t>
            </a:r>
            <a:r>
              <a:rPr lang="ru-RU" sz="2000" dirty="0" err="1"/>
              <a:t>власного</a:t>
            </a:r>
            <a:r>
              <a:rPr lang="ru-RU" sz="2000" dirty="0"/>
              <a:t> </a:t>
            </a:r>
            <a:r>
              <a:rPr lang="ru-RU" sz="2000" dirty="0" err="1"/>
              <a:t>кар’єрного</a:t>
            </a:r>
            <a:r>
              <a:rPr lang="ru-RU" sz="2000" dirty="0"/>
              <a:t> </a:t>
            </a:r>
            <a:r>
              <a:rPr lang="ru-RU" sz="2000" dirty="0" err="1"/>
              <a:t>зростання</a:t>
            </a:r>
            <a:r>
              <a:rPr lang="ru-RU" sz="2000" dirty="0"/>
              <a:t> у </a:t>
            </a:r>
            <a:r>
              <a:rPr lang="ru-RU" sz="2000" dirty="0" err="1" smtClean="0"/>
              <a:t>майбутньому</a:t>
            </a:r>
            <a:endParaRPr lang="ru-RU" sz="2000" dirty="0" smtClean="0"/>
          </a:p>
          <a:p>
            <a:r>
              <a:rPr lang="uk-UA" sz="2000" dirty="0"/>
              <a:t>ознайомлення здобувачів освіти із способами і прийомами прийняття обґрунтованих рішень в побудові кар'єри, забезпечення їх практичним досвідом пошуку необхідної інформації для розробки або ж удосконалення стратегії професійного зростання у майбутньому</a:t>
            </a:r>
          </a:p>
        </p:txBody>
      </p:sp>
    </p:spTree>
    <p:extLst>
      <p:ext uri="{BB962C8B-B14F-4D97-AF65-F5344CB8AC3E}">
        <p14:creationId xmlns:p14="http://schemas.microsoft.com/office/powerpoint/2010/main" xmlns="" val="26758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605022480"/>
              </p:ext>
            </p:extLst>
          </p:nvPr>
        </p:nvGraphicFramePr>
        <p:xfrm>
          <a:off x="251520" y="260648"/>
          <a:ext cx="835292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Горизонтальный свиток 2"/>
          <p:cNvSpPr/>
          <p:nvPr/>
        </p:nvSpPr>
        <p:spPr>
          <a:xfrm>
            <a:off x="611560" y="3861048"/>
            <a:ext cx="7848872" cy="2880320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У Сумській області функціонують 6 ЦРК :</a:t>
            </a:r>
          </a:p>
          <a:p>
            <a:pPr algn="ctr"/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Роменське ВПУ;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Шосткинський центр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ПТО;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Шосткинське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ВПУ;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Охтирський центр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ПТО; Сумське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міжрегіональне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ВПУ;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Сумський центр ПТО з дизайну та сфери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послуг. </a:t>
            </a:r>
          </a:p>
          <a:p>
            <a:pPr algn="ctr"/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вересень та жовтень заплановане відкриття ще 2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ЦРК: Сумське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ВПУ будівництва та автотранспорту та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Лебединське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ВПУ лісового господарства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11518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56207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Функції центру </a:t>
            </a:r>
            <a:r>
              <a:rPr lang="uk-UA" b="1" dirty="0">
                <a:solidFill>
                  <a:schemeClr val="accent3">
                    <a:lumMod val="75000"/>
                  </a:schemeClr>
                </a:solidFill>
              </a:rPr>
              <a:t>розвитку кар’єри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Організація </a:t>
            </a:r>
            <a:r>
              <a:rPr lang="uk-UA" dirty="0"/>
              <a:t>профорієнтаційної роботи серед дітей, молоді, дорослих.</a:t>
            </a:r>
          </a:p>
          <a:p>
            <a:r>
              <a:rPr lang="uk-UA" dirty="0" smtClean="0"/>
              <a:t>Проведення </a:t>
            </a:r>
            <a:r>
              <a:rPr lang="uk-UA" dirty="0"/>
              <a:t>заходів з популяризації робітничих професій та формування мотивації молоді до здобуття професійних кваліфікацій.</a:t>
            </a:r>
          </a:p>
          <a:p>
            <a:r>
              <a:rPr lang="uk-UA" dirty="0" smtClean="0"/>
              <a:t>Інформування </a:t>
            </a:r>
            <a:r>
              <a:rPr lang="uk-UA" dirty="0"/>
              <a:t>дітей, молоді, дорослих про основні тенденції розвитку регіонального і локального ринку праці, вимоги роботодавців до шукачів роботи, зокрема використовуючи всі доступні інформаційні ресурси.</a:t>
            </a:r>
          </a:p>
          <a:p>
            <a:r>
              <a:rPr lang="uk-UA" dirty="0" smtClean="0"/>
              <a:t>Взаємодія </a:t>
            </a:r>
            <a:r>
              <a:rPr lang="uk-UA" dirty="0"/>
              <a:t>з центральними та місцевими органами виконавчої влади, органами місцевого самоврядування, територіальними підрозділами Державної служби зайнятості, підприємствами, установами, організаціями з питань професійної підготовки та працевлаштування здобувачів професійної (професійно-технічної) освіти. </a:t>
            </a:r>
            <a:endParaRPr lang="uk-UA" dirty="0" smtClean="0"/>
          </a:p>
          <a:p>
            <a:r>
              <a:rPr lang="uk-UA" dirty="0"/>
              <a:t>Інформування здобувачів професійної (професійно-технічної) освіти і випускників закладу про актуальні пропозиції на ринку праці, що відповідають їх фаховій підготовці, зокрема, використовуючи офіційний веб-сайт закладу професійної (професійно-технічної) освіти.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825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56207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Функції центру </a:t>
            </a:r>
            <a:r>
              <a:rPr lang="uk-UA" b="1" dirty="0">
                <a:solidFill>
                  <a:schemeClr val="accent3">
                    <a:lumMod val="75000"/>
                  </a:schemeClr>
                </a:solidFill>
              </a:rPr>
              <a:t>розвитку кар’єри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7848872" cy="5760640"/>
          </a:xfrm>
        </p:spPr>
        <p:txBody>
          <a:bodyPr>
            <a:noAutofit/>
          </a:bodyPr>
          <a:lstStyle/>
          <a:p>
            <a:r>
              <a:rPr lang="uk-UA" sz="2000" dirty="0"/>
              <a:t>Співпраця з роботодавцями з питань оперативного заповнення вакансій випускниками закладів професійної (професійно-технічної) освіти.</a:t>
            </a:r>
          </a:p>
          <a:p>
            <a:r>
              <a:rPr lang="uk-UA" sz="2000" dirty="0" smtClean="0"/>
              <a:t>Проведення </a:t>
            </a:r>
            <a:r>
              <a:rPr lang="uk-UA" sz="2000" dirty="0"/>
              <a:t>аналізу попиту і пропозицій робітничих кадрів на ринку праці, зокрема за професіями, підготовка за якими здійснюється у закладі професійної (професійно-технічної) освіти.</a:t>
            </a:r>
          </a:p>
          <a:p>
            <a:r>
              <a:rPr lang="uk-UA" sz="2000" dirty="0" smtClean="0"/>
              <a:t>Налагодження </a:t>
            </a:r>
            <a:r>
              <a:rPr lang="uk-UA" sz="2000" dirty="0"/>
              <a:t>та підтримка зворотного зв’язку з підприємствами, установами та організаціями для отримання об’єктивної оцінки якості підготовки здобувачів професійної (професійно-технічної) освіти з огляду на потреби ринку праці.</a:t>
            </a:r>
          </a:p>
          <a:p>
            <a:r>
              <a:rPr lang="uk-UA" sz="2000" dirty="0" smtClean="0"/>
              <a:t>Вивчення </a:t>
            </a:r>
            <a:r>
              <a:rPr lang="uk-UA" sz="2000" dirty="0"/>
              <a:t>динаміки попиту на відповідні професії на ринку праці, надання відповідних рекомендацій керівництву закладу професійної (професійно-технічної) освіти.</a:t>
            </a:r>
          </a:p>
          <a:p>
            <a:r>
              <a:rPr lang="uk-UA" sz="2000" dirty="0" smtClean="0"/>
              <a:t>Організація </a:t>
            </a:r>
            <a:r>
              <a:rPr lang="uk-UA" sz="2000" dirty="0"/>
              <a:t>кар’єрного консультування здобувачів професійної (професійно-технічної) освіти, випускників закладів освіти. 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815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56207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Функції центру </a:t>
            </a:r>
            <a:r>
              <a:rPr lang="uk-UA" b="1" dirty="0">
                <a:solidFill>
                  <a:schemeClr val="accent3">
                    <a:lumMod val="75000"/>
                  </a:schemeClr>
                </a:solidFill>
              </a:rPr>
              <a:t>розвитку кар’єри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352928" cy="5760640"/>
          </a:xfrm>
        </p:spPr>
        <p:txBody>
          <a:bodyPr>
            <a:noAutofit/>
          </a:bodyPr>
          <a:lstStyle/>
          <a:p>
            <a:r>
              <a:rPr lang="uk-UA" sz="1900" dirty="0"/>
              <a:t>Допомога у побудові плану професійної кар’єри на основі співставлення особистісних даних здобувача професійних кваліфікацій до вимог загальних характеристик професій до працівника.</a:t>
            </a:r>
          </a:p>
          <a:p>
            <a:r>
              <a:rPr lang="uk-UA" sz="1900" dirty="0" smtClean="0"/>
              <a:t>Організація </a:t>
            </a:r>
            <a:r>
              <a:rPr lang="uk-UA" sz="1900" dirty="0"/>
              <a:t>інформаційно-роз’яснювальної роботи серед здобувачів професійної (професійно-технічної) освіти з питань правового регулювання відносин у сфері зайнятості та трудового законодавства.</a:t>
            </a:r>
          </a:p>
          <a:p>
            <a:r>
              <a:rPr lang="uk-UA" sz="1900" dirty="0" smtClean="0"/>
              <a:t>Розвиток </a:t>
            </a:r>
            <a:r>
              <a:rPr lang="uk-UA" sz="1900" dirty="0"/>
              <a:t>підприємницької ініціативи у здобувачів професійної (професійно-технічної) освіти, формування активної соціальної та громадянської позиції, адекватної самооцінки.</a:t>
            </a:r>
          </a:p>
          <a:p>
            <a:r>
              <a:rPr lang="uk-UA" sz="1900" dirty="0" smtClean="0"/>
              <a:t>Здійснення </a:t>
            </a:r>
            <a:r>
              <a:rPr lang="uk-UA" sz="1900" dirty="0"/>
              <a:t>спільно з територіальними підрозділами Державної служби зайнятості моніторингу працевлаштування здобувачів професійної (професійно-технічної) освіти, відстеження їх професійної кар’єри.</a:t>
            </a:r>
          </a:p>
          <a:p>
            <a:r>
              <a:rPr lang="uk-UA" sz="1900" dirty="0" smtClean="0"/>
              <a:t>Оприлюднення </a:t>
            </a:r>
            <a:r>
              <a:rPr lang="uk-UA" sz="1900" dirty="0"/>
              <a:t>інформації про діяльність Центру у формі оголошень, інформаційних повідомлень, зокрема щодо проведення заходів, на офіційному веб-сайті закладу професійної (професійно-технічної) освіти.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6884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Корисні ресурси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Платформа </a:t>
            </a:r>
            <a:r>
              <a:rPr lang="en-US" dirty="0"/>
              <a:t>Career Hub – </a:t>
            </a:r>
            <a:r>
              <a:rPr lang="uk-UA" dirty="0"/>
              <a:t>експертна платформа Центру «Розвиток корпоративної соціальної відповідальності», яка об’єднує молодь, роботодавців, державні органи та освітні заклади для кар’єрного розвитку молоді – від школи до успішної реалізації у професії</a:t>
            </a:r>
            <a:r>
              <a:rPr lang="uk-UA" dirty="0" smtClean="0"/>
              <a:t>.</a:t>
            </a:r>
          </a:p>
          <a:p>
            <a:r>
              <a:rPr lang="ru-RU" dirty="0" err="1"/>
              <a:t>Навчально</a:t>
            </a:r>
            <a:r>
              <a:rPr lang="ru-RU" dirty="0"/>
              <a:t>-методична </a:t>
            </a:r>
            <a:r>
              <a:rPr lang="ru-RU" dirty="0" err="1"/>
              <a:t>розробка</a:t>
            </a:r>
            <a:r>
              <a:rPr lang="ru-RU" dirty="0"/>
              <a:t> курсу «</a:t>
            </a:r>
            <a:r>
              <a:rPr lang="ru-RU" dirty="0" err="1"/>
              <a:t>Навички</a:t>
            </a:r>
            <a:r>
              <a:rPr lang="ru-RU" dirty="0"/>
              <a:t> для </a:t>
            </a:r>
            <a:r>
              <a:rPr lang="ru-RU" dirty="0" err="1"/>
              <a:t>успішної</a:t>
            </a:r>
            <a:r>
              <a:rPr lang="ru-RU" dirty="0"/>
              <a:t> кар’єри» (доступна на </a:t>
            </a:r>
            <a:r>
              <a:rPr lang="ru-RU" dirty="0" err="1"/>
              <a:t>сайті</a:t>
            </a:r>
            <a:r>
              <a:rPr lang="ru-RU" dirty="0"/>
              <a:t> НМЦ ПТО у Сумській </a:t>
            </a:r>
            <a:r>
              <a:rPr lang="ru-RU" dirty="0" smtClean="0"/>
              <a:t>області)</a:t>
            </a:r>
          </a:p>
          <a:p>
            <a:r>
              <a:rPr lang="ru-RU" dirty="0"/>
              <a:t>О</a:t>
            </a:r>
            <a:r>
              <a:rPr lang="ru-RU" dirty="0" smtClean="0"/>
              <a:t>нлайн-курс </a:t>
            </a:r>
            <a:r>
              <a:rPr lang="en-US" dirty="0" smtClean="0"/>
              <a:t>«</a:t>
            </a:r>
            <a:r>
              <a:rPr lang="en-US" dirty="0"/>
              <a:t>Skills Lab: </a:t>
            </a:r>
            <a:r>
              <a:rPr lang="ru-RU" dirty="0" err="1"/>
              <a:t>успішна</a:t>
            </a:r>
            <a:r>
              <a:rPr lang="ru-RU" dirty="0"/>
              <a:t> </a:t>
            </a:r>
            <a:r>
              <a:rPr lang="ru-RU" dirty="0" err="1"/>
              <a:t>кар’єра</a:t>
            </a:r>
            <a:r>
              <a:rPr lang="ru-RU" dirty="0"/>
              <a:t>» </a:t>
            </a:r>
            <a:r>
              <a:rPr lang="ru-RU" dirty="0" err="1"/>
              <a:t>платформи</a:t>
            </a:r>
            <a:r>
              <a:rPr lang="ru-RU" dirty="0"/>
              <a:t> </a:t>
            </a:r>
            <a:r>
              <a:rPr lang="en-US" dirty="0" smtClean="0"/>
              <a:t>impactorium.org/</a:t>
            </a:r>
            <a:r>
              <a:rPr lang="en-US" dirty="0" err="1" smtClean="0"/>
              <a:t>uk</a:t>
            </a:r>
            <a:r>
              <a:rPr lang="en-US" dirty="0" smtClean="0"/>
              <a:t>/courses/skills-lab-successful-career</a:t>
            </a:r>
            <a:endParaRPr lang="ru-RU" dirty="0" smtClean="0"/>
          </a:p>
          <a:p>
            <a:r>
              <a:rPr lang="ru-RU" dirty="0"/>
              <a:t>К</a:t>
            </a:r>
            <a:r>
              <a:rPr lang="ru-RU" dirty="0" smtClean="0"/>
              <a:t>урс </a:t>
            </a:r>
            <a:r>
              <a:rPr lang="ru-RU" dirty="0"/>
              <a:t>«З </a:t>
            </a:r>
            <a:r>
              <a:rPr lang="ru-RU" dirty="0" err="1"/>
              <a:t>учнями</a:t>
            </a:r>
            <a:r>
              <a:rPr lang="ru-RU" dirty="0"/>
              <a:t> про </a:t>
            </a:r>
            <a:r>
              <a:rPr lang="ru-RU" dirty="0" err="1"/>
              <a:t>освіту</a:t>
            </a:r>
            <a:r>
              <a:rPr lang="ru-RU" dirty="0"/>
              <a:t> та </a:t>
            </a:r>
            <a:r>
              <a:rPr lang="ru-RU" dirty="0" err="1"/>
              <a:t>кар'єру</a:t>
            </a:r>
            <a:r>
              <a:rPr lang="ru-RU" dirty="0"/>
              <a:t>» на </a:t>
            </a:r>
            <a:r>
              <a:rPr lang="ru-RU" dirty="0" err="1"/>
              <a:t>платформі</a:t>
            </a:r>
            <a:r>
              <a:rPr lang="ru-RU" dirty="0"/>
              <a:t> </a:t>
            </a:r>
            <a:r>
              <a:rPr lang="ru-RU" dirty="0" err="1"/>
              <a:t>студії</a:t>
            </a:r>
            <a:r>
              <a:rPr lang="ru-RU" dirty="0"/>
              <a:t> онлайн-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en-US" dirty="0" err="1" smtClean="0"/>
              <a:t>EdEra</a:t>
            </a:r>
            <a:endParaRPr lang="ru-RU" dirty="0" smtClean="0"/>
          </a:p>
          <a:p>
            <a:r>
              <a:rPr lang="ru-RU" dirty="0"/>
              <a:t>Навчальний посібник </a:t>
            </a:r>
            <a:r>
              <a:rPr lang="ru-RU" dirty="0" smtClean="0"/>
              <a:t> </a:t>
            </a:r>
            <a:r>
              <a:rPr lang="ru-RU" dirty="0" err="1" smtClean="0"/>
              <a:t>інституту</a:t>
            </a:r>
            <a:r>
              <a:rPr lang="ru-RU" dirty="0" smtClean="0"/>
              <a:t> ПТО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педагогічних</a:t>
            </a:r>
            <a:r>
              <a:rPr lang="ru-RU" dirty="0" smtClean="0"/>
              <a:t> наук </a:t>
            </a:r>
            <a:r>
              <a:rPr lang="ru-RU" dirty="0"/>
              <a:t>України </a:t>
            </a:r>
            <a:r>
              <a:rPr lang="ru-RU" dirty="0" smtClean="0"/>
              <a:t>«</a:t>
            </a:r>
            <a:r>
              <a:rPr lang="ru-RU" dirty="0" err="1" smtClean="0"/>
              <a:t>Планування</a:t>
            </a:r>
            <a:r>
              <a:rPr lang="ru-RU" dirty="0" smtClean="0"/>
              <a:t> й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/>
              <a:t> кар’єри </a:t>
            </a:r>
            <a:r>
              <a:rPr lang="ru-RU" dirty="0" smtClean="0"/>
              <a:t> </a:t>
            </a:r>
            <a:r>
              <a:rPr lang="ru-RU" dirty="0" err="1" smtClean="0"/>
              <a:t>учнівської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професійно-технічної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»</a:t>
            </a:r>
            <a:r>
              <a:rPr lang="ru-RU" sz="1800" dirty="0" smtClean="0"/>
              <a:t>  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28005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-облако 4"/>
          <p:cNvSpPr/>
          <p:nvPr/>
        </p:nvSpPr>
        <p:spPr>
          <a:xfrm>
            <a:off x="3994194" y="692696"/>
            <a:ext cx="3960440" cy="28803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Дякую за увагу!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509120"/>
            <a:ext cx="529084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Катерина Шейкіна,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методист НМЦ ПТО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Сумській області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1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241</TotalTime>
  <Words>738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Професійна орієнтація та основні підходи до організації  виховної роботи в закладах професійної (професійно-технічної) освіти в контексті сприяння розвитку професійної кар’єри учнів</vt:lpstr>
      <vt:lpstr>Умови зростання професійних вимог</vt:lpstr>
      <vt:lpstr>Завдання педагогогів ЗП(ПТ)О в контексті  формування у здобувачів освіти кар'єрної компетентності</vt:lpstr>
      <vt:lpstr>Слайд 4</vt:lpstr>
      <vt:lpstr>Функції центру розвитку кар’єри</vt:lpstr>
      <vt:lpstr>Функції центру розвитку кар’єри</vt:lpstr>
      <vt:lpstr>Функції центру розвитку кар’єри</vt:lpstr>
      <vt:lpstr>Корисні ресурси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Професійна орієнтація та основні підходи до організації  виховної роботи в закладах професійної (професійно-технічної) освіти в контексті сприяння розвитку професійної кар’єри учнів</dc:title>
  <dc:creator>kshejkina</dc:creator>
  <cp:lastModifiedBy>Director</cp:lastModifiedBy>
  <cp:revision>14</cp:revision>
  <dcterms:created xsi:type="dcterms:W3CDTF">2021-08-26T07:53:59Z</dcterms:created>
  <dcterms:modified xsi:type="dcterms:W3CDTF">2021-08-27T05:38:26Z</dcterms:modified>
</cp:coreProperties>
</file>