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62" r:id="rId3"/>
    <p:sldId id="257" r:id="rId4"/>
    <p:sldId id="282" r:id="rId5"/>
    <p:sldId id="306" r:id="rId6"/>
    <p:sldId id="309" r:id="rId7"/>
    <p:sldId id="310" r:id="rId8"/>
    <p:sldId id="311" r:id="rId9"/>
    <p:sldId id="312" r:id="rId10"/>
    <p:sldId id="313" r:id="rId11"/>
    <p:sldId id="315" r:id="rId12"/>
    <p:sldId id="314" r:id="rId13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2313A"/>
    <a:srgbClr val="007A37"/>
    <a:srgbClr val="00602B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6953" autoAdjust="0"/>
  </p:normalViewPr>
  <p:slideViewPr>
    <p:cSldViewPr>
      <p:cViewPr varScale="1">
        <p:scale>
          <a:sx n="95" d="100"/>
          <a:sy n="95" d="100"/>
        </p:scale>
        <p:origin x="-666" y="-8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5C7296-98E8-4942-87FC-7C3967DD9E1E}" type="datetimeFigureOut">
              <a:rPr lang="ru-RU" smtClean="0"/>
              <a:pPr/>
              <a:t>28.08.2021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34640E-1812-4E0F-A0A2-29A19CF1418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578478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83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7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7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28.08.2021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28.08.2021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28.08.2021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04788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28.08.2021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8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4" name="Picture 6" descr="Пов’язане зображення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</p:spPr>
      </p:pic>
      <p:pic>
        <p:nvPicPr>
          <p:cNvPr id="2052" name="Picture 4" descr="Пов’язане зображення"/>
          <p:cNvPicPr>
            <a:picLocks noChangeAspect="1" noChangeArrowheads="1"/>
          </p:cNvPicPr>
          <p:nvPr/>
        </p:nvPicPr>
        <p:blipFill>
          <a:blip r:embed="rId3" cstate="print"/>
          <a:srcRect r="7077" b="4851"/>
          <a:stretch>
            <a:fillRect/>
          </a:stretch>
        </p:blipFill>
        <p:spPr bwMode="auto">
          <a:xfrm>
            <a:off x="1214414" y="214296"/>
            <a:ext cx="7802596" cy="4392487"/>
          </a:xfrm>
          <a:prstGeom prst="rect">
            <a:avLst/>
          </a:prstGeom>
          <a:noFill/>
          <a:ln>
            <a:solidFill>
              <a:schemeClr val="tx2">
                <a:lumMod val="75000"/>
              </a:schemeClr>
            </a:solidFill>
          </a:ln>
        </p:spPr>
      </p:pic>
      <p:sp>
        <p:nvSpPr>
          <p:cNvPr id="2057" name="Rectangle 9"/>
          <p:cNvSpPr>
            <a:spLocks noChangeArrowheads="1"/>
          </p:cNvSpPr>
          <p:nvPr/>
        </p:nvSpPr>
        <p:spPr bwMode="auto">
          <a:xfrm>
            <a:off x="1428316" y="972548"/>
            <a:ext cx="7344816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600" b="1" i="0" u="none" strike="noStrike" cap="none" normalizeH="0" baseline="0" dirty="0" smtClean="0">
              <a:ln>
                <a:solidFill>
                  <a:srgbClr val="12313A"/>
                </a:solidFill>
              </a:ln>
              <a:solidFill>
                <a:srgbClr val="007A37"/>
              </a:solidFill>
              <a:effectLst/>
              <a:latin typeface="Arial Black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3600" b="1" i="0" u="none" strike="noStrike" cap="none" normalizeH="0" baseline="0" dirty="0" smtClean="0">
                <a:ln>
                  <a:solidFill>
                    <a:srgbClr val="12313A"/>
                  </a:solidFill>
                </a:ln>
                <a:solidFill>
                  <a:srgbClr val="007A37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en-US" sz="3600" b="1" i="0" u="none" strike="noStrike" cap="none" normalizeH="0" baseline="0" dirty="0" smtClean="0">
              <a:ln>
                <a:solidFill>
                  <a:srgbClr val="12313A"/>
                </a:solidFill>
              </a:ln>
              <a:solidFill>
                <a:srgbClr val="007A37"/>
              </a:solidFill>
              <a:effectLst/>
              <a:latin typeface="Arial Black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3600" b="0" i="0" u="none" strike="noStrike" cap="none" normalizeH="0" baseline="0" dirty="0" smtClean="0">
              <a:ln>
                <a:solidFill>
                  <a:srgbClr val="12313A"/>
                </a:solidFill>
              </a:ln>
              <a:solidFill>
                <a:srgbClr val="007A37"/>
              </a:solidFill>
              <a:effectLst/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2000232" y="1142990"/>
            <a:ext cx="5929354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 smtClean="0">
                <a:solidFill>
                  <a:schemeClr val="tx2">
                    <a:lumMod val="50000"/>
                  </a:schemeClr>
                </a:solidFill>
                <a:latin typeface="Arial Black" pitchFamily="34" charset="0"/>
                <a:ea typeface="Times New Roman" pitchFamily="18" charset="0"/>
                <a:cs typeface="Arial" pitchFamily="34" charset="0"/>
              </a:rPr>
              <a:t>2021/2022 </a:t>
            </a:r>
            <a:r>
              <a:rPr lang="uk-UA" sz="2400" b="1" dirty="0" smtClean="0">
                <a:solidFill>
                  <a:schemeClr val="tx2">
                    <a:lumMod val="50000"/>
                  </a:schemeClr>
                </a:solidFill>
                <a:latin typeface="Arial Black" pitchFamily="34" charset="0"/>
                <a:ea typeface="Times New Roman" pitchFamily="18" charset="0"/>
                <a:cs typeface="Arial" pitchFamily="34" charset="0"/>
              </a:rPr>
              <a:t>навчальний рік: </a:t>
            </a:r>
            <a:r>
              <a:rPr lang="uk-UA" b="1" dirty="0" smtClean="0">
                <a:solidFill>
                  <a:schemeClr val="tx2">
                    <a:lumMod val="50000"/>
                  </a:schemeClr>
                </a:solidFill>
                <a:latin typeface="Arial Black" pitchFamily="34" charset="0"/>
                <a:ea typeface="Times New Roman" pitchFamily="18" charset="0"/>
                <a:cs typeface="Arial" pitchFamily="34" charset="0"/>
              </a:rPr>
              <a:t>особливості організації освітнього процесу у закладах професійної (професійно-технічної) освіти  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4214810" y="4000510"/>
            <a:ext cx="18473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uk-UA" sz="2000" b="1" dirty="0" smtClean="0">
              <a:solidFill>
                <a:schemeClr val="tx2">
                  <a:lumMod val="50000"/>
                </a:schemeClr>
              </a:solidFill>
              <a:latin typeface="Arial Black" pitchFamily="34" charset="0"/>
              <a:ea typeface="Times New Roman" pitchFamily="18" charset="0"/>
              <a:cs typeface="Arial" pitchFamily="34" charset="0"/>
            </a:endParaRPr>
          </a:p>
        </p:txBody>
      </p:sp>
      <p:pic>
        <p:nvPicPr>
          <p:cNvPr id="1026" name="Picture 2" descr="D:\НМЦ_ПТО_у_СУмській_області\логотип_НМЦ\затверджений\Лого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2844" y="142858"/>
            <a:ext cx="1856774" cy="384306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>
            <a:off x="5072066" y="3714758"/>
            <a:ext cx="3857652" cy="7617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uk-UA" sz="1200" b="1" dirty="0" smtClean="0">
                <a:solidFill>
                  <a:schemeClr val="tx2">
                    <a:lumMod val="50000"/>
                  </a:schemeClr>
                </a:solidFill>
                <a:latin typeface="Arial Black" pitchFamily="34" charset="0"/>
                <a:ea typeface="Times New Roman" pitchFamily="18" charset="0"/>
                <a:cs typeface="Arial" pitchFamily="34" charset="0"/>
              </a:rPr>
              <a:t>Самойленко Наталія, 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uk-UA" sz="1050" dirty="0" smtClean="0">
                <a:solidFill>
                  <a:schemeClr val="tx2">
                    <a:lumMod val="50000"/>
                  </a:schemeClr>
                </a:solidFill>
                <a:latin typeface="Arial Black" pitchFamily="34" charset="0"/>
                <a:ea typeface="Times New Roman" pitchFamily="18" charset="0"/>
                <a:cs typeface="Arial" pitchFamily="34" charset="0"/>
              </a:rPr>
              <a:t>директор Навчально-методичного центру професійно-технічної освіти у Сумській області, канд. пед. наук</a:t>
            </a:r>
            <a:endParaRPr lang="uk-UA" sz="1050" dirty="0" smtClean="0">
              <a:solidFill>
                <a:schemeClr val="tx2">
                  <a:lumMod val="50000"/>
                </a:schemeClr>
              </a:solidFill>
              <a:latin typeface="Arial Black" pitchFamily="34" charset="0"/>
              <a:ea typeface="Times New Roman" pitchFamily="18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oogle Shape;85;p13"/>
          <p:cNvGrpSpPr/>
          <p:nvPr/>
        </p:nvGrpSpPr>
        <p:grpSpPr>
          <a:xfrm>
            <a:off x="23063" y="0"/>
            <a:ext cx="9120937" cy="4834758"/>
            <a:chOff x="30750" y="285728"/>
            <a:chExt cx="12161249" cy="6168331"/>
          </a:xfrm>
        </p:grpSpPr>
        <p:cxnSp>
          <p:nvCxnSpPr>
            <p:cNvPr id="86" name="Google Shape;86;p13"/>
            <p:cNvCxnSpPr/>
            <p:nvPr/>
          </p:nvCxnSpPr>
          <p:spPr>
            <a:xfrm rot="10800000">
              <a:off x="6095999" y="469789"/>
              <a:ext cx="0" cy="1971300"/>
            </a:xfrm>
            <a:prstGeom prst="straightConnector1">
              <a:avLst/>
            </a:prstGeom>
            <a:noFill/>
            <a:ln w="63500" cap="flat" cmpd="sng">
              <a:solidFill>
                <a:schemeClr val="accent3"/>
              </a:solidFill>
              <a:prstDash val="solid"/>
              <a:miter lim="800000"/>
              <a:headEnd type="none" w="sm" len="sm"/>
              <a:tailEnd type="none" w="sm" len="sm"/>
            </a:ln>
            <a:effectLst>
              <a:outerShdw blurRad="50800" dist="38100" dir="2700000" algn="tl" rotWithShape="0">
                <a:srgbClr val="000000">
                  <a:alpha val="40000"/>
                </a:srgbClr>
              </a:outerShdw>
            </a:effectLst>
          </p:spPr>
        </p:cxnSp>
        <p:cxnSp>
          <p:nvCxnSpPr>
            <p:cNvPr id="87" name="Google Shape;87;p13"/>
            <p:cNvCxnSpPr/>
            <p:nvPr/>
          </p:nvCxnSpPr>
          <p:spPr>
            <a:xfrm rot="10800000">
              <a:off x="8295157" y="3864209"/>
              <a:ext cx="0" cy="2286600"/>
            </a:xfrm>
            <a:prstGeom prst="straightConnector1">
              <a:avLst/>
            </a:prstGeom>
            <a:noFill/>
            <a:ln w="63500" cap="flat" cmpd="sng">
              <a:solidFill>
                <a:schemeClr val="accent4"/>
              </a:solidFill>
              <a:prstDash val="solid"/>
              <a:miter lim="800000"/>
              <a:headEnd type="none" w="sm" len="sm"/>
              <a:tailEnd type="none" w="sm" len="sm"/>
            </a:ln>
            <a:effectLst>
              <a:outerShdw blurRad="50800" dist="38100" dir="2700000" algn="tl" rotWithShape="0">
                <a:srgbClr val="000000">
                  <a:alpha val="40000"/>
                </a:srgbClr>
              </a:outerShdw>
            </a:effectLst>
          </p:spPr>
        </p:cxnSp>
        <p:cxnSp>
          <p:nvCxnSpPr>
            <p:cNvPr id="88" name="Google Shape;88;p13"/>
            <p:cNvCxnSpPr/>
            <p:nvPr/>
          </p:nvCxnSpPr>
          <p:spPr>
            <a:xfrm rot="10800000">
              <a:off x="10494315" y="414597"/>
              <a:ext cx="0" cy="1971300"/>
            </a:xfrm>
            <a:prstGeom prst="straightConnector1">
              <a:avLst/>
            </a:prstGeom>
            <a:noFill/>
            <a:ln w="63500" cap="flat" cmpd="sng">
              <a:solidFill>
                <a:schemeClr val="accent5"/>
              </a:solidFill>
              <a:prstDash val="solid"/>
              <a:miter lim="800000"/>
              <a:headEnd type="none" w="sm" len="sm"/>
              <a:tailEnd type="none" w="sm" len="sm"/>
            </a:ln>
            <a:effectLst>
              <a:outerShdw blurRad="50800" dist="38100" dir="2700000" algn="tl" rotWithShape="0">
                <a:srgbClr val="000000">
                  <a:alpha val="40000"/>
                </a:srgbClr>
              </a:outerShdw>
            </a:effectLst>
          </p:spPr>
        </p:cxnSp>
        <p:cxnSp>
          <p:nvCxnSpPr>
            <p:cNvPr id="89" name="Google Shape;89;p13"/>
            <p:cNvCxnSpPr/>
            <p:nvPr/>
          </p:nvCxnSpPr>
          <p:spPr>
            <a:xfrm rot="10800000">
              <a:off x="3896842" y="3864208"/>
              <a:ext cx="0" cy="2286600"/>
            </a:xfrm>
            <a:prstGeom prst="straightConnector1">
              <a:avLst/>
            </a:prstGeom>
            <a:noFill/>
            <a:ln w="63500" cap="flat" cmpd="sng">
              <a:solidFill>
                <a:schemeClr val="accent2"/>
              </a:solidFill>
              <a:prstDash val="solid"/>
              <a:miter lim="800000"/>
              <a:headEnd type="none" w="sm" len="sm"/>
              <a:tailEnd type="none" w="sm" len="sm"/>
            </a:ln>
            <a:effectLst>
              <a:outerShdw blurRad="50800" dist="38100" dir="2700000" algn="tl" rotWithShape="0">
                <a:srgbClr val="000000">
                  <a:alpha val="40000"/>
                </a:srgbClr>
              </a:outerShdw>
            </a:effectLst>
          </p:spPr>
        </p:cxnSp>
        <p:cxnSp>
          <p:nvCxnSpPr>
            <p:cNvPr id="90" name="Google Shape;90;p13"/>
            <p:cNvCxnSpPr/>
            <p:nvPr/>
          </p:nvCxnSpPr>
          <p:spPr>
            <a:xfrm rot="10800000" flipH="1">
              <a:off x="1691340" y="469705"/>
              <a:ext cx="10800" cy="1971300"/>
            </a:xfrm>
            <a:prstGeom prst="straightConnector1">
              <a:avLst/>
            </a:prstGeom>
            <a:noFill/>
            <a:ln w="63500" cap="flat" cmpd="sng">
              <a:solidFill>
                <a:schemeClr val="accent1"/>
              </a:solidFill>
              <a:prstDash val="solid"/>
              <a:miter lim="800000"/>
              <a:headEnd type="none" w="sm" len="sm"/>
              <a:tailEnd type="none" w="sm" len="sm"/>
            </a:ln>
            <a:effectLst>
              <a:outerShdw blurRad="50800" dist="38100" dir="2700000" algn="tl" rotWithShape="0">
                <a:srgbClr val="000000">
                  <a:alpha val="40000"/>
                </a:srgbClr>
              </a:outerShdw>
            </a:effectLst>
          </p:spPr>
        </p:cxnSp>
        <p:sp>
          <p:nvSpPr>
            <p:cNvPr id="91" name="Google Shape;91;p13"/>
            <p:cNvSpPr/>
            <p:nvPr/>
          </p:nvSpPr>
          <p:spPr>
            <a:xfrm>
              <a:off x="30750" y="2990872"/>
              <a:ext cx="1125000" cy="286500"/>
            </a:xfrm>
            <a:prstGeom prst="roundRect">
              <a:avLst>
                <a:gd name="adj" fmla="val 50000"/>
              </a:avLst>
            </a:prstGeom>
            <a:solidFill>
              <a:srgbClr val="B45F06"/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algn="ctr"/>
              <a:endParaRPr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2" name="Google Shape;92;p13"/>
            <p:cNvSpPr/>
            <p:nvPr/>
          </p:nvSpPr>
          <p:spPr>
            <a:xfrm>
              <a:off x="2231842" y="2990872"/>
              <a:ext cx="1125000" cy="286500"/>
            </a:xfrm>
            <a:prstGeom prst="roundRect">
              <a:avLst>
                <a:gd name="adj" fmla="val 50000"/>
              </a:avLst>
            </a:prstGeom>
            <a:solidFill>
              <a:srgbClr val="771E28"/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algn="ctr"/>
              <a:endParaRPr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3" name="Google Shape;93;p13"/>
            <p:cNvSpPr/>
            <p:nvPr/>
          </p:nvSpPr>
          <p:spPr>
            <a:xfrm>
              <a:off x="11036250" y="2990872"/>
              <a:ext cx="1125000" cy="286500"/>
            </a:xfrm>
            <a:prstGeom prst="roundRect">
              <a:avLst>
                <a:gd name="adj" fmla="val 50000"/>
              </a:avLst>
            </a:prstGeom>
            <a:solidFill>
              <a:srgbClr val="48365A"/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algn="ctr"/>
              <a:endParaRPr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4" name="Google Shape;94;p13"/>
            <p:cNvSpPr/>
            <p:nvPr/>
          </p:nvSpPr>
          <p:spPr>
            <a:xfrm>
              <a:off x="8829315" y="2981838"/>
              <a:ext cx="1125000" cy="286500"/>
            </a:xfrm>
            <a:prstGeom prst="roundRect">
              <a:avLst>
                <a:gd name="adj" fmla="val 50000"/>
              </a:avLst>
            </a:prstGeom>
            <a:solidFill>
              <a:srgbClr val="48365A"/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algn="ctr"/>
              <a:endParaRPr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5" name="Google Shape;95;p13"/>
            <p:cNvSpPr/>
            <p:nvPr/>
          </p:nvSpPr>
          <p:spPr>
            <a:xfrm>
              <a:off x="6630157" y="2981838"/>
              <a:ext cx="1125000" cy="286500"/>
            </a:xfrm>
            <a:prstGeom prst="roundRect">
              <a:avLst>
                <a:gd name="adj" fmla="val 50000"/>
              </a:avLst>
            </a:prstGeom>
            <a:solidFill>
              <a:srgbClr val="3A6331"/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algn="ctr"/>
              <a:endParaRPr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6" name="Google Shape;96;p13"/>
            <p:cNvSpPr/>
            <p:nvPr/>
          </p:nvSpPr>
          <p:spPr>
            <a:xfrm>
              <a:off x="4431000" y="2981838"/>
              <a:ext cx="1125000" cy="286500"/>
            </a:xfrm>
            <a:prstGeom prst="roundRect">
              <a:avLst>
                <a:gd name="adj" fmla="val 50000"/>
              </a:avLst>
            </a:prstGeom>
            <a:solidFill>
              <a:schemeClr val="accent3"/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algn="ctr"/>
              <a:endParaRPr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7" name="Google Shape;97;p13"/>
            <p:cNvSpPr/>
            <p:nvPr/>
          </p:nvSpPr>
          <p:spPr>
            <a:xfrm>
              <a:off x="5421001" y="2385897"/>
              <a:ext cx="1350000" cy="1478400"/>
            </a:xfrm>
            <a:prstGeom prst="donut">
              <a:avLst>
                <a:gd name="adj" fmla="val 16773"/>
              </a:avLst>
            </a:prstGeom>
            <a:solidFill>
              <a:schemeClr val="accent3"/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algn="ctr"/>
              <a:endPara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8" name="Google Shape;98;p13"/>
            <p:cNvSpPr txBox="1"/>
            <p:nvPr/>
          </p:nvSpPr>
          <p:spPr>
            <a:xfrm>
              <a:off x="5638182" y="2838595"/>
              <a:ext cx="915600" cy="573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algn="ctr"/>
              <a:r>
                <a:rPr lang="en-US" sz="2100" b="1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3</a:t>
              </a:r>
              <a:endParaRPr sz="21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9" name="Google Shape;99;p13"/>
            <p:cNvSpPr/>
            <p:nvPr/>
          </p:nvSpPr>
          <p:spPr>
            <a:xfrm>
              <a:off x="7620159" y="2385897"/>
              <a:ext cx="1350000" cy="1478400"/>
            </a:xfrm>
            <a:prstGeom prst="donut">
              <a:avLst>
                <a:gd name="adj" fmla="val 16773"/>
              </a:avLst>
            </a:prstGeom>
            <a:solidFill>
              <a:schemeClr val="accent4"/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algn="ctr"/>
              <a:endPara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0" name="Google Shape;100;p13"/>
            <p:cNvSpPr txBox="1"/>
            <p:nvPr/>
          </p:nvSpPr>
          <p:spPr>
            <a:xfrm>
              <a:off x="7837340" y="2838595"/>
              <a:ext cx="915600" cy="573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algn="ctr"/>
              <a:r>
                <a:rPr lang="en-US" sz="2100" b="1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4</a:t>
              </a:r>
              <a:endParaRPr sz="21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1" name="Google Shape;101;p13"/>
            <p:cNvSpPr/>
            <p:nvPr/>
          </p:nvSpPr>
          <p:spPr>
            <a:xfrm>
              <a:off x="9819316" y="2385897"/>
              <a:ext cx="1350000" cy="1478400"/>
            </a:xfrm>
            <a:prstGeom prst="donut">
              <a:avLst>
                <a:gd name="adj" fmla="val 16773"/>
              </a:avLst>
            </a:prstGeom>
            <a:solidFill>
              <a:schemeClr val="accent5"/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algn="ctr"/>
              <a:endPara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2" name="Google Shape;102;p13"/>
            <p:cNvSpPr txBox="1"/>
            <p:nvPr/>
          </p:nvSpPr>
          <p:spPr>
            <a:xfrm>
              <a:off x="10036498" y="2838595"/>
              <a:ext cx="915600" cy="573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algn="ctr"/>
              <a:r>
                <a:rPr lang="en-US" sz="2100" b="1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5</a:t>
              </a:r>
              <a:endParaRPr sz="21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3" name="Google Shape;103;p13"/>
            <p:cNvSpPr/>
            <p:nvPr/>
          </p:nvSpPr>
          <p:spPr>
            <a:xfrm>
              <a:off x="3221843" y="2394931"/>
              <a:ext cx="1350000" cy="1478400"/>
            </a:xfrm>
            <a:prstGeom prst="donut">
              <a:avLst>
                <a:gd name="adj" fmla="val 16773"/>
              </a:avLst>
            </a:prstGeom>
            <a:solidFill>
              <a:schemeClr val="accent2"/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algn="ctr"/>
              <a:endPara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4" name="Google Shape;104;p13"/>
            <p:cNvSpPr txBox="1"/>
            <p:nvPr/>
          </p:nvSpPr>
          <p:spPr>
            <a:xfrm>
              <a:off x="3439024" y="2847628"/>
              <a:ext cx="915600" cy="573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algn="ctr"/>
              <a:r>
                <a:rPr lang="en-US" sz="2100" b="1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2</a:t>
              </a:r>
              <a:endParaRPr sz="21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5" name="Google Shape;105;p13"/>
            <p:cNvSpPr/>
            <p:nvPr/>
          </p:nvSpPr>
          <p:spPr>
            <a:xfrm>
              <a:off x="1020751" y="2394931"/>
              <a:ext cx="1350000" cy="1478400"/>
            </a:xfrm>
            <a:prstGeom prst="donut">
              <a:avLst>
                <a:gd name="adj" fmla="val 16773"/>
              </a:avLst>
            </a:prstGeom>
            <a:solidFill>
              <a:schemeClr val="accent1"/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algn="ctr"/>
              <a:endPara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6" name="Google Shape;106;p13"/>
            <p:cNvSpPr txBox="1"/>
            <p:nvPr/>
          </p:nvSpPr>
          <p:spPr>
            <a:xfrm>
              <a:off x="1237932" y="2847628"/>
              <a:ext cx="915600" cy="573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algn="ctr"/>
              <a:r>
                <a:rPr lang="en-US" sz="2100" b="1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1</a:t>
              </a:r>
              <a:endParaRPr sz="21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7" name="Google Shape;107;p13"/>
            <p:cNvSpPr txBox="1"/>
            <p:nvPr/>
          </p:nvSpPr>
          <p:spPr>
            <a:xfrm>
              <a:off x="1809719" y="285728"/>
              <a:ext cx="2535000" cy="1971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r>
                <a:rPr lang="en-US" sz="1400" dirty="0" err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скласти</a:t>
              </a:r>
              <a:r>
                <a:rPr lang="en-US" sz="1400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 </a:t>
              </a:r>
              <a:r>
                <a:rPr lang="en-US" sz="1400" dirty="0" err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графік</a:t>
              </a:r>
              <a:r>
                <a:rPr lang="en-US" sz="1400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 </a:t>
              </a:r>
              <a:r>
                <a:rPr lang="en-US" sz="1400" dirty="0" err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освітнього</a:t>
              </a:r>
              <a:r>
                <a:rPr lang="en-US" sz="1400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 </a:t>
              </a:r>
              <a:r>
                <a:rPr lang="en-US" sz="1400" dirty="0" err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процесу</a:t>
              </a:r>
              <a:r>
                <a:rPr lang="en-US" sz="1400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, </a:t>
              </a:r>
              <a:r>
                <a:rPr lang="en-US" sz="1400" dirty="0" err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враховуючи</a:t>
              </a:r>
              <a:r>
                <a:rPr lang="en-US" sz="1400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 </a:t>
              </a:r>
              <a:r>
                <a:rPr lang="en-US" sz="1400" dirty="0" err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обраний</a:t>
              </a:r>
              <a:r>
                <a:rPr lang="en-US" sz="1400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 </a:t>
              </a:r>
              <a:r>
                <a:rPr lang="en-US" sz="1400" dirty="0" err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формат</a:t>
              </a:r>
              <a:r>
                <a:rPr lang="en-US" sz="1400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 навчання, </a:t>
              </a:r>
              <a:r>
                <a:rPr lang="en-US" sz="1400" dirty="0" err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відповідно</a:t>
              </a:r>
              <a:r>
                <a:rPr lang="en-US" sz="1400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 </a:t>
              </a:r>
              <a:r>
                <a:rPr lang="en-US" sz="1400" dirty="0" err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розробити</a:t>
              </a:r>
              <a:r>
                <a:rPr lang="en-US" sz="1400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 </a:t>
              </a:r>
              <a:r>
                <a:rPr lang="en-US" sz="1400" dirty="0" err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розклад</a:t>
              </a:r>
              <a:r>
                <a:rPr lang="en-US" sz="1400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 </a:t>
              </a:r>
              <a:r>
                <a:rPr lang="en-US" sz="1400" dirty="0" err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занять</a:t>
              </a:r>
              <a:endParaRPr sz="1200"/>
            </a:p>
          </p:txBody>
        </p:sp>
        <p:sp>
          <p:nvSpPr>
            <p:cNvPr id="108" name="Google Shape;108;p13"/>
            <p:cNvSpPr txBox="1"/>
            <p:nvPr/>
          </p:nvSpPr>
          <p:spPr>
            <a:xfrm>
              <a:off x="6191250" y="285728"/>
              <a:ext cx="2348400" cy="2114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r>
                <a:rPr lang="en-US" sz="1400" dirty="0" err="1">
                  <a:latin typeface="Calibri"/>
                  <a:ea typeface="Calibri"/>
                  <a:cs typeface="Calibri"/>
                  <a:sym typeface="Calibri"/>
                </a:rPr>
                <a:t>видати</a:t>
              </a:r>
              <a:r>
                <a:rPr lang="en-US" sz="1400" dirty="0">
                  <a:latin typeface="Calibri"/>
                  <a:ea typeface="Calibri"/>
                  <a:cs typeface="Calibri"/>
                  <a:sym typeface="Calibri"/>
                </a:rPr>
                <a:t> </a:t>
              </a:r>
              <a:r>
                <a:rPr lang="en-US" sz="1400" dirty="0" err="1">
                  <a:latin typeface="Calibri"/>
                  <a:ea typeface="Calibri"/>
                  <a:cs typeface="Calibri"/>
                  <a:sym typeface="Calibri"/>
                </a:rPr>
                <a:t>наказ</a:t>
              </a:r>
              <a:r>
                <a:rPr lang="en-US" sz="1400" dirty="0">
                  <a:latin typeface="Calibri"/>
                  <a:ea typeface="Calibri"/>
                  <a:cs typeface="Calibri"/>
                  <a:sym typeface="Calibri"/>
                </a:rPr>
                <a:t> </a:t>
              </a:r>
              <a:r>
                <a:rPr lang="en-US" sz="1400" dirty="0" err="1">
                  <a:latin typeface="Calibri"/>
                  <a:ea typeface="Calibri"/>
                  <a:cs typeface="Calibri"/>
                  <a:sym typeface="Calibri"/>
                </a:rPr>
                <a:t>по</a:t>
              </a:r>
              <a:r>
                <a:rPr lang="en-US" sz="1400" dirty="0">
                  <a:latin typeface="Calibri"/>
                  <a:ea typeface="Calibri"/>
                  <a:cs typeface="Calibri"/>
                  <a:sym typeface="Calibri"/>
                </a:rPr>
                <a:t> </a:t>
              </a:r>
              <a:r>
                <a:rPr lang="en-US" sz="1400" dirty="0" err="1">
                  <a:latin typeface="Calibri"/>
                  <a:ea typeface="Calibri"/>
                  <a:cs typeface="Calibri"/>
                  <a:sym typeface="Calibri"/>
                </a:rPr>
                <a:t>закладу</a:t>
              </a:r>
              <a:r>
                <a:rPr lang="en-US" sz="1400" dirty="0">
                  <a:latin typeface="Calibri"/>
                  <a:ea typeface="Calibri"/>
                  <a:cs typeface="Calibri"/>
                  <a:sym typeface="Calibri"/>
                </a:rPr>
                <a:t> </a:t>
              </a:r>
              <a:r>
                <a:rPr lang="en-US" sz="1400" dirty="0" err="1">
                  <a:latin typeface="Calibri"/>
                  <a:ea typeface="Calibri"/>
                  <a:cs typeface="Calibri"/>
                  <a:sym typeface="Calibri"/>
                </a:rPr>
                <a:t>щодо</a:t>
              </a:r>
              <a:r>
                <a:rPr lang="en-US" sz="1400" dirty="0">
                  <a:latin typeface="Calibri"/>
                  <a:ea typeface="Calibri"/>
                  <a:cs typeface="Calibri"/>
                  <a:sym typeface="Calibri"/>
                </a:rPr>
                <a:t> </a:t>
              </a:r>
              <a:r>
                <a:rPr lang="en-US" sz="1400" dirty="0" err="1">
                  <a:latin typeface="Calibri"/>
                  <a:ea typeface="Calibri"/>
                  <a:cs typeface="Calibri"/>
                  <a:sym typeface="Calibri"/>
                </a:rPr>
                <a:t>організації</a:t>
              </a:r>
              <a:r>
                <a:rPr lang="en-US" sz="1400" dirty="0">
                  <a:latin typeface="Calibri"/>
                  <a:ea typeface="Calibri"/>
                  <a:cs typeface="Calibri"/>
                  <a:sym typeface="Calibri"/>
                </a:rPr>
                <a:t> </a:t>
              </a:r>
              <a:r>
                <a:rPr lang="en-US" sz="1400" dirty="0" err="1">
                  <a:latin typeface="Calibri"/>
                  <a:ea typeface="Calibri"/>
                  <a:cs typeface="Calibri"/>
                  <a:sym typeface="Calibri"/>
                </a:rPr>
                <a:t>освітнього</a:t>
              </a:r>
              <a:r>
                <a:rPr lang="en-US" sz="1400" dirty="0">
                  <a:latin typeface="Calibri"/>
                  <a:ea typeface="Calibri"/>
                  <a:cs typeface="Calibri"/>
                  <a:sym typeface="Calibri"/>
                </a:rPr>
                <a:t> </a:t>
              </a:r>
              <a:r>
                <a:rPr lang="en-US" sz="1400" dirty="0" err="1">
                  <a:latin typeface="Calibri"/>
                  <a:ea typeface="Calibri"/>
                  <a:cs typeface="Calibri"/>
                  <a:sym typeface="Calibri"/>
                </a:rPr>
                <a:t>процесу</a:t>
              </a:r>
              <a:r>
                <a:rPr lang="en-US" sz="1400" dirty="0">
                  <a:latin typeface="Calibri"/>
                  <a:ea typeface="Calibri"/>
                  <a:cs typeface="Calibri"/>
                  <a:sym typeface="Calibri"/>
                </a:rPr>
                <a:t> з </a:t>
              </a:r>
              <a:r>
                <a:rPr lang="en-US" sz="1400" dirty="0" err="1">
                  <a:latin typeface="Calibri"/>
                  <a:ea typeface="Calibri"/>
                  <a:cs typeface="Calibri"/>
                  <a:sym typeface="Calibri"/>
                </a:rPr>
                <a:t>урахуванням</a:t>
              </a:r>
              <a:r>
                <a:rPr lang="en-US" sz="1400" dirty="0">
                  <a:latin typeface="Calibri"/>
                  <a:ea typeface="Calibri"/>
                  <a:cs typeface="Calibri"/>
                  <a:sym typeface="Calibri"/>
                </a:rPr>
                <a:t> </a:t>
              </a:r>
              <a:r>
                <a:rPr lang="en-US" sz="1400" dirty="0" err="1">
                  <a:latin typeface="Calibri"/>
                  <a:ea typeface="Calibri"/>
                  <a:cs typeface="Calibri"/>
                  <a:sym typeface="Calibri"/>
                </a:rPr>
                <a:t>внесених</a:t>
              </a:r>
              <a:r>
                <a:rPr lang="en-US" sz="1400" dirty="0">
                  <a:latin typeface="Calibri"/>
                  <a:ea typeface="Calibri"/>
                  <a:cs typeface="Calibri"/>
                  <a:sym typeface="Calibri"/>
                </a:rPr>
                <a:t> </a:t>
              </a:r>
              <a:r>
                <a:rPr lang="en-US" sz="1400" dirty="0" err="1">
                  <a:latin typeface="Calibri"/>
                  <a:ea typeface="Calibri"/>
                  <a:cs typeface="Calibri"/>
                  <a:sym typeface="Calibri"/>
                </a:rPr>
                <a:t>змін</a:t>
              </a:r>
              <a:r>
                <a:rPr lang="en-US" sz="1400" dirty="0">
                  <a:latin typeface="Calibri"/>
                  <a:ea typeface="Calibri"/>
                  <a:cs typeface="Calibri"/>
                  <a:sym typeface="Calibri"/>
                </a:rPr>
                <a:t> і </a:t>
              </a:r>
              <a:r>
                <a:rPr lang="en-US" sz="1400" dirty="0" err="1">
                  <a:latin typeface="Calibri"/>
                  <a:ea typeface="Calibri"/>
                  <a:cs typeface="Calibri"/>
                  <a:sym typeface="Calibri"/>
                </a:rPr>
                <a:t>особливостей</a:t>
              </a:r>
              <a:endParaRPr sz="1400"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9" name="Google Shape;109;p13"/>
            <p:cNvSpPr txBox="1"/>
            <p:nvPr/>
          </p:nvSpPr>
          <p:spPr>
            <a:xfrm>
              <a:off x="10572780" y="380978"/>
              <a:ext cx="1619219" cy="254786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r>
                <a:rPr lang="uk-UA" sz="1400" dirty="0" smtClean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Обрати </a:t>
              </a:r>
              <a:r>
                <a:rPr lang="uk-UA" sz="1400" dirty="0" err="1" smtClean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онлайн</a:t>
              </a:r>
              <a:r>
                <a:rPr lang="uk-UA" sz="1400" dirty="0" smtClean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 платформу, </a:t>
              </a:r>
              <a:r>
                <a:rPr lang="uk-UA" sz="1400" dirty="0" err="1" smtClean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застосунки</a:t>
              </a:r>
              <a:r>
                <a:rPr lang="uk-UA" sz="1400" dirty="0" smtClean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, </a:t>
              </a:r>
              <a:r>
                <a:rPr lang="en-US" sz="1400" dirty="0" err="1" smtClean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сформувати</a:t>
              </a:r>
              <a:r>
                <a:rPr lang="en-US" sz="1400" dirty="0" smtClean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 </a:t>
              </a:r>
              <a:r>
                <a:rPr lang="en-US" sz="1400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КМЗ у </a:t>
              </a:r>
              <a:r>
                <a:rPr lang="en-US" sz="1400" dirty="0" err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форматі</a:t>
              </a:r>
              <a:r>
                <a:rPr lang="en-US" sz="1400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 е-</a:t>
              </a:r>
              <a:r>
                <a:rPr lang="en-US" sz="1400" dirty="0" err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контенту</a:t>
              </a:r>
              <a:endParaRPr sz="1200"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0" name="Google Shape;110;p13"/>
            <p:cNvSpPr txBox="1"/>
            <p:nvPr/>
          </p:nvSpPr>
          <p:spPr>
            <a:xfrm>
              <a:off x="4000485" y="4022559"/>
              <a:ext cx="2348400" cy="2431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r>
                <a:rPr lang="en-US" sz="1400" dirty="0" err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схвалити</a:t>
              </a:r>
              <a:r>
                <a:rPr lang="en-US" sz="1400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 </a:t>
              </a:r>
              <a:r>
                <a:rPr lang="en-US" sz="1400" dirty="0" err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на</a:t>
              </a:r>
              <a:r>
                <a:rPr lang="en-US" sz="1400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 </a:t>
              </a:r>
              <a:r>
                <a:rPr lang="en-US" sz="1400" dirty="0" err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засіданні</a:t>
              </a:r>
              <a:r>
                <a:rPr lang="en-US" sz="1400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 </a:t>
              </a:r>
              <a:r>
                <a:rPr lang="en-US" sz="1400" dirty="0" err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педради</a:t>
              </a:r>
              <a:r>
                <a:rPr lang="en-US" sz="1400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 </a:t>
              </a:r>
              <a:r>
                <a:rPr lang="en-US" sz="1400" dirty="0" err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rрафік</a:t>
              </a:r>
              <a:r>
                <a:rPr lang="en-US" sz="1400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 </a:t>
              </a:r>
              <a:r>
                <a:rPr lang="en-US" sz="1400" dirty="0" err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освітнього</a:t>
              </a:r>
              <a:r>
                <a:rPr lang="en-US" sz="1400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 </a:t>
              </a:r>
              <a:r>
                <a:rPr lang="en-US" sz="1400" dirty="0" err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процесу</a:t>
              </a:r>
              <a:r>
                <a:rPr lang="en-US" sz="1400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, </a:t>
              </a:r>
              <a:r>
                <a:rPr lang="en-US" sz="1400" dirty="0" err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перелік</a:t>
              </a:r>
              <a:r>
                <a:rPr lang="en-US" sz="1400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 </a:t>
              </a:r>
              <a:r>
                <a:rPr lang="en-US" sz="1400" dirty="0" err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предметів</a:t>
              </a:r>
              <a:r>
                <a:rPr lang="en-US" sz="1400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, </a:t>
              </a:r>
              <a:r>
                <a:rPr lang="en-US" sz="1400" dirty="0" err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які</a:t>
              </a:r>
              <a:r>
                <a:rPr lang="en-US" sz="1400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 </a:t>
              </a:r>
              <a:r>
                <a:rPr lang="en-US" sz="1400" dirty="0" err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будуть</a:t>
              </a:r>
              <a:r>
                <a:rPr lang="en-US" sz="1400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 </a:t>
              </a:r>
              <a:r>
                <a:rPr lang="en-US" sz="1400" dirty="0" err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викладатись</a:t>
              </a:r>
              <a:r>
                <a:rPr lang="en-US" sz="1400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 </a:t>
              </a:r>
              <a:r>
                <a:rPr lang="en-US" sz="1400" dirty="0" err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за</a:t>
              </a:r>
              <a:r>
                <a:rPr lang="en-US" sz="1400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 </a:t>
              </a:r>
              <a:r>
                <a:rPr lang="en-US" sz="1400" dirty="0" err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змішаною</a:t>
              </a:r>
              <a:r>
                <a:rPr lang="en-US" sz="1400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 </a:t>
              </a:r>
              <a:r>
                <a:rPr lang="en-US" sz="1400" dirty="0" err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чи</a:t>
              </a:r>
              <a:r>
                <a:rPr lang="en-US" sz="1400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 </a:t>
              </a:r>
              <a:r>
                <a:rPr lang="en-US" sz="1400" dirty="0" err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дистанційною</a:t>
              </a:r>
              <a:r>
                <a:rPr lang="en-US" sz="1400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 </a:t>
              </a:r>
              <a:r>
                <a:rPr lang="en-US" sz="1400" dirty="0" err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формами</a:t>
              </a:r>
              <a:endParaRPr sz="1200"/>
            </a:p>
          </p:txBody>
        </p:sp>
        <p:sp>
          <p:nvSpPr>
            <p:cNvPr id="111" name="Google Shape;111;p13"/>
            <p:cNvSpPr txBox="1"/>
            <p:nvPr/>
          </p:nvSpPr>
          <p:spPr>
            <a:xfrm>
              <a:off x="8477266" y="4204844"/>
              <a:ext cx="2191800" cy="1747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r>
                <a:rPr lang="en-US" sz="1400" dirty="0" err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чітко</a:t>
              </a:r>
              <a:r>
                <a:rPr lang="en-US" sz="1400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 </a:t>
              </a:r>
              <a:r>
                <a:rPr lang="en-US" sz="1400" dirty="0" err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довести</a:t>
              </a:r>
              <a:r>
                <a:rPr lang="en-US" sz="1400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 </a:t>
              </a:r>
              <a:r>
                <a:rPr lang="en-US" sz="1400" dirty="0" err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до</a:t>
              </a:r>
              <a:r>
                <a:rPr lang="en-US" sz="1400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 </a:t>
              </a:r>
              <a:r>
                <a:rPr lang="en-US" sz="1400" dirty="0" err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відома</a:t>
              </a:r>
              <a:r>
                <a:rPr lang="en-US" sz="1400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 </a:t>
              </a:r>
              <a:r>
                <a:rPr lang="en-US" sz="1400" dirty="0" err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всіх</a:t>
              </a:r>
              <a:r>
                <a:rPr lang="en-US" sz="1400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 </a:t>
              </a:r>
              <a:r>
                <a:rPr lang="en-US" sz="1400" dirty="0" err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учасників</a:t>
              </a:r>
              <a:r>
                <a:rPr lang="en-US" sz="1400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 </a:t>
              </a:r>
              <a:r>
                <a:rPr lang="en-US" sz="1400" dirty="0" err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освітнього</a:t>
              </a:r>
              <a:r>
                <a:rPr lang="en-US" sz="1400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 </a:t>
              </a:r>
              <a:r>
                <a:rPr lang="en-US" sz="1400" dirty="0" err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процесу</a:t>
              </a:r>
              <a:r>
                <a:rPr lang="en-US" sz="1400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 </a:t>
              </a:r>
              <a:r>
                <a:rPr lang="en-US" sz="1400" dirty="0" err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про</a:t>
              </a:r>
              <a:r>
                <a:rPr lang="en-US" sz="1400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 </a:t>
              </a:r>
              <a:r>
                <a:rPr lang="en-US" sz="1400" dirty="0" err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особливості</a:t>
              </a:r>
              <a:r>
                <a:rPr lang="en-US" sz="1400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 </a:t>
              </a:r>
              <a:r>
                <a:rPr lang="en-US" sz="1400" dirty="0" err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його</a:t>
              </a:r>
              <a:r>
                <a:rPr lang="en-US" sz="1400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 </a:t>
              </a:r>
              <a:r>
                <a:rPr lang="en-US" sz="1400" dirty="0" err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здійснення</a:t>
              </a:r>
              <a:endParaRPr sz="1200"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9" name="Скругленный прямоугольник 28"/>
          <p:cNvSpPr/>
          <p:nvPr/>
        </p:nvSpPr>
        <p:spPr>
          <a:xfrm>
            <a:off x="214282" y="3000378"/>
            <a:ext cx="2214578" cy="1214446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 smtClean="0">
                <a:solidFill>
                  <a:schemeClr val="tx1"/>
                </a:solidFill>
                <a:latin typeface="Microtype"/>
              </a:rPr>
              <a:t>СИСТЕМА РОБОТИ ЗАКЛАДУ </a:t>
            </a:r>
          </a:p>
          <a:p>
            <a:pPr algn="ctr"/>
            <a:r>
              <a:rPr lang="uk-UA" sz="1600" b="1" dirty="0" smtClean="0">
                <a:solidFill>
                  <a:schemeClr val="tx1"/>
                </a:solidFill>
                <a:latin typeface="Microtype"/>
              </a:rPr>
              <a:t>(ЗФ, </a:t>
            </a:r>
            <a:r>
              <a:rPr lang="uk-UA" sz="1600" b="1" dirty="0" err="1" smtClean="0">
                <a:solidFill>
                  <a:schemeClr val="tx1"/>
                </a:solidFill>
                <a:latin typeface="Microtype"/>
              </a:rPr>
              <a:t>ДФ</a:t>
            </a:r>
            <a:r>
              <a:rPr lang="uk-UA" sz="1600" b="1" dirty="0" smtClean="0">
                <a:solidFill>
                  <a:schemeClr val="tx1"/>
                </a:solidFill>
                <a:latin typeface="Microtype"/>
              </a:rPr>
              <a:t>/ТДН)</a:t>
            </a:r>
            <a:endParaRPr lang="ru-RU" sz="1600" b="1" dirty="0">
              <a:solidFill>
                <a:schemeClr val="tx1"/>
              </a:solidFill>
              <a:latin typeface="Microtype"/>
            </a:endParaRPr>
          </a:p>
        </p:txBody>
      </p:sp>
      <p:pic>
        <p:nvPicPr>
          <p:cNvPr id="30" name="Picture 2" descr="D:\НМЦ_ПТО_у_СУмській_області\логотип_НМЦ\затверджений\Лого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071570" cy="285752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14282" y="160718"/>
            <a:ext cx="4071966" cy="47149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500034" y="375032"/>
            <a:ext cx="3471858" cy="1139283"/>
          </a:xfrm>
        </p:spPr>
        <p:txBody>
          <a:bodyPr>
            <a:normAutofit fontScale="40000" lnSpcReduction="20000"/>
          </a:bodyPr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pPr algn="ctr">
              <a:buNone/>
            </a:pPr>
            <a:r>
              <a:rPr lang="ru-RU" sz="7000" dirty="0" err="1" smtClean="0">
                <a:latin typeface="Arial" pitchFamily="34" charset="0"/>
                <a:cs typeface="Arial" pitchFamily="34" charset="0"/>
              </a:rPr>
              <a:t>Напишіть</a:t>
            </a:r>
            <a:r>
              <a:rPr lang="ru-RU" sz="7000" dirty="0" smtClean="0">
                <a:latin typeface="Arial" pitchFamily="34" charset="0"/>
                <a:cs typeface="Arial" pitchFamily="34" charset="0"/>
              </a:rPr>
              <a:t> в </a:t>
            </a:r>
            <a:r>
              <a:rPr lang="ru-RU" sz="7000" dirty="0" err="1" smtClean="0">
                <a:latin typeface="Arial" pitchFamily="34" charset="0"/>
                <a:cs typeface="Arial" pitchFamily="34" charset="0"/>
              </a:rPr>
              <a:t>чаті</a:t>
            </a:r>
            <a:r>
              <a:rPr lang="ru-RU" sz="70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endParaRPr lang="ru-RU" dirty="0"/>
          </a:p>
        </p:txBody>
      </p:sp>
      <p:sp>
        <p:nvSpPr>
          <p:cNvPr id="5" name="Овальная выноска 4"/>
          <p:cNvSpPr/>
          <p:nvPr/>
        </p:nvSpPr>
        <p:spPr>
          <a:xfrm>
            <a:off x="428596" y="1643056"/>
            <a:ext cx="3571900" cy="2643206"/>
          </a:xfrm>
          <a:prstGeom prst="wedgeEllipseCallou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dirty="0" smtClean="0"/>
          </a:p>
          <a:p>
            <a:pPr algn="ctr"/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ОДНУ РІЧ, яка </a:t>
            </a:r>
            <a:r>
              <a:rPr lang="ru-RU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хвилює</a:t>
            </a: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вас </a:t>
            </a:r>
            <a:r>
              <a:rPr lang="ru-RU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найбільше</a:t>
            </a: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щодо</a:t>
            </a: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досягнення</a:t>
            </a: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успіху</a:t>
            </a: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у новому </a:t>
            </a:r>
            <a:r>
              <a:rPr lang="ru-RU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навчальному</a:t>
            </a: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році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5298" name="Picture 2" descr="Заберіть зі свого життя ці 10 непотрібних речей, ви відчуєте прилив щастя і  задоволення | То є Львів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57687" y="160718"/>
            <a:ext cx="4786314" cy="2687260"/>
          </a:xfrm>
          <a:prstGeom prst="rect">
            <a:avLst/>
          </a:prstGeom>
          <a:noFill/>
        </p:spPr>
      </p:pic>
      <p:pic>
        <p:nvPicPr>
          <p:cNvPr id="55300" name="Picture 4" descr="Інструменти дистанційного навчання – запрошуємо на курси!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71934" y="2893221"/>
            <a:ext cx="2857520" cy="2250279"/>
          </a:xfrm>
          <a:prstGeom prst="rect">
            <a:avLst/>
          </a:prstGeom>
          <a:noFill/>
        </p:spPr>
      </p:pic>
      <p:pic>
        <p:nvPicPr>
          <p:cNvPr id="55302" name="Picture 6" descr="Формування мотивації до навчання у юнацькому віці - Мотивація навчальної  діяльності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691322" y="2839642"/>
            <a:ext cx="2452678" cy="2303858"/>
          </a:xfrm>
          <a:prstGeom prst="rect">
            <a:avLst/>
          </a:prstGeom>
          <a:noFill/>
        </p:spPr>
      </p:pic>
      <p:pic>
        <p:nvPicPr>
          <p:cNvPr id="8" name="Picture 2" descr="D:\НМЦ_ПТО_у_СУмській_області\логотип_НМЦ\затверджений\Лого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42844" y="142858"/>
            <a:ext cx="1856774" cy="38430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4" name="Picture 6" descr="Пов’язане зображення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</p:spPr>
      </p:pic>
      <p:pic>
        <p:nvPicPr>
          <p:cNvPr id="2052" name="Picture 4" descr="Пов’язане зображення"/>
          <p:cNvPicPr>
            <a:picLocks noChangeAspect="1" noChangeArrowheads="1"/>
          </p:cNvPicPr>
          <p:nvPr/>
        </p:nvPicPr>
        <p:blipFill>
          <a:blip r:embed="rId3" cstate="print"/>
          <a:srcRect r="7077" b="4851"/>
          <a:stretch>
            <a:fillRect/>
          </a:stretch>
        </p:blipFill>
        <p:spPr bwMode="auto">
          <a:xfrm>
            <a:off x="1214414" y="214296"/>
            <a:ext cx="7802596" cy="4392487"/>
          </a:xfrm>
          <a:prstGeom prst="rect">
            <a:avLst/>
          </a:prstGeom>
          <a:noFill/>
          <a:ln>
            <a:solidFill>
              <a:schemeClr val="tx2">
                <a:lumMod val="75000"/>
              </a:schemeClr>
            </a:solidFill>
          </a:ln>
        </p:spPr>
      </p:pic>
      <p:sp>
        <p:nvSpPr>
          <p:cNvPr id="2057" name="Rectangle 9"/>
          <p:cNvSpPr>
            <a:spLocks noChangeArrowheads="1"/>
          </p:cNvSpPr>
          <p:nvPr/>
        </p:nvSpPr>
        <p:spPr bwMode="auto">
          <a:xfrm>
            <a:off x="1428316" y="972548"/>
            <a:ext cx="7344816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600" b="1" i="0" u="none" strike="noStrike" cap="none" normalizeH="0" baseline="0" dirty="0" smtClean="0">
              <a:ln>
                <a:solidFill>
                  <a:srgbClr val="12313A"/>
                </a:solidFill>
              </a:ln>
              <a:solidFill>
                <a:srgbClr val="007A37"/>
              </a:solidFill>
              <a:effectLst/>
              <a:latin typeface="Arial Black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3600" b="1" i="0" u="none" strike="noStrike" cap="none" normalizeH="0" baseline="0" dirty="0" smtClean="0">
                <a:ln>
                  <a:solidFill>
                    <a:srgbClr val="12313A"/>
                  </a:solidFill>
                </a:ln>
                <a:solidFill>
                  <a:srgbClr val="007A37"/>
                </a:solidFill>
                <a:effectLst/>
                <a:latin typeface="Arial Black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en-US" sz="3600" b="1" i="0" u="none" strike="noStrike" cap="none" normalizeH="0" baseline="0" dirty="0" smtClean="0">
              <a:ln>
                <a:solidFill>
                  <a:srgbClr val="12313A"/>
                </a:solidFill>
              </a:ln>
              <a:solidFill>
                <a:srgbClr val="007A37"/>
              </a:solidFill>
              <a:effectLst/>
              <a:latin typeface="Arial Black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3600" b="0" i="0" u="none" strike="noStrike" cap="none" normalizeH="0" baseline="0" dirty="0" smtClean="0">
              <a:ln>
                <a:solidFill>
                  <a:srgbClr val="12313A"/>
                </a:solidFill>
              </a:ln>
              <a:solidFill>
                <a:srgbClr val="007A37"/>
              </a:solidFill>
              <a:effectLst/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1785918" y="714362"/>
            <a:ext cx="692948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Microtype"/>
                <a:cs typeface="Arial" pitchFamily="34" charset="0"/>
              </a:rPr>
              <a:t>«</a:t>
            </a:r>
            <a:r>
              <a:rPr lang="ru-RU" sz="2000" b="1" dirty="0" err="1" smtClean="0">
                <a:solidFill>
                  <a:schemeClr val="accent1">
                    <a:lumMod val="50000"/>
                  </a:schemeClr>
                </a:solidFill>
                <a:latin typeface="Microtype"/>
                <a:cs typeface="Arial" pitchFamily="34" charset="0"/>
              </a:rPr>
              <a:t>Неграмотними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Microtype"/>
                <a:cs typeface="Arial" pitchFamily="34" charset="0"/>
              </a:rPr>
              <a:t> в 21 </a:t>
            </a:r>
            <a:r>
              <a:rPr lang="ru-RU" sz="2000" b="1" dirty="0" err="1" smtClean="0">
                <a:solidFill>
                  <a:schemeClr val="accent1">
                    <a:lumMod val="50000"/>
                  </a:schemeClr>
                </a:solidFill>
                <a:latin typeface="Microtype"/>
                <a:cs typeface="Arial" pitchFamily="34" charset="0"/>
              </a:rPr>
              <a:t>сторіччі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Microtype"/>
                <a:cs typeface="Arial" pitchFamily="34" charset="0"/>
              </a:rPr>
              <a:t> </a:t>
            </a:r>
            <a:r>
              <a:rPr lang="ru-RU" sz="2000" b="1" dirty="0" err="1" smtClean="0">
                <a:solidFill>
                  <a:schemeClr val="accent1">
                    <a:lumMod val="50000"/>
                  </a:schemeClr>
                </a:solidFill>
                <a:latin typeface="Microtype"/>
                <a:cs typeface="Arial" pitchFamily="34" charset="0"/>
              </a:rPr>
              <a:t>будуть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Microtype"/>
                <a:cs typeface="Arial" pitchFamily="34" charset="0"/>
              </a:rPr>
              <a:t> не </a:t>
            </a:r>
            <a:r>
              <a:rPr lang="ru-RU" sz="2000" b="1" dirty="0" err="1" smtClean="0">
                <a:solidFill>
                  <a:schemeClr val="accent1">
                    <a:lumMod val="50000"/>
                  </a:schemeClr>
                </a:solidFill>
                <a:latin typeface="Microtype"/>
                <a:cs typeface="Arial" pitchFamily="34" charset="0"/>
              </a:rPr>
              <a:t>ті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Microtype"/>
                <a:cs typeface="Arial" pitchFamily="34" charset="0"/>
              </a:rPr>
              <a:t>, </a:t>
            </a:r>
            <a:r>
              <a:rPr lang="ru-RU" sz="2000" b="1" dirty="0" err="1" smtClean="0">
                <a:solidFill>
                  <a:schemeClr val="accent1">
                    <a:lumMod val="50000"/>
                  </a:schemeClr>
                </a:solidFill>
                <a:latin typeface="Microtype"/>
                <a:cs typeface="Arial" pitchFamily="34" charset="0"/>
              </a:rPr>
              <a:t>хто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Microtype"/>
                <a:cs typeface="Arial" pitchFamily="34" charset="0"/>
              </a:rPr>
              <a:t> </a:t>
            </a:r>
            <a:r>
              <a:rPr lang="ru-RU" sz="2000" b="1" dirty="0" err="1" smtClean="0">
                <a:solidFill>
                  <a:schemeClr val="accent1">
                    <a:lumMod val="50000"/>
                  </a:schemeClr>
                </a:solidFill>
                <a:latin typeface="Microtype"/>
                <a:cs typeface="Arial" pitchFamily="34" charset="0"/>
              </a:rPr>
              <a:t>не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Microtype"/>
                <a:cs typeface="Arial" pitchFamily="34" charset="0"/>
              </a:rPr>
              <a:t> </a:t>
            </a:r>
            <a:r>
              <a:rPr lang="ru-RU" sz="2000" b="1" dirty="0" err="1" smtClean="0">
                <a:solidFill>
                  <a:schemeClr val="accent1">
                    <a:lumMod val="50000"/>
                  </a:schemeClr>
                </a:solidFill>
                <a:latin typeface="Microtype"/>
                <a:cs typeface="Arial" pitchFamily="34" charset="0"/>
              </a:rPr>
              <a:t>вміє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Microtype"/>
                <a:cs typeface="Arial" pitchFamily="34" charset="0"/>
              </a:rPr>
              <a:t> </a:t>
            </a:r>
            <a:r>
              <a:rPr lang="ru-RU" sz="2000" b="1" dirty="0" err="1" smtClean="0">
                <a:solidFill>
                  <a:schemeClr val="accent1">
                    <a:lumMod val="50000"/>
                  </a:schemeClr>
                </a:solidFill>
                <a:latin typeface="Microtype"/>
                <a:cs typeface="Arial" pitchFamily="34" charset="0"/>
              </a:rPr>
              <a:t>читати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Microtype"/>
                <a:cs typeface="Arial" pitchFamily="34" charset="0"/>
              </a:rPr>
              <a:t> та </a:t>
            </a:r>
            <a:r>
              <a:rPr lang="ru-RU" sz="2000" b="1" dirty="0" err="1" smtClean="0">
                <a:solidFill>
                  <a:schemeClr val="accent1">
                    <a:lumMod val="50000"/>
                  </a:schemeClr>
                </a:solidFill>
                <a:latin typeface="Microtype"/>
                <a:cs typeface="Arial" pitchFamily="34" charset="0"/>
              </a:rPr>
              <a:t>писати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Microtype"/>
                <a:cs typeface="Arial" pitchFamily="34" charset="0"/>
              </a:rPr>
              <a:t>, а </a:t>
            </a:r>
            <a:r>
              <a:rPr lang="ru-RU" sz="2000" b="1" dirty="0" err="1" smtClean="0">
                <a:solidFill>
                  <a:schemeClr val="accent1">
                    <a:lumMod val="50000"/>
                  </a:schemeClr>
                </a:solidFill>
                <a:latin typeface="Microtype"/>
                <a:cs typeface="Arial" pitchFamily="34" charset="0"/>
              </a:rPr>
              <a:t>ті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Microtype"/>
                <a:cs typeface="Arial" pitchFamily="34" charset="0"/>
              </a:rPr>
              <a:t>, </a:t>
            </a:r>
            <a:r>
              <a:rPr lang="ru-RU" sz="2000" b="1" dirty="0" err="1" smtClean="0">
                <a:solidFill>
                  <a:schemeClr val="accent1">
                    <a:lumMod val="50000"/>
                  </a:schemeClr>
                </a:solidFill>
                <a:latin typeface="Microtype"/>
                <a:cs typeface="Arial" pitchFamily="34" charset="0"/>
              </a:rPr>
              <a:t>хто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Microtype"/>
                <a:cs typeface="Arial" pitchFamily="34" charset="0"/>
              </a:rPr>
              <a:t> не </a:t>
            </a:r>
            <a:r>
              <a:rPr lang="ru-RU" sz="2000" b="1" dirty="0" err="1" smtClean="0">
                <a:solidFill>
                  <a:schemeClr val="accent1">
                    <a:lumMod val="50000"/>
                  </a:schemeClr>
                </a:solidFill>
                <a:latin typeface="Microtype"/>
                <a:cs typeface="Arial" pitchFamily="34" charset="0"/>
              </a:rPr>
              <a:t>вміє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Microtype"/>
                <a:cs typeface="Arial" pitchFamily="34" charset="0"/>
              </a:rPr>
              <a:t> </a:t>
            </a:r>
            <a:r>
              <a:rPr lang="ru-RU" sz="2000" b="1" dirty="0" err="1" smtClean="0">
                <a:solidFill>
                  <a:schemeClr val="accent1">
                    <a:lumMod val="50000"/>
                  </a:schemeClr>
                </a:solidFill>
                <a:latin typeface="Microtype"/>
                <a:cs typeface="Arial" pitchFamily="34" charset="0"/>
              </a:rPr>
              <a:t>вчитися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Microtype"/>
                <a:cs typeface="Arial" pitchFamily="34" charset="0"/>
              </a:rPr>
              <a:t>, </a:t>
            </a:r>
            <a:r>
              <a:rPr lang="ru-RU" sz="2000" b="1" dirty="0" err="1" smtClean="0">
                <a:solidFill>
                  <a:schemeClr val="accent1">
                    <a:lumMod val="50000"/>
                  </a:schemeClr>
                </a:solidFill>
                <a:latin typeface="Microtype"/>
                <a:cs typeface="Arial" pitchFamily="34" charset="0"/>
              </a:rPr>
              <a:t>розучуватися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Microtype"/>
                <a:cs typeface="Arial" pitchFamily="34" charset="0"/>
              </a:rPr>
              <a:t> та </a:t>
            </a:r>
            <a:r>
              <a:rPr lang="ru-RU" sz="2000" b="1" dirty="0" err="1" smtClean="0">
                <a:solidFill>
                  <a:schemeClr val="accent1">
                    <a:lumMod val="50000"/>
                  </a:schemeClr>
                </a:solidFill>
                <a:latin typeface="Microtype"/>
                <a:cs typeface="Arial" pitchFamily="34" charset="0"/>
              </a:rPr>
              <a:t>переучуватися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Microtype"/>
                <a:cs typeface="Arial" pitchFamily="34" charset="0"/>
              </a:rPr>
              <a:t>»</a:t>
            </a:r>
          </a:p>
          <a:p>
            <a:pPr lvl="1">
              <a:buNone/>
            </a:pPr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                                             </a:t>
            </a:r>
            <a:r>
              <a:rPr lang="uk-UA" sz="24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      				</a:t>
            </a:r>
            <a:r>
              <a:rPr lang="ru-RU" b="1" dirty="0" err="1" smtClean="0">
                <a:solidFill>
                  <a:schemeClr val="accent1">
                    <a:lumMod val="50000"/>
                  </a:schemeClr>
                </a:solidFill>
                <a:latin typeface="Microtype"/>
                <a:cs typeface="Arial" pitchFamily="34" charset="0"/>
              </a:rPr>
              <a:t>АлвінТофлер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Microtype"/>
                <a:cs typeface="Arial" pitchFamily="34" charset="0"/>
              </a:rPr>
              <a:t>, футурист</a:t>
            </a:r>
            <a:endParaRPr lang="uk-UA" b="1" dirty="0" smtClean="0">
              <a:solidFill>
                <a:schemeClr val="accent1">
                  <a:lumMod val="50000"/>
                </a:schemeClr>
              </a:solidFill>
              <a:latin typeface="Microtype"/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214810" y="4000510"/>
            <a:ext cx="18473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uk-UA" sz="2000" b="1" dirty="0" smtClean="0">
              <a:solidFill>
                <a:schemeClr val="tx2">
                  <a:lumMod val="50000"/>
                </a:schemeClr>
              </a:solidFill>
              <a:latin typeface="Arial Black" pitchFamily="34" charset="0"/>
              <a:ea typeface="Times New Roman" pitchFamily="18" charset="0"/>
              <a:cs typeface="Arial" pitchFamily="34" charset="0"/>
            </a:endParaRPr>
          </a:p>
        </p:txBody>
      </p:sp>
      <p:pic>
        <p:nvPicPr>
          <p:cNvPr id="1026" name="Picture 2" descr="D:\НМЦ_ПТО_у_СУмській_області\логотип_НМЦ\затверджений\Лого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2844" y="142858"/>
            <a:ext cx="1856774" cy="384306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>
            <a:off x="1714480" y="3643320"/>
            <a:ext cx="6929486" cy="400110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ctr"/>
            <a:r>
              <a:rPr lang="uk-UA" sz="2000" b="1" dirty="0" smtClean="0">
                <a:solidFill>
                  <a:schemeClr val="accent1">
                    <a:lumMod val="50000"/>
                  </a:schemeClr>
                </a:solidFill>
                <a:latin typeface="Microtype"/>
                <a:cs typeface="Arial" pitchFamily="34" charset="0"/>
              </a:rPr>
              <a:t>УСПІШНОГО 2021/2022 НАВЧАЛЬНОГО РОКУ !</a:t>
            </a:r>
            <a:endParaRPr lang="uk-UA" b="1" dirty="0" smtClean="0">
              <a:solidFill>
                <a:schemeClr val="accent1">
                  <a:lumMod val="50000"/>
                </a:schemeClr>
              </a:solidFill>
              <a:latin typeface="Microtype"/>
              <a:ea typeface="Times New Roman" pitchFamily="18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4" name="Picture 6" descr="Пов’язане зображення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</p:spPr>
      </p:pic>
      <p:pic>
        <p:nvPicPr>
          <p:cNvPr id="2052" name="Picture 4" descr="Пов’язане зображення"/>
          <p:cNvPicPr>
            <a:picLocks noChangeAspect="1" noChangeArrowheads="1"/>
          </p:cNvPicPr>
          <p:nvPr/>
        </p:nvPicPr>
        <p:blipFill>
          <a:blip r:embed="rId3" cstate="print"/>
          <a:srcRect r="7077" b="4851"/>
          <a:stretch>
            <a:fillRect/>
          </a:stretch>
        </p:blipFill>
        <p:spPr bwMode="auto">
          <a:xfrm>
            <a:off x="1142976" y="142858"/>
            <a:ext cx="7838774" cy="4368066"/>
          </a:xfrm>
          <a:prstGeom prst="rect">
            <a:avLst/>
          </a:prstGeom>
          <a:noFill/>
          <a:ln>
            <a:solidFill>
              <a:schemeClr val="tx2">
                <a:lumMod val="75000"/>
              </a:schemeClr>
            </a:solidFill>
          </a:ln>
        </p:spPr>
      </p:pic>
      <p:sp>
        <p:nvSpPr>
          <p:cNvPr id="5" name="Прямоугольник 4"/>
          <p:cNvSpPr/>
          <p:nvPr/>
        </p:nvSpPr>
        <p:spPr>
          <a:xfrm>
            <a:off x="1928794" y="1071552"/>
            <a:ext cx="652422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Які нормативно-правові документи врахувати</a:t>
            </a:r>
            <a:endParaRPr lang="ru-RU" dirty="0">
              <a:solidFill>
                <a:schemeClr val="tx2">
                  <a:lumMod val="75000"/>
                </a:schemeClr>
              </a:solidFill>
              <a:latin typeface="Arial Black" pitchFamily="34" charset="0"/>
            </a:endParaRPr>
          </a:p>
        </p:txBody>
      </p:sp>
      <p:pic>
        <p:nvPicPr>
          <p:cNvPr id="6" name="Picture 2" descr="D:\НМЦ_ПТО_у_СУмській_області\логотип_НМЦ\затверджений\Лого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2844" y="142858"/>
            <a:ext cx="1856774" cy="384306"/>
          </a:xfrm>
          <a:prstGeom prst="rect">
            <a:avLst/>
          </a:prstGeom>
          <a:noFill/>
        </p:spPr>
      </p:pic>
      <p:pic>
        <p:nvPicPr>
          <p:cNvPr id="34818" name="Picture 2" descr="Восклицательный знак: стоковые картинки, бесплатные, роялти-фри фото  Восклицательный знак | Depositphotos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428728" y="714362"/>
            <a:ext cx="700094" cy="1000135"/>
          </a:xfrm>
          <a:prstGeom prst="rect">
            <a:avLst/>
          </a:prstGeom>
          <a:noFill/>
        </p:spPr>
      </p:pic>
      <p:sp>
        <p:nvSpPr>
          <p:cNvPr id="7" name="Підписано Указ Президента України &quot;Про пріоритетні заходи щодо розвитку професійної (професійно-технічної) освіти”"/>
          <p:cNvSpPr txBox="1"/>
          <p:nvPr/>
        </p:nvSpPr>
        <p:spPr>
          <a:xfrm>
            <a:off x="1571604" y="1714494"/>
            <a:ext cx="7429552" cy="4308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>
            <a:lvl1pPr defTabSz="457200">
              <a:defRPr sz="2000">
                <a:latin typeface="Microtype"/>
                <a:ea typeface="Microtype"/>
                <a:cs typeface="Microtype"/>
                <a:sym typeface="Microtype"/>
              </a:defRPr>
            </a:lvl1pPr>
          </a:lstStyle>
          <a:p>
            <a:r>
              <a:rPr sz="1400" smtClean="0">
                <a:latin typeface="Agency FB" pitchFamily="34" charset="0"/>
              </a:rPr>
              <a:t>Указ </a:t>
            </a:r>
            <a:r>
              <a:rPr sz="1400">
                <a:latin typeface="Agency FB" pitchFamily="34" charset="0"/>
              </a:rPr>
              <a:t>Президента України "Про пріоритетні заходи щодо розвитку професійної (професійно-технічної) освіти”</a:t>
            </a:r>
          </a:p>
        </p:txBody>
      </p:sp>
      <p:sp>
        <p:nvSpPr>
          <p:cNvPr id="8" name="1"/>
          <p:cNvSpPr txBox="1"/>
          <p:nvPr/>
        </p:nvSpPr>
        <p:spPr>
          <a:xfrm>
            <a:off x="1285852" y="1714494"/>
            <a:ext cx="214314" cy="3693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>
            <a:lvl1pPr>
              <a:defRPr sz="6000">
                <a:solidFill>
                  <a:srgbClr val="1A46FF"/>
                </a:solidFill>
                <a:latin typeface="Microtype"/>
                <a:ea typeface="Microtype"/>
                <a:cs typeface="Microtype"/>
                <a:sym typeface="Microtype"/>
              </a:defRPr>
            </a:lvl1pPr>
          </a:lstStyle>
          <a:p>
            <a:r>
              <a:rPr sz="2400"/>
              <a:t>1</a:t>
            </a:r>
          </a:p>
        </p:txBody>
      </p:sp>
      <p:sp>
        <p:nvSpPr>
          <p:cNvPr id="9" name="1"/>
          <p:cNvSpPr txBox="1"/>
          <p:nvPr/>
        </p:nvSpPr>
        <p:spPr>
          <a:xfrm>
            <a:off x="1285852" y="2285998"/>
            <a:ext cx="277859" cy="3693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>
            <a:lvl1pPr>
              <a:defRPr sz="6000">
                <a:solidFill>
                  <a:srgbClr val="1A46FF"/>
                </a:solidFill>
                <a:latin typeface="Microtype"/>
                <a:ea typeface="Microtype"/>
                <a:cs typeface="Microtype"/>
                <a:sym typeface="Microtype"/>
              </a:defRPr>
            </a:lvl1pPr>
          </a:lstStyle>
          <a:p>
            <a:r>
              <a:rPr lang="uk-UA" sz="2400" dirty="0" smtClean="0"/>
              <a:t>2</a:t>
            </a:r>
            <a:endParaRPr sz="2400"/>
          </a:p>
        </p:txBody>
      </p:sp>
      <p:sp>
        <p:nvSpPr>
          <p:cNvPr id="10" name="Розроблено проєкт Концепції Державної цільової соціальної програми розвитку професійної (професійно-технічної) освіти на 2022-2027 роки"/>
          <p:cNvSpPr txBox="1"/>
          <p:nvPr/>
        </p:nvSpPr>
        <p:spPr>
          <a:xfrm>
            <a:off x="1571605" y="2214560"/>
            <a:ext cx="7358114" cy="4308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>
            <a:lvl1pPr defTabSz="457200">
              <a:defRPr sz="2000">
                <a:latin typeface="Microtype"/>
                <a:ea typeface="Microtype"/>
                <a:cs typeface="Microtype"/>
                <a:sym typeface="Microtype"/>
              </a:defRPr>
            </a:lvl1pPr>
          </a:lstStyle>
          <a:p>
            <a:r>
              <a:rPr lang="uk-UA" sz="1400" dirty="0" smtClean="0"/>
              <a:t>П</a:t>
            </a:r>
            <a:r>
              <a:rPr sz="1400" smtClean="0"/>
              <a:t>роєкт </a:t>
            </a:r>
            <a:r>
              <a:rPr sz="1400"/>
              <a:t>Концепції Державної цільової соціальної програми розвитку професійної (професійно-технічної) освіти на 2022-2027 роки</a:t>
            </a:r>
          </a:p>
        </p:txBody>
      </p:sp>
      <p:sp>
        <p:nvSpPr>
          <p:cNvPr id="12" name="1"/>
          <p:cNvSpPr txBox="1"/>
          <p:nvPr/>
        </p:nvSpPr>
        <p:spPr>
          <a:xfrm>
            <a:off x="1285852" y="2928940"/>
            <a:ext cx="277859" cy="3693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>
            <a:lvl1pPr>
              <a:defRPr sz="6000">
                <a:solidFill>
                  <a:srgbClr val="1A46FF"/>
                </a:solidFill>
                <a:latin typeface="Microtype"/>
                <a:ea typeface="Microtype"/>
                <a:cs typeface="Microtype"/>
                <a:sym typeface="Microtype"/>
              </a:defRPr>
            </a:lvl1pPr>
          </a:lstStyle>
          <a:p>
            <a:r>
              <a:rPr lang="uk-UA" sz="2400" dirty="0" smtClean="0"/>
              <a:t>3</a:t>
            </a:r>
            <a:endParaRPr sz="2400"/>
          </a:p>
        </p:txBody>
      </p:sp>
      <p:sp>
        <p:nvSpPr>
          <p:cNvPr id="13" name="Розроблено проєкт Концепції Державної цільової соціальної програми розвитку професійної (професійно-технічної) освіти на 2022-2027 роки"/>
          <p:cNvSpPr txBox="1"/>
          <p:nvPr/>
        </p:nvSpPr>
        <p:spPr>
          <a:xfrm>
            <a:off x="1571604" y="2714626"/>
            <a:ext cx="7358114" cy="10772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>
            <a:lvl1pPr defTabSz="457200">
              <a:defRPr sz="2000">
                <a:latin typeface="Microtype"/>
                <a:ea typeface="Microtype"/>
                <a:cs typeface="Microtype"/>
                <a:sym typeface="Microtype"/>
              </a:defRPr>
            </a:lvl1pPr>
          </a:lstStyle>
          <a:p>
            <a:r>
              <a:rPr lang="uk-UA" sz="1400" dirty="0" smtClean="0"/>
              <a:t>Постанова Кабінету Міністрів України від 09.12.2020 № 1236 “</a:t>
            </a:r>
            <a:r>
              <a:rPr lang="ru-RU" sz="1400" dirty="0" smtClean="0"/>
              <a:t>Про </a:t>
            </a:r>
            <a:r>
              <a:rPr lang="ru-RU" sz="1400" dirty="0" err="1" smtClean="0"/>
              <a:t>встановлення</a:t>
            </a:r>
            <a:r>
              <a:rPr lang="ru-RU" sz="1400" dirty="0" smtClean="0"/>
              <a:t> карантину та </a:t>
            </a:r>
            <a:r>
              <a:rPr lang="ru-RU" sz="1400" dirty="0" err="1" smtClean="0"/>
              <a:t>запровадження</a:t>
            </a:r>
            <a:r>
              <a:rPr lang="ru-RU" sz="1400" dirty="0" smtClean="0"/>
              <a:t> </a:t>
            </a:r>
            <a:r>
              <a:rPr lang="ru-RU" sz="1400" dirty="0" err="1" smtClean="0"/>
              <a:t>обмежувальни</a:t>
            </a:r>
            <a:r>
              <a:rPr lang="ru-RU" sz="1400" dirty="0" smtClean="0"/>
              <a:t> </a:t>
            </a:r>
            <a:r>
              <a:rPr lang="ru-RU" sz="1400" dirty="0" err="1" smtClean="0"/>
              <a:t>хпротиепідемічних</a:t>
            </a:r>
            <a:r>
              <a:rPr lang="ru-RU" sz="1400" dirty="0" smtClean="0"/>
              <a:t> </a:t>
            </a:r>
            <a:r>
              <a:rPr lang="ru-RU" sz="1400" dirty="0" err="1" smtClean="0"/>
              <a:t>заходів</a:t>
            </a:r>
            <a:r>
              <a:rPr lang="ru-RU" sz="1400" dirty="0" smtClean="0"/>
              <a:t> з метою </a:t>
            </a:r>
            <a:r>
              <a:rPr lang="ru-RU" sz="1400" dirty="0" err="1" smtClean="0"/>
              <a:t>запобіганн</a:t>
            </a:r>
            <a:r>
              <a:rPr lang="ru-RU" sz="1400" dirty="0" smtClean="0"/>
              <a:t> </a:t>
            </a:r>
            <a:r>
              <a:rPr lang="ru-RU" sz="1400" dirty="0" err="1" smtClean="0"/>
              <a:t>япоширенню</a:t>
            </a:r>
            <a:r>
              <a:rPr lang="ru-RU" sz="1400" dirty="0" smtClean="0"/>
              <a:t> на </a:t>
            </a:r>
            <a:r>
              <a:rPr lang="ru-RU" sz="1400" dirty="0" err="1" smtClean="0"/>
              <a:t>території</a:t>
            </a:r>
            <a:r>
              <a:rPr lang="ru-RU" sz="1400" dirty="0" smtClean="0"/>
              <a:t> України </a:t>
            </a:r>
            <a:r>
              <a:rPr lang="ru-RU" sz="1400" dirty="0" err="1" smtClean="0"/>
              <a:t>гострої</a:t>
            </a:r>
            <a:r>
              <a:rPr lang="ru-RU" sz="1400" dirty="0" smtClean="0"/>
              <a:t> </a:t>
            </a:r>
            <a:r>
              <a:rPr lang="ru-RU" sz="1400" dirty="0" err="1" smtClean="0"/>
              <a:t>респіраторної</a:t>
            </a:r>
            <a:r>
              <a:rPr lang="ru-RU" sz="1400" dirty="0" smtClean="0"/>
              <a:t> </a:t>
            </a:r>
            <a:r>
              <a:rPr lang="ru-RU" sz="1400" dirty="0" err="1" smtClean="0"/>
              <a:t>хвороби</a:t>
            </a:r>
            <a:r>
              <a:rPr lang="ru-RU" sz="1400" dirty="0" smtClean="0"/>
              <a:t> COVID-19, </a:t>
            </a:r>
            <a:r>
              <a:rPr lang="ru-RU" sz="1400" dirty="0" err="1" smtClean="0"/>
              <a:t>спричиненої</a:t>
            </a:r>
            <a:r>
              <a:rPr lang="ru-RU" sz="1400" dirty="0" smtClean="0"/>
              <a:t> </a:t>
            </a:r>
            <a:r>
              <a:rPr lang="ru-RU" sz="1400" dirty="0" err="1" smtClean="0"/>
              <a:t>коронавірусом</a:t>
            </a:r>
            <a:r>
              <a:rPr lang="ru-RU" sz="1400" dirty="0" smtClean="0"/>
              <a:t> SARS-CoV-2» </a:t>
            </a:r>
            <a:r>
              <a:rPr lang="ru-RU" sz="1400" dirty="0" err="1" smtClean="0"/>
              <a:t>зі</a:t>
            </a:r>
            <a:r>
              <a:rPr lang="ru-RU" sz="1400" dirty="0" smtClean="0"/>
              <a:t> </a:t>
            </a:r>
            <a:r>
              <a:rPr lang="ru-RU" sz="1400" dirty="0" err="1" smtClean="0"/>
              <a:t>змінами</a:t>
            </a:r>
            <a:endParaRPr lang="ru-RU" sz="1400" dirty="0" smtClean="0"/>
          </a:p>
          <a:p>
            <a:endParaRPr sz="1400"/>
          </a:p>
        </p:txBody>
      </p:sp>
      <p:sp>
        <p:nvSpPr>
          <p:cNvPr id="14" name="Розроблено проєкт Концепції Державної цільової соціальної програми розвитку професійної (професійно-технічної) освіти на 2022-2027 роки"/>
          <p:cNvSpPr txBox="1"/>
          <p:nvPr/>
        </p:nvSpPr>
        <p:spPr>
          <a:xfrm>
            <a:off x="1571604" y="3643320"/>
            <a:ext cx="7358114" cy="6463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>
            <a:lvl1pPr defTabSz="457200">
              <a:defRPr sz="2000">
                <a:latin typeface="Microtype"/>
                <a:ea typeface="Microtype"/>
                <a:cs typeface="Microtype"/>
                <a:sym typeface="Microtype"/>
              </a:defRPr>
            </a:lvl1pPr>
          </a:lstStyle>
          <a:p>
            <a:r>
              <a:rPr lang="uk-UA" sz="1400" dirty="0" smtClean="0"/>
              <a:t>Наказ МОН України від 06.05.2021 № 509 </a:t>
            </a:r>
            <a:r>
              <a:rPr lang="uk-UA" sz="1400" dirty="0" err="1" smtClean="0"/>
              <a:t>“Про</a:t>
            </a:r>
            <a:r>
              <a:rPr lang="uk-UA" sz="1400" dirty="0" smtClean="0"/>
              <a:t> затвердження Методичних рекомендацій з питань формування внутрішньої системи забезпечення якості освіти у закладах професійної (професійно-технічної) </a:t>
            </a:r>
            <a:r>
              <a:rPr lang="uk-UA" sz="1400" dirty="0" err="1" smtClean="0"/>
              <a:t>освіти”</a:t>
            </a:r>
            <a:endParaRPr sz="1400"/>
          </a:p>
        </p:txBody>
      </p:sp>
      <p:sp>
        <p:nvSpPr>
          <p:cNvPr id="15" name="1"/>
          <p:cNvSpPr txBox="1"/>
          <p:nvPr/>
        </p:nvSpPr>
        <p:spPr>
          <a:xfrm>
            <a:off x="1285852" y="3643320"/>
            <a:ext cx="277859" cy="3693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>
            <a:lvl1pPr>
              <a:defRPr sz="6000">
                <a:solidFill>
                  <a:srgbClr val="1A46FF"/>
                </a:solidFill>
                <a:latin typeface="Microtype"/>
                <a:ea typeface="Microtype"/>
                <a:cs typeface="Microtype"/>
                <a:sym typeface="Microtype"/>
              </a:defRPr>
            </a:lvl1pPr>
          </a:lstStyle>
          <a:p>
            <a:r>
              <a:rPr lang="uk-UA" sz="2400" dirty="0" smtClean="0"/>
              <a:t>4</a:t>
            </a:r>
            <a:endParaRPr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4" name="Picture 6" descr="Пов’язане зображення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</p:spPr>
      </p:pic>
      <p:pic>
        <p:nvPicPr>
          <p:cNvPr id="2052" name="Picture 4" descr="Пов’язане зображення"/>
          <p:cNvPicPr>
            <a:picLocks noChangeAspect="1" noChangeArrowheads="1"/>
          </p:cNvPicPr>
          <p:nvPr/>
        </p:nvPicPr>
        <p:blipFill>
          <a:blip r:embed="rId3" cstate="print"/>
          <a:srcRect r="7077" b="4851"/>
          <a:stretch>
            <a:fillRect/>
          </a:stretch>
        </p:blipFill>
        <p:spPr bwMode="auto">
          <a:xfrm>
            <a:off x="1142976" y="214296"/>
            <a:ext cx="7848872" cy="4397259"/>
          </a:xfrm>
          <a:prstGeom prst="rect">
            <a:avLst/>
          </a:prstGeom>
          <a:noFill/>
          <a:ln>
            <a:solidFill>
              <a:schemeClr val="tx2">
                <a:lumMod val="75000"/>
              </a:schemeClr>
            </a:solidFill>
          </a:ln>
        </p:spPr>
      </p:pic>
      <p:sp>
        <p:nvSpPr>
          <p:cNvPr id="6" name="Розроблено проєкт Концепції Державної цільової соціальної програми розвитку професійної (професійно-технічної) освіти на 2022-2027 роки"/>
          <p:cNvSpPr txBox="1"/>
          <p:nvPr/>
        </p:nvSpPr>
        <p:spPr>
          <a:xfrm>
            <a:off x="1785886" y="571486"/>
            <a:ext cx="7358114" cy="21544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>
            <a:lvl1pPr defTabSz="457200">
              <a:defRPr sz="2000">
                <a:latin typeface="Microtype"/>
                <a:ea typeface="Microtype"/>
                <a:cs typeface="Microtype"/>
                <a:sym typeface="Microtype"/>
              </a:defRPr>
            </a:lvl1pPr>
          </a:lstStyle>
          <a:p>
            <a:r>
              <a:rPr lang="uk-UA" sz="1400" dirty="0" smtClean="0"/>
              <a:t>Стратегія розвитку професійної (професійно-технічної) освіти на період до 2023 року</a:t>
            </a:r>
            <a:endParaRPr sz="1400"/>
          </a:p>
        </p:txBody>
      </p:sp>
      <p:sp>
        <p:nvSpPr>
          <p:cNvPr id="7" name="1"/>
          <p:cNvSpPr txBox="1"/>
          <p:nvPr/>
        </p:nvSpPr>
        <p:spPr>
          <a:xfrm>
            <a:off x="1357290" y="500048"/>
            <a:ext cx="277859" cy="3693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>
            <a:lvl1pPr>
              <a:defRPr sz="6000">
                <a:solidFill>
                  <a:srgbClr val="1A46FF"/>
                </a:solidFill>
                <a:latin typeface="Microtype"/>
                <a:ea typeface="Microtype"/>
                <a:cs typeface="Microtype"/>
                <a:sym typeface="Microtype"/>
              </a:defRPr>
            </a:lvl1pPr>
          </a:lstStyle>
          <a:p>
            <a:r>
              <a:rPr lang="uk-UA" sz="2400" dirty="0" smtClean="0"/>
              <a:t>5</a:t>
            </a:r>
            <a:endParaRPr sz="2400"/>
          </a:p>
        </p:txBody>
      </p:sp>
      <p:pic>
        <p:nvPicPr>
          <p:cNvPr id="8" name="Picture 2" descr="D:\НМЦ_ПТО_у_СУмській_області\логотип_НМЦ\затверджений\Лого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2844" y="142858"/>
            <a:ext cx="1856774" cy="384306"/>
          </a:xfrm>
          <a:prstGeom prst="rect">
            <a:avLst/>
          </a:prstGeom>
          <a:noFill/>
        </p:spPr>
      </p:pic>
      <p:sp>
        <p:nvSpPr>
          <p:cNvPr id="9" name="Прямоугольник 8"/>
          <p:cNvSpPr/>
          <p:nvPr/>
        </p:nvSpPr>
        <p:spPr>
          <a:xfrm>
            <a:off x="1785918" y="928676"/>
            <a:ext cx="700092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>
                <a:latin typeface="Microtype"/>
              </a:rPr>
              <a:t>Наказ МОН України </a:t>
            </a:r>
            <a:r>
              <a:rPr lang="ru-RU" sz="1400" dirty="0" err="1" smtClean="0">
                <a:latin typeface="Microtype"/>
              </a:rPr>
              <a:t>від</a:t>
            </a:r>
            <a:r>
              <a:rPr lang="ru-RU" sz="1400" dirty="0" smtClean="0">
                <a:latin typeface="Microtype"/>
              </a:rPr>
              <a:t>  12.12.2019 № 1552 «</a:t>
            </a:r>
            <a:r>
              <a:rPr lang="ru-RU" sz="1400" dirty="0" err="1" smtClean="0">
                <a:latin typeface="Microtype"/>
              </a:rPr>
              <a:t>Положення</a:t>
            </a:r>
            <a:r>
              <a:rPr lang="ru-RU" sz="1400" dirty="0" smtClean="0">
                <a:latin typeface="Microtype"/>
              </a:rPr>
              <a:t> про </a:t>
            </a:r>
            <a:r>
              <a:rPr lang="ru-RU" sz="1400" dirty="0" err="1" smtClean="0">
                <a:latin typeface="Microtype"/>
              </a:rPr>
              <a:t>інституційну</a:t>
            </a:r>
            <a:r>
              <a:rPr lang="ru-RU" sz="1400" dirty="0" smtClean="0">
                <a:latin typeface="Microtype"/>
              </a:rPr>
              <a:t> форму </a:t>
            </a:r>
            <a:r>
              <a:rPr lang="ru-RU" sz="1400" dirty="0" err="1" smtClean="0">
                <a:latin typeface="Microtype"/>
              </a:rPr>
              <a:t>здобуття</a:t>
            </a:r>
            <a:r>
              <a:rPr lang="ru-RU" sz="1400" dirty="0" smtClean="0">
                <a:latin typeface="Microtype"/>
              </a:rPr>
              <a:t> </a:t>
            </a:r>
            <a:r>
              <a:rPr lang="ru-RU" sz="1400" dirty="0" err="1" smtClean="0">
                <a:latin typeface="Microtype"/>
              </a:rPr>
              <a:t>професійної</a:t>
            </a:r>
            <a:r>
              <a:rPr lang="ru-RU" sz="1400" dirty="0" smtClean="0">
                <a:latin typeface="Microtype"/>
              </a:rPr>
              <a:t> (</a:t>
            </a:r>
            <a:r>
              <a:rPr lang="ru-RU" sz="1400" dirty="0" err="1" smtClean="0">
                <a:latin typeface="Microtype"/>
              </a:rPr>
              <a:t>професійно-технічної</a:t>
            </a:r>
            <a:r>
              <a:rPr lang="ru-RU" sz="1400" dirty="0" smtClean="0">
                <a:latin typeface="Microtype"/>
              </a:rPr>
              <a:t>) освіти»</a:t>
            </a:r>
            <a:endParaRPr lang="ru-RU" sz="1400" dirty="0">
              <a:latin typeface="Microtype"/>
            </a:endParaRPr>
          </a:p>
        </p:txBody>
      </p:sp>
      <p:sp>
        <p:nvSpPr>
          <p:cNvPr id="10" name="1"/>
          <p:cNvSpPr txBox="1"/>
          <p:nvPr/>
        </p:nvSpPr>
        <p:spPr>
          <a:xfrm>
            <a:off x="1357290" y="1000114"/>
            <a:ext cx="277859" cy="3693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>
            <a:lvl1pPr>
              <a:defRPr sz="6000">
                <a:solidFill>
                  <a:srgbClr val="1A46FF"/>
                </a:solidFill>
                <a:latin typeface="Microtype"/>
                <a:ea typeface="Microtype"/>
                <a:cs typeface="Microtype"/>
                <a:sym typeface="Microtype"/>
              </a:defRPr>
            </a:lvl1pPr>
          </a:lstStyle>
          <a:p>
            <a:r>
              <a:rPr lang="uk-UA" sz="2400" dirty="0" smtClean="0"/>
              <a:t>6</a:t>
            </a:r>
            <a:endParaRPr sz="2400"/>
          </a:p>
        </p:txBody>
      </p:sp>
      <p:sp>
        <p:nvSpPr>
          <p:cNvPr id="13" name="1"/>
          <p:cNvSpPr txBox="1"/>
          <p:nvPr/>
        </p:nvSpPr>
        <p:spPr>
          <a:xfrm>
            <a:off x="1357290" y="2214560"/>
            <a:ext cx="277859" cy="3693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>
            <a:lvl1pPr>
              <a:defRPr sz="6000">
                <a:solidFill>
                  <a:srgbClr val="1A46FF"/>
                </a:solidFill>
                <a:latin typeface="Microtype"/>
                <a:ea typeface="Microtype"/>
                <a:cs typeface="Microtype"/>
                <a:sym typeface="Microtype"/>
              </a:defRPr>
            </a:lvl1pPr>
          </a:lstStyle>
          <a:p>
            <a:r>
              <a:rPr lang="uk-UA" sz="2400" dirty="0" smtClean="0"/>
              <a:t>8</a:t>
            </a:r>
            <a:endParaRPr sz="2400"/>
          </a:p>
        </p:txBody>
      </p:sp>
      <p:sp>
        <p:nvSpPr>
          <p:cNvPr id="14" name="1"/>
          <p:cNvSpPr txBox="1"/>
          <p:nvPr/>
        </p:nvSpPr>
        <p:spPr>
          <a:xfrm>
            <a:off x="1357290" y="1571618"/>
            <a:ext cx="277859" cy="3693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>
            <a:lvl1pPr>
              <a:defRPr sz="6000">
                <a:solidFill>
                  <a:srgbClr val="1A46FF"/>
                </a:solidFill>
                <a:latin typeface="Microtype"/>
                <a:ea typeface="Microtype"/>
                <a:cs typeface="Microtype"/>
                <a:sym typeface="Microtype"/>
              </a:defRPr>
            </a:lvl1pPr>
          </a:lstStyle>
          <a:p>
            <a:r>
              <a:rPr lang="uk-UA" sz="2400" dirty="0" smtClean="0"/>
              <a:t>7</a:t>
            </a:r>
            <a:endParaRPr sz="2400"/>
          </a:p>
        </p:txBody>
      </p:sp>
      <p:sp>
        <p:nvSpPr>
          <p:cNvPr id="15" name="Прямоугольник 14"/>
          <p:cNvSpPr/>
          <p:nvPr/>
        </p:nvSpPr>
        <p:spPr>
          <a:xfrm>
            <a:off x="1785918" y="1500180"/>
            <a:ext cx="700092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>
                <a:latin typeface="Microtype"/>
              </a:rPr>
              <a:t>Наказ МОН України </a:t>
            </a:r>
            <a:r>
              <a:rPr lang="ru-RU" sz="1400" dirty="0" err="1" smtClean="0">
                <a:latin typeface="Microtype"/>
              </a:rPr>
              <a:t>від</a:t>
            </a:r>
            <a:r>
              <a:rPr lang="ru-RU" sz="1400" dirty="0" smtClean="0">
                <a:latin typeface="Microtype"/>
              </a:rPr>
              <a:t>  12.12.2019 № 1551 «Про </a:t>
            </a:r>
            <a:r>
              <a:rPr lang="ru-RU" sz="1400" dirty="0" err="1" smtClean="0">
                <a:latin typeface="Microtype"/>
              </a:rPr>
              <a:t>затвердження</a:t>
            </a:r>
            <a:r>
              <a:rPr lang="ru-RU" sz="1400" dirty="0" smtClean="0">
                <a:latin typeface="Microtype"/>
              </a:rPr>
              <a:t> </a:t>
            </a:r>
            <a:r>
              <a:rPr lang="ru-RU" sz="1400" dirty="0" err="1" smtClean="0">
                <a:latin typeface="Microtype"/>
              </a:rPr>
              <a:t>Положення</a:t>
            </a:r>
            <a:r>
              <a:rPr lang="ru-RU" sz="1400" dirty="0" smtClean="0">
                <a:latin typeface="Microtype"/>
              </a:rPr>
              <a:t> </a:t>
            </a:r>
            <a:r>
              <a:rPr lang="ru-RU" sz="1400" dirty="0" err="1" smtClean="0">
                <a:latin typeface="Microtype"/>
              </a:rPr>
              <a:t>про</a:t>
            </a:r>
            <a:r>
              <a:rPr lang="ru-RU" sz="1400" dirty="0" smtClean="0">
                <a:latin typeface="Microtype"/>
              </a:rPr>
              <a:t> </a:t>
            </a:r>
            <a:r>
              <a:rPr lang="ru-RU" sz="1400" dirty="0" err="1" smtClean="0">
                <a:latin typeface="Microtype"/>
              </a:rPr>
              <a:t>дуальну</a:t>
            </a:r>
            <a:r>
              <a:rPr lang="ru-RU" sz="1400" dirty="0" smtClean="0">
                <a:latin typeface="Microtype"/>
              </a:rPr>
              <a:t> форму </a:t>
            </a:r>
            <a:r>
              <a:rPr lang="ru-RU" sz="1400" dirty="0" err="1" smtClean="0">
                <a:latin typeface="Microtype"/>
              </a:rPr>
              <a:t>здобуття</a:t>
            </a:r>
            <a:r>
              <a:rPr lang="ru-RU" sz="1400" dirty="0" smtClean="0">
                <a:latin typeface="Microtype"/>
              </a:rPr>
              <a:t> </a:t>
            </a:r>
            <a:r>
              <a:rPr lang="ru-RU" sz="1400" dirty="0" err="1" smtClean="0">
                <a:latin typeface="Microtype"/>
              </a:rPr>
              <a:t>професійної</a:t>
            </a:r>
            <a:r>
              <a:rPr lang="ru-RU" sz="1400" dirty="0" smtClean="0">
                <a:latin typeface="Microtype"/>
              </a:rPr>
              <a:t> (</a:t>
            </a:r>
            <a:r>
              <a:rPr lang="ru-RU" sz="1400" dirty="0" err="1" smtClean="0">
                <a:latin typeface="Microtype"/>
              </a:rPr>
              <a:t>професійно-технічної</a:t>
            </a:r>
            <a:r>
              <a:rPr lang="ru-RU" sz="1400" dirty="0" smtClean="0">
                <a:latin typeface="Microtype"/>
              </a:rPr>
              <a:t>) освіти»</a:t>
            </a:r>
            <a:endParaRPr lang="ru-RU" sz="1400" dirty="0">
              <a:latin typeface="Microtype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1785918" y="2143122"/>
            <a:ext cx="700092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>
                <a:latin typeface="Microtype"/>
              </a:rPr>
              <a:t>Наказ МОН України </a:t>
            </a:r>
            <a:r>
              <a:rPr lang="ru-RU" sz="1400" dirty="0" err="1" smtClean="0">
                <a:latin typeface="Microtype"/>
              </a:rPr>
              <a:t>від</a:t>
            </a:r>
            <a:r>
              <a:rPr lang="ru-RU" sz="1400" dirty="0" smtClean="0">
                <a:latin typeface="Microtype"/>
              </a:rPr>
              <a:t>  08.09.2020 № 1115 «Про </a:t>
            </a:r>
            <a:r>
              <a:rPr lang="ru-RU" sz="1400" dirty="0" err="1" smtClean="0">
                <a:latin typeface="Microtype"/>
              </a:rPr>
              <a:t>затвердження</a:t>
            </a:r>
            <a:r>
              <a:rPr lang="ru-RU" sz="1400" dirty="0" smtClean="0">
                <a:latin typeface="Microtype"/>
              </a:rPr>
              <a:t> </a:t>
            </a:r>
            <a:r>
              <a:rPr lang="ru-RU" sz="1400" dirty="0" err="1" smtClean="0">
                <a:latin typeface="Microtype"/>
              </a:rPr>
              <a:t>Положення</a:t>
            </a:r>
            <a:r>
              <a:rPr lang="ru-RU" sz="1400" dirty="0" smtClean="0">
                <a:latin typeface="Microtype"/>
              </a:rPr>
              <a:t> </a:t>
            </a:r>
            <a:r>
              <a:rPr lang="ru-RU" sz="1400" dirty="0" err="1" smtClean="0">
                <a:latin typeface="Microtype"/>
              </a:rPr>
              <a:t>про</a:t>
            </a:r>
            <a:r>
              <a:rPr lang="ru-RU" sz="1400" dirty="0" smtClean="0">
                <a:latin typeface="Microtype"/>
              </a:rPr>
              <a:t> </a:t>
            </a:r>
            <a:r>
              <a:rPr lang="ru-RU" sz="1400" dirty="0" err="1" smtClean="0">
                <a:latin typeface="Microtype"/>
              </a:rPr>
              <a:t>дистанційне</a:t>
            </a:r>
            <a:r>
              <a:rPr lang="ru-RU" sz="1400" dirty="0" smtClean="0">
                <a:latin typeface="Microtype"/>
              </a:rPr>
              <a:t> навчання»</a:t>
            </a:r>
            <a:endParaRPr lang="ru-RU" sz="1400" dirty="0">
              <a:latin typeface="Microtype"/>
            </a:endParaRPr>
          </a:p>
        </p:txBody>
      </p:sp>
      <p:sp>
        <p:nvSpPr>
          <p:cNvPr id="21" name="1"/>
          <p:cNvSpPr txBox="1"/>
          <p:nvPr/>
        </p:nvSpPr>
        <p:spPr>
          <a:xfrm>
            <a:off x="1357290" y="2786064"/>
            <a:ext cx="277859" cy="3693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>
            <a:lvl1pPr>
              <a:defRPr sz="6000">
                <a:solidFill>
                  <a:srgbClr val="1A46FF"/>
                </a:solidFill>
                <a:latin typeface="Microtype"/>
                <a:ea typeface="Microtype"/>
                <a:cs typeface="Microtype"/>
                <a:sym typeface="Microtype"/>
              </a:defRPr>
            </a:lvl1pPr>
          </a:lstStyle>
          <a:p>
            <a:r>
              <a:rPr lang="uk-UA" sz="2400" dirty="0" smtClean="0"/>
              <a:t>9</a:t>
            </a:r>
            <a:endParaRPr sz="2400"/>
          </a:p>
        </p:txBody>
      </p:sp>
      <p:sp>
        <p:nvSpPr>
          <p:cNvPr id="22" name="Прямоугольник 21"/>
          <p:cNvSpPr/>
          <p:nvPr/>
        </p:nvSpPr>
        <p:spPr>
          <a:xfrm>
            <a:off x="1785918" y="2714626"/>
            <a:ext cx="7000924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>
                <a:latin typeface="Microtype"/>
              </a:rPr>
              <a:t>Наказ МОН України </a:t>
            </a:r>
            <a:r>
              <a:rPr lang="ru-RU" sz="1400" dirty="0" err="1" smtClean="0">
                <a:latin typeface="Microtype"/>
              </a:rPr>
              <a:t>від</a:t>
            </a:r>
            <a:r>
              <a:rPr lang="ru-RU" sz="1400" dirty="0" smtClean="0">
                <a:latin typeface="Microtype"/>
              </a:rPr>
              <a:t>  23.06.2021 № 705 «Про </a:t>
            </a:r>
            <a:r>
              <a:rPr lang="ru-RU" sz="1400" dirty="0" err="1" smtClean="0">
                <a:latin typeface="Microtype"/>
              </a:rPr>
              <a:t>затвердження</a:t>
            </a:r>
            <a:r>
              <a:rPr lang="ru-RU" sz="1400" dirty="0" smtClean="0">
                <a:latin typeface="Microtype"/>
              </a:rPr>
              <a:t> </a:t>
            </a:r>
            <a:r>
              <a:rPr lang="ru-RU" sz="1400" dirty="0" err="1" smtClean="0">
                <a:latin typeface="Microtype"/>
              </a:rPr>
              <a:t>Методичних</a:t>
            </a:r>
            <a:r>
              <a:rPr lang="ru-RU" sz="1400" dirty="0" smtClean="0">
                <a:latin typeface="Microtype"/>
              </a:rPr>
              <a:t> </a:t>
            </a:r>
            <a:r>
              <a:rPr lang="ru-RU" sz="1400" dirty="0" err="1" smtClean="0">
                <a:latin typeface="Microtype"/>
              </a:rPr>
              <a:t>рекомендацій</a:t>
            </a:r>
            <a:r>
              <a:rPr lang="ru-RU" sz="1400" dirty="0" smtClean="0">
                <a:latin typeface="Microtype"/>
              </a:rPr>
              <a:t> </a:t>
            </a:r>
            <a:r>
              <a:rPr lang="ru-RU" sz="1400" dirty="0" err="1" smtClean="0">
                <a:latin typeface="Microtype"/>
              </a:rPr>
              <a:t>щодо</a:t>
            </a:r>
            <a:r>
              <a:rPr lang="ru-RU" sz="1400" dirty="0" smtClean="0">
                <a:latin typeface="Microtype"/>
              </a:rPr>
              <a:t> </a:t>
            </a:r>
            <a:r>
              <a:rPr lang="ru-RU" sz="1400" dirty="0" err="1" smtClean="0">
                <a:latin typeface="Microtype"/>
              </a:rPr>
              <a:t>створення</a:t>
            </a:r>
            <a:r>
              <a:rPr lang="ru-RU" sz="1400" dirty="0" smtClean="0">
                <a:latin typeface="Microtype"/>
              </a:rPr>
              <a:t> </a:t>
            </a:r>
            <a:r>
              <a:rPr lang="ru-RU" sz="1400" dirty="0" err="1" smtClean="0">
                <a:latin typeface="Microtype"/>
              </a:rPr>
              <a:t>наглядової</a:t>
            </a:r>
            <a:r>
              <a:rPr lang="ru-RU" sz="1400" dirty="0" smtClean="0">
                <a:latin typeface="Microtype"/>
              </a:rPr>
              <a:t> (</a:t>
            </a:r>
            <a:r>
              <a:rPr lang="ru-RU" sz="1400" dirty="0" err="1" smtClean="0">
                <a:latin typeface="Microtype"/>
              </a:rPr>
              <a:t>піклувальної</a:t>
            </a:r>
            <a:r>
              <a:rPr lang="ru-RU" sz="1400" dirty="0" smtClean="0">
                <a:latin typeface="Microtype"/>
              </a:rPr>
              <a:t>) ради закладу </a:t>
            </a:r>
            <a:r>
              <a:rPr lang="ru-RU" sz="1400" dirty="0" err="1" smtClean="0">
                <a:latin typeface="Microtype"/>
              </a:rPr>
              <a:t>професійної</a:t>
            </a:r>
            <a:r>
              <a:rPr lang="ru-RU" sz="1400" dirty="0" smtClean="0">
                <a:latin typeface="Microtype"/>
              </a:rPr>
              <a:t> (</a:t>
            </a:r>
            <a:r>
              <a:rPr lang="ru-RU" sz="1400" dirty="0" err="1" smtClean="0">
                <a:latin typeface="Microtype"/>
              </a:rPr>
              <a:t>професійно-технічної</a:t>
            </a:r>
            <a:r>
              <a:rPr lang="ru-RU" sz="1400" dirty="0" smtClean="0">
                <a:latin typeface="Microtype"/>
              </a:rPr>
              <a:t>) освіти»</a:t>
            </a:r>
            <a:endParaRPr lang="ru-RU" sz="1400" dirty="0">
              <a:latin typeface="Microtype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4" name="Picture 6" descr="Пов’язане зображення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</p:spPr>
      </p:pic>
      <p:pic>
        <p:nvPicPr>
          <p:cNvPr id="2052" name="Picture 4" descr="Пов’язане зображення"/>
          <p:cNvPicPr>
            <a:picLocks noChangeAspect="1" noChangeArrowheads="1"/>
          </p:cNvPicPr>
          <p:nvPr/>
        </p:nvPicPr>
        <p:blipFill>
          <a:blip r:embed="rId3" cstate="print"/>
          <a:srcRect r="7077" b="4851"/>
          <a:stretch>
            <a:fillRect/>
          </a:stretch>
        </p:blipFill>
        <p:spPr bwMode="auto">
          <a:xfrm>
            <a:off x="571473" y="142858"/>
            <a:ext cx="8358245" cy="4392488"/>
          </a:xfrm>
          <a:prstGeom prst="rect">
            <a:avLst/>
          </a:prstGeom>
          <a:noFill/>
          <a:ln>
            <a:solidFill>
              <a:schemeClr val="tx2">
                <a:lumMod val="75000"/>
              </a:schemeClr>
            </a:solidFill>
          </a:ln>
        </p:spPr>
      </p:pic>
      <p:sp>
        <p:nvSpPr>
          <p:cNvPr id="5" name="Прямоугольник 4"/>
          <p:cNvSpPr/>
          <p:nvPr/>
        </p:nvSpPr>
        <p:spPr>
          <a:xfrm>
            <a:off x="1000100" y="571486"/>
            <a:ext cx="635798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dirty="0" smtClean="0">
                <a:ln>
                  <a:solidFill>
                    <a:srgbClr val="12313A"/>
                  </a:solidFill>
                </a:ln>
                <a:solidFill>
                  <a:schemeClr val="accent1">
                    <a:lumMod val="50000"/>
                  </a:schemeClr>
                </a:solidFill>
                <a:latin typeface="Arial Black" pitchFamily="34" charset="0"/>
              </a:rPr>
              <a:t>Завдання, визначені на 2021/2022 </a:t>
            </a:r>
            <a:r>
              <a:rPr lang="uk-UA" dirty="0" err="1" smtClean="0">
                <a:ln>
                  <a:solidFill>
                    <a:srgbClr val="12313A"/>
                  </a:solidFill>
                </a:ln>
                <a:solidFill>
                  <a:schemeClr val="accent1">
                    <a:lumMod val="50000"/>
                  </a:schemeClr>
                </a:solidFill>
                <a:latin typeface="Arial Black" pitchFamily="34" charset="0"/>
              </a:rPr>
              <a:t>н.р</a:t>
            </a:r>
            <a:r>
              <a:rPr lang="uk-UA" dirty="0" smtClean="0">
                <a:ln>
                  <a:solidFill>
                    <a:srgbClr val="12313A"/>
                  </a:solidFill>
                </a:ln>
                <a:solidFill>
                  <a:schemeClr val="accent1">
                    <a:lumMod val="50000"/>
                  </a:schemeClr>
                </a:solidFill>
                <a:latin typeface="Arial Black" pitchFamily="34" charset="0"/>
              </a:rPr>
              <a:t>.</a:t>
            </a:r>
            <a:endParaRPr lang="ru-RU" dirty="0">
              <a:solidFill>
                <a:schemeClr val="accent1">
                  <a:lumMod val="50000"/>
                </a:schemeClr>
              </a:solidFill>
              <a:latin typeface="Arial Black" pitchFamily="34" charset="0"/>
            </a:endParaRPr>
          </a:p>
        </p:txBody>
      </p:sp>
      <p:pic>
        <p:nvPicPr>
          <p:cNvPr id="6" name="Picture 2" descr="D:\НМЦ_ПТО_у_СУмській_області\логотип_НМЦ\затверджений\Лого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2844" y="142858"/>
            <a:ext cx="1856774" cy="384306"/>
          </a:xfrm>
          <a:prstGeom prst="rect">
            <a:avLst/>
          </a:prstGeom>
          <a:noFill/>
        </p:spPr>
      </p:pic>
      <p:cxnSp>
        <p:nvCxnSpPr>
          <p:cNvPr id="8" name="Прямая соединительная линия 7"/>
          <p:cNvCxnSpPr/>
          <p:nvPr/>
        </p:nvCxnSpPr>
        <p:spPr>
          <a:xfrm>
            <a:off x="785786" y="1000114"/>
            <a:ext cx="7858180" cy="1588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Скругленный прямоугольник 8"/>
          <p:cNvSpPr/>
          <p:nvPr/>
        </p:nvSpPr>
        <p:spPr>
          <a:xfrm>
            <a:off x="928662" y="1142990"/>
            <a:ext cx="3643338" cy="714380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>
              <a:defRPr>
                <a:latin typeface="Microtype"/>
                <a:ea typeface="Microtype"/>
                <a:cs typeface="Microtype"/>
                <a:sym typeface="Microtype"/>
              </a:defRPr>
            </a:pPr>
            <a:r>
              <a:rPr lang="uk-UA" sz="1200" dirty="0" smtClean="0">
                <a:solidFill>
                  <a:schemeClr val="tx1"/>
                </a:solidFill>
              </a:rPr>
              <a:t>Формування функціонування внутрішньої системи та системи зовнішнього забезпечення якості професійної освіти </a:t>
            </a:r>
            <a:endParaRPr lang="uk-UA" sz="1200" dirty="0">
              <a:solidFill>
                <a:schemeClr val="tx1"/>
              </a:solidFill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928662" y="2000246"/>
            <a:ext cx="3643338" cy="714380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>
              <a:defRPr>
                <a:latin typeface="Microtype"/>
                <a:ea typeface="Microtype"/>
                <a:cs typeface="Microtype"/>
                <a:sym typeface="Microtype"/>
              </a:defRPr>
            </a:pPr>
            <a:r>
              <a:rPr lang="uk-UA" sz="1200" dirty="0" smtClean="0">
                <a:solidFill>
                  <a:schemeClr val="tx1"/>
                </a:solidFill>
              </a:rPr>
              <a:t>Забезпечення оновлення змісту професійної освіти відповідно до регіонального ринку праці</a:t>
            </a:r>
            <a:endParaRPr lang="uk-UA" sz="1200" dirty="0">
              <a:solidFill>
                <a:schemeClr val="tx1"/>
              </a:solidFill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928662" y="2857502"/>
            <a:ext cx="3643338" cy="714380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>
              <a:defRPr>
                <a:latin typeface="Microtype"/>
                <a:ea typeface="Microtype"/>
                <a:cs typeface="Microtype"/>
                <a:sym typeface="Microtype"/>
              </a:defRPr>
            </a:pPr>
            <a:r>
              <a:rPr lang="uk-UA" sz="1200" dirty="0" smtClean="0">
                <a:solidFill>
                  <a:schemeClr val="tx1"/>
                </a:solidFill>
              </a:rPr>
              <a:t>Створення умов для </a:t>
            </a:r>
            <a:r>
              <a:rPr lang="uk-UA" sz="1200" dirty="0" err="1" smtClean="0">
                <a:solidFill>
                  <a:schemeClr val="tx1"/>
                </a:solidFill>
              </a:rPr>
              <a:t>гнучкост</a:t>
            </a:r>
            <a:r>
              <a:rPr lang="ru-RU" sz="1200" dirty="0" smtClean="0">
                <a:solidFill>
                  <a:schemeClr val="tx1"/>
                </a:solidFill>
              </a:rPr>
              <a:t>і </a:t>
            </a:r>
            <a:r>
              <a:rPr lang="uk-UA" sz="1200" dirty="0" smtClean="0">
                <a:solidFill>
                  <a:schemeClr val="tx1"/>
                </a:solidFill>
              </a:rPr>
              <a:t>професійної освіти області та її популяризації</a:t>
            </a:r>
            <a:endParaRPr lang="uk-UA" sz="1200" dirty="0">
              <a:solidFill>
                <a:schemeClr val="tx1"/>
              </a:solidFill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5000628" y="1142990"/>
            <a:ext cx="3571900" cy="714380"/>
          </a:xfrm>
          <a:prstGeom prst="round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>
              <a:defRPr>
                <a:latin typeface="Microtype"/>
                <a:ea typeface="Microtype"/>
                <a:cs typeface="Microtype"/>
                <a:sym typeface="Microtype"/>
              </a:defRPr>
            </a:pPr>
            <a:r>
              <a:rPr lang="uk-UA" sz="1200" dirty="0" smtClean="0">
                <a:solidFill>
                  <a:schemeClr val="tx1"/>
                </a:solidFill>
              </a:rPr>
              <a:t>Удосконалення системи функціонування навчально-практичних центрів за професійним спрямуванням</a:t>
            </a:r>
            <a:endParaRPr lang="uk-UA" sz="1200" dirty="0">
              <a:solidFill>
                <a:schemeClr val="tx1"/>
              </a:solidFill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928662" y="3714758"/>
            <a:ext cx="3643338" cy="642942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>
              <a:defRPr>
                <a:latin typeface="Microtype"/>
                <a:ea typeface="Microtype"/>
                <a:cs typeface="Microtype"/>
                <a:sym typeface="Microtype"/>
              </a:defRPr>
            </a:pPr>
            <a:r>
              <a:rPr lang="uk-UA" sz="1200" dirty="0" smtClean="0">
                <a:solidFill>
                  <a:schemeClr val="tx1"/>
                </a:solidFill>
              </a:rPr>
              <a:t>Створення умов для професійного розвитку педагогів закладів професійної освіти</a:t>
            </a:r>
            <a:endParaRPr lang="uk-UA" sz="1200" dirty="0">
              <a:solidFill>
                <a:schemeClr val="tx1"/>
              </a:solidFill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5000628" y="2000246"/>
            <a:ext cx="3571900" cy="714380"/>
          </a:xfrm>
          <a:prstGeom prst="round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>
              <a:defRPr>
                <a:latin typeface="Microtype"/>
                <a:ea typeface="Microtype"/>
                <a:cs typeface="Microtype"/>
                <a:sym typeface="Microtype"/>
              </a:defRPr>
            </a:pPr>
            <a:r>
              <a:rPr lang="uk-UA" sz="1200" dirty="0" smtClean="0">
                <a:solidFill>
                  <a:schemeClr val="tx1"/>
                </a:solidFill>
              </a:rPr>
              <a:t>Розроблення заявок </a:t>
            </a:r>
            <a:r>
              <a:rPr lang="uk-UA" sz="1200" dirty="0" err="1" smtClean="0">
                <a:solidFill>
                  <a:schemeClr val="tx1"/>
                </a:solidFill>
              </a:rPr>
              <a:t>проєктів</a:t>
            </a:r>
            <a:r>
              <a:rPr lang="uk-UA" sz="1200" dirty="0" smtClean="0">
                <a:solidFill>
                  <a:schemeClr val="tx1"/>
                </a:solidFill>
              </a:rPr>
              <a:t> щодо створення центрів підтвердження кваліфікацій на базі закладів професійної освіти області</a:t>
            </a:r>
            <a:endParaRPr lang="uk-UA" sz="1200" dirty="0">
              <a:solidFill>
                <a:schemeClr val="tx1"/>
              </a:solidFill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5000628" y="2857502"/>
            <a:ext cx="3571900" cy="714380"/>
          </a:xfrm>
          <a:prstGeom prst="round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>
              <a:defRPr>
                <a:latin typeface="Microtype"/>
                <a:ea typeface="Microtype"/>
                <a:cs typeface="Microtype"/>
                <a:sym typeface="Microtype"/>
              </a:defRPr>
            </a:pPr>
            <a:r>
              <a:rPr lang="uk-UA" sz="1200" dirty="0" smtClean="0">
                <a:solidFill>
                  <a:schemeClr val="tx1"/>
                </a:solidFill>
              </a:rPr>
              <a:t>Створення </a:t>
            </a:r>
            <a:r>
              <a:rPr lang="uk-UA" sz="1200" dirty="0" err="1" smtClean="0">
                <a:solidFill>
                  <a:schemeClr val="tx1"/>
                </a:solidFill>
              </a:rPr>
              <a:t>онлайн</a:t>
            </a:r>
            <a:r>
              <a:rPr lang="uk-UA" sz="1200" dirty="0" smtClean="0">
                <a:solidFill>
                  <a:schemeClr val="tx1"/>
                </a:solidFill>
              </a:rPr>
              <a:t> навчальної платформи та розроблення інформаційних матеріалів щодо покращення іміджу професійної освіти регіону </a:t>
            </a:r>
            <a:endParaRPr lang="uk-UA" sz="1200" dirty="0">
              <a:solidFill>
                <a:schemeClr val="tx1"/>
              </a:solidFill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5000628" y="3643320"/>
            <a:ext cx="3571900" cy="714380"/>
          </a:xfrm>
          <a:prstGeom prst="round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>
              <a:defRPr>
                <a:latin typeface="Microtype"/>
                <a:ea typeface="Microtype"/>
                <a:cs typeface="Microtype"/>
                <a:sym typeface="Microtype"/>
              </a:defRPr>
            </a:pPr>
            <a:r>
              <a:rPr lang="ru-RU" sz="1200" dirty="0" err="1" smtClean="0">
                <a:solidFill>
                  <a:schemeClr val="tx1"/>
                </a:solidFill>
              </a:rPr>
              <a:t>Проведення</a:t>
            </a:r>
            <a:r>
              <a:rPr lang="ru-RU" sz="1200" dirty="0" smtClean="0">
                <a:solidFill>
                  <a:schemeClr val="tx1"/>
                </a:solidFill>
              </a:rPr>
              <a:t> </a:t>
            </a:r>
            <a:r>
              <a:rPr lang="ru-RU" sz="1200" dirty="0" err="1" smtClean="0">
                <a:solidFill>
                  <a:schemeClr val="tx1"/>
                </a:solidFill>
              </a:rPr>
              <a:t>конкурсів</a:t>
            </a:r>
            <a:r>
              <a:rPr lang="ru-RU" sz="1200" dirty="0" smtClean="0">
                <a:solidFill>
                  <a:schemeClr val="tx1"/>
                </a:solidFill>
              </a:rPr>
              <a:t> </a:t>
            </a:r>
            <a:r>
              <a:rPr lang="ru-RU" sz="1200" dirty="0" err="1" smtClean="0">
                <a:solidFill>
                  <a:schemeClr val="tx1"/>
                </a:solidFill>
              </a:rPr>
              <a:t>фахової</a:t>
            </a:r>
            <a:r>
              <a:rPr lang="ru-RU" sz="1200" dirty="0" smtClean="0">
                <a:solidFill>
                  <a:schemeClr val="tx1"/>
                </a:solidFill>
              </a:rPr>
              <a:t> </a:t>
            </a:r>
            <a:r>
              <a:rPr lang="ru-RU" sz="1200" dirty="0" err="1" smtClean="0">
                <a:solidFill>
                  <a:schemeClr val="tx1"/>
                </a:solidFill>
              </a:rPr>
              <a:t>майстерності</a:t>
            </a:r>
            <a:r>
              <a:rPr lang="ru-RU" sz="1200" dirty="0" smtClean="0">
                <a:solidFill>
                  <a:schemeClr val="tx1"/>
                </a:solidFill>
              </a:rPr>
              <a:t> (з </a:t>
            </a:r>
            <a:r>
              <a:rPr lang="ru-RU" sz="1200" dirty="0" err="1" smtClean="0">
                <a:solidFill>
                  <a:schemeClr val="tx1"/>
                </a:solidFill>
              </a:rPr>
              <a:t>окремих</a:t>
            </a:r>
            <a:r>
              <a:rPr lang="ru-RU" sz="1200" dirty="0" smtClean="0">
                <a:solidFill>
                  <a:schemeClr val="tx1"/>
                </a:solidFill>
              </a:rPr>
              <a:t> </a:t>
            </a:r>
            <a:r>
              <a:rPr lang="ru-RU" sz="1200" dirty="0" err="1" smtClean="0">
                <a:solidFill>
                  <a:schemeClr val="tx1"/>
                </a:solidFill>
              </a:rPr>
              <a:t>професій</a:t>
            </a:r>
            <a:r>
              <a:rPr lang="ru-RU" sz="1200" dirty="0" smtClean="0">
                <a:solidFill>
                  <a:schemeClr val="tx1"/>
                </a:solidFill>
              </a:rPr>
              <a:t>, </a:t>
            </a:r>
            <a:r>
              <a:rPr lang="ru-RU" sz="1200" dirty="0" err="1" smtClean="0">
                <a:solidFill>
                  <a:schemeClr val="tx1"/>
                </a:solidFill>
              </a:rPr>
              <a:t>регіонального</a:t>
            </a:r>
            <a:r>
              <a:rPr lang="ru-RU" sz="1200" dirty="0" smtClean="0">
                <a:solidFill>
                  <a:schemeClr val="tx1"/>
                </a:solidFill>
              </a:rPr>
              <a:t> </a:t>
            </a:r>
            <a:r>
              <a:rPr lang="ru-RU" sz="1200" dirty="0" err="1" smtClean="0">
                <a:solidFill>
                  <a:schemeClr val="tx1"/>
                </a:solidFill>
              </a:rPr>
              <a:t>етапу</a:t>
            </a:r>
            <a:r>
              <a:rPr lang="ru-RU" sz="1200" dirty="0" smtClean="0">
                <a:solidFill>
                  <a:schemeClr val="tx1"/>
                </a:solidFill>
              </a:rPr>
              <a:t> </a:t>
            </a:r>
            <a:r>
              <a:rPr lang="ru-RU" sz="1200" dirty="0" err="1" smtClean="0">
                <a:solidFill>
                  <a:schemeClr val="tx1"/>
                </a:solidFill>
              </a:rPr>
              <a:t>Всеукраїнського</a:t>
            </a:r>
            <a:r>
              <a:rPr lang="ru-RU" sz="1200" dirty="0" smtClean="0">
                <a:solidFill>
                  <a:schemeClr val="tx1"/>
                </a:solidFill>
              </a:rPr>
              <a:t> конкурсу </a:t>
            </a:r>
            <a:r>
              <a:rPr lang="en-GB" sz="1200" dirty="0" err="1" smtClean="0">
                <a:solidFill>
                  <a:schemeClr val="tx1"/>
                </a:solidFill>
              </a:rPr>
              <a:t>WorldSkills</a:t>
            </a:r>
            <a:r>
              <a:rPr lang="en-GB" sz="1200" dirty="0" smtClean="0">
                <a:solidFill>
                  <a:schemeClr val="tx1"/>
                </a:solidFill>
              </a:rPr>
              <a:t> Ukraine</a:t>
            </a:r>
            <a:r>
              <a:rPr lang="ru-RU" sz="1200" dirty="0" smtClean="0">
                <a:solidFill>
                  <a:schemeClr val="tx1"/>
                </a:solidFill>
              </a:rPr>
              <a:t>)</a:t>
            </a:r>
            <a:endParaRPr lang="ru-RU" sz="1200" dirty="0">
              <a:solidFill>
                <a:schemeClr val="tx1"/>
              </a:solidFill>
            </a:endParaRPr>
          </a:p>
        </p:txBody>
      </p:sp>
      <p:cxnSp>
        <p:nvCxnSpPr>
          <p:cNvPr id="24" name="Прямая соединительная линия 23"/>
          <p:cNvCxnSpPr/>
          <p:nvPr/>
        </p:nvCxnSpPr>
        <p:spPr>
          <a:xfrm rot="16200000" flipH="1">
            <a:off x="3178960" y="2750345"/>
            <a:ext cx="3214710" cy="1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4" name="Picture 6" descr="Пов’язане зображення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</p:spPr>
      </p:pic>
      <p:pic>
        <p:nvPicPr>
          <p:cNvPr id="2052" name="Picture 4" descr="Пов’язане зображення"/>
          <p:cNvPicPr>
            <a:picLocks noChangeAspect="1" noChangeArrowheads="1"/>
          </p:cNvPicPr>
          <p:nvPr/>
        </p:nvPicPr>
        <p:blipFill>
          <a:blip r:embed="rId3" cstate="print"/>
          <a:srcRect r="7077" b="4851"/>
          <a:stretch>
            <a:fillRect/>
          </a:stretch>
        </p:blipFill>
        <p:spPr bwMode="auto">
          <a:xfrm>
            <a:off x="642910" y="214296"/>
            <a:ext cx="8358246" cy="4394216"/>
          </a:xfrm>
          <a:prstGeom prst="rect">
            <a:avLst/>
          </a:prstGeom>
          <a:noFill/>
          <a:ln>
            <a:solidFill>
              <a:schemeClr val="tx2">
                <a:lumMod val="75000"/>
              </a:schemeClr>
            </a:solidFill>
          </a:ln>
        </p:spPr>
      </p:pic>
      <p:sp>
        <p:nvSpPr>
          <p:cNvPr id="5" name="Прямоугольник 4"/>
          <p:cNvSpPr/>
          <p:nvPr/>
        </p:nvSpPr>
        <p:spPr>
          <a:xfrm>
            <a:off x="785786" y="571486"/>
            <a:ext cx="750099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b="1" dirty="0" smtClean="0">
                <a:solidFill>
                  <a:srgbClr val="12313A"/>
                </a:solidFill>
                <a:latin typeface="Microtype"/>
              </a:rPr>
              <a:t>Реалізація завдань</a:t>
            </a:r>
          </a:p>
        </p:txBody>
      </p:sp>
      <p:pic>
        <p:nvPicPr>
          <p:cNvPr id="6" name="Picture 2" descr="D:\НМЦ_ПТО_у_СУмській_області\логотип_НМЦ\затверджений\Лого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2844" y="142858"/>
            <a:ext cx="1856774" cy="384306"/>
          </a:xfrm>
          <a:prstGeom prst="rect">
            <a:avLst/>
          </a:prstGeom>
          <a:noFill/>
        </p:spPr>
      </p:pic>
      <p:sp>
        <p:nvSpPr>
          <p:cNvPr id="8" name="Овал"/>
          <p:cNvSpPr/>
          <p:nvPr/>
        </p:nvSpPr>
        <p:spPr>
          <a:xfrm>
            <a:off x="1643042" y="2071684"/>
            <a:ext cx="142875" cy="166987"/>
          </a:xfrm>
          <a:prstGeom prst="ellipse">
            <a:avLst/>
          </a:prstGeom>
          <a:solidFill>
            <a:srgbClr val="FFFF00"/>
          </a:solidFill>
          <a:ln w="25400">
            <a:solidFill>
              <a:srgbClr val="FFFF00"/>
            </a:solidFill>
          </a:ln>
        </p:spPr>
        <p:txBody>
          <a:bodyPr lIns="0" tIns="0" rIns="0" bIns="0"/>
          <a:lstStyle/>
          <a:p>
            <a:pPr>
              <a:defRPr>
                <a:solidFill>
                  <a:schemeClr val="accent4"/>
                </a:solidFill>
              </a:defRPr>
            </a:pPr>
            <a:endParaRPr/>
          </a:p>
        </p:txBody>
      </p:sp>
      <p:sp>
        <p:nvSpPr>
          <p:cNvPr id="14" name="Прямоугольник 13"/>
          <p:cNvSpPr/>
          <p:nvPr/>
        </p:nvSpPr>
        <p:spPr>
          <a:xfrm>
            <a:off x="4453217" y="2387084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 </a:t>
            </a:r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4453217" y="2387084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 </a:t>
            </a:r>
            <a:endParaRPr lang="ru-RU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4453217" y="2387084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 </a:t>
            </a:r>
            <a:endParaRPr lang="ru-RU" dirty="0"/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857224" y="928676"/>
            <a:ext cx="4000528" cy="785818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>
              <a:defRPr>
                <a:latin typeface="Microtype"/>
                <a:ea typeface="Microtype"/>
                <a:cs typeface="Microtype"/>
                <a:sym typeface="Microtype"/>
              </a:defRPr>
            </a:pPr>
            <a:r>
              <a:rPr lang="uk-UA" sz="1400" dirty="0" smtClean="0">
                <a:solidFill>
                  <a:schemeClr val="tx1"/>
                </a:solidFill>
              </a:rPr>
              <a:t>Формування функціонування внутрішньої системи та системи зовнішнього забезпечення якості професійної освіти </a:t>
            </a:r>
            <a:endParaRPr lang="uk-UA" sz="1400" dirty="0">
              <a:solidFill>
                <a:schemeClr val="tx1"/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1928794" y="1928808"/>
            <a:ext cx="592933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 err="1" smtClean="0">
                <a:latin typeface="Microtype"/>
              </a:rPr>
              <a:t>Методичні</a:t>
            </a:r>
            <a:r>
              <a:rPr lang="ru-RU" sz="1200" dirty="0" smtClean="0">
                <a:latin typeface="Microtype"/>
              </a:rPr>
              <a:t> </a:t>
            </a:r>
            <a:r>
              <a:rPr lang="ru-RU" sz="1200" dirty="0" err="1" smtClean="0">
                <a:latin typeface="Microtype"/>
              </a:rPr>
              <a:t>рекомендації</a:t>
            </a:r>
            <a:r>
              <a:rPr lang="ru-RU" sz="1200" dirty="0" smtClean="0">
                <a:latin typeface="Microtype"/>
              </a:rPr>
              <a:t> з </a:t>
            </a:r>
            <a:r>
              <a:rPr lang="ru-RU" sz="1200" dirty="0" err="1" smtClean="0">
                <a:latin typeface="Microtype"/>
              </a:rPr>
              <a:t>питань</a:t>
            </a:r>
            <a:r>
              <a:rPr lang="ru-RU" sz="1200" dirty="0" smtClean="0">
                <a:latin typeface="Microtype"/>
              </a:rPr>
              <a:t> </a:t>
            </a:r>
            <a:r>
              <a:rPr lang="ru-RU" sz="1200" dirty="0" err="1" smtClean="0">
                <a:latin typeface="Microtype"/>
              </a:rPr>
              <a:t>формування</a:t>
            </a:r>
            <a:r>
              <a:rPr lang="ru-RU" sz="1200" dirty="0" smtClean="0">
                <a:latin typeface="Microtype"/>
              </a:rPr>
              <a:t> </a:t>
            </a:r>
            <a:r>
              <a:rPr lang="ru-RU" sz="1200" dirty="0" err="1" smtClean="0">
                <a:latin typeface="Microtype"/>
              </a:rPr>
              <a:t>внутрішньої</a:t>
            </a:r>
            <a:r>
              <a:rPr lang="ru-RU" sz="1200" dirty="0" smtClean="0">
                <a:latin typeface="Microtype"/>
              </a:rPr>
              <a:t> </a:t>
            </a:r>
            <a:r>
              <a:rPr lang="ru-RU" sz="1200" dirty="0" err="1" smtClean="0">
                <a:latin typeface="Microtype"/>
              </a:rPr>
              <a:t>системи</a:t>
            </a:r>
            <a:r>
              <a:rPr lang="ru-RU" sz="1200" dirty="0" smtClean="0">
                <a:latin typeface="Microtype"/>
              </a:rPr>
              <a:t> </a:t>
            </a:r>
            <a:r>
              <a:rPr lang="ru-RU" sz="1200" dirty="0" err="1" smtClean="0">
                <a:latin typeface="Microtype"/>
              </a:rPr>
              <a:t>якості</a:t>
            </a:r>
            <a:r>
              <a:rPr lang="ru-RU" sz="1200" dirty="0" smtClean="0">
                <a:latin typeface="Microtype"/>
              </a:rPr>
              <a:t> освіти у закладах </a:t>
            </a:r>
            <a:r>
              <a:rPr lang="ru-RU" sz="1200" dirty="0" err="1" smtClean="0">
                <a:latin typeface="Microtype"/>
              </a:rPr>
              <a:t>професійної</a:t>
            </a:r>
            <a:r>
              <a:rPr lang="ru-RU" sz="1200" dirty="0" smtClean="0">
                <a:latin typeface="Microtype"/>
              </a:rPr>
              <a:t> (</a:t>
            </a:r>
            <a:r>
              <a:rPr lang="ru-RU" sz="1200" dirty="0" err="1" smtClean="0">
                <a:latin typeface="Microtype"/>
              </a:rPr>
              <a:t>професійно-технічної</a:t>
            </a:r>
            <a:r>
              <a:rPr lang="ru-RU" sz="1200" dirty="0" smtClean="0">
                <a:latin typeface="Microtype"/>
              </a:rPr>
              <a:t>) освіти (наказ МОН України </a:t>
            </a:r>
            <a:r>
              <a:rPr lang="ru-RU" sz="1200" dirty="0" err="1" smtClean="0">
                <a:latin typeface="Microtype"/>
              </a:rPr>
              <a:t>від</a:t>
            </a:r>
            <a:r>
              <a:rPr lang="ru-RU" sz="1200" dirty="0" smtClean="0">
                <a:latin typeface="Microtype"/>
              </a:rPr>
              <a:t> 06.05.2021 № 509)</a:t>
            </a:r>
            <a:endParaRPr lang="ru-RU" sz="1200" dirty="0">
              <a:latin typeface="Microtype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2000232" y="2571750"/>
            <a:ext cx="650085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 err="1" smtClean="0">
                <a:latin typeface="Microtype"/>
              </a:rPr>
              <a:t>Типове</a:t>
            </a:r>
            <a:r>
              <a:rPr lang="ru-RU" sz="1200" dirty="0" smtClean="0">
                <a:latin typeface="Microtype"/>
              </a:rPr>
              <a:t> </a:t>
            </a:r>
            <a:r>
              <a:rPr lang="ru-RU" sz="1200" dirty="0" err="1" smtClean="0">
                <a:latin typeface="Microtype"/>
              </a:rPr>
              <a:t>положення</a:t>
            </a:r>
            <a:r>
              <a:rPr lang="ru-RU" sz="1200" dirty="0" smtClean="0">
                <a:latin typeface="Microtype"/>
              </a:rPr>
              <a:t> про </a:t>
            </a:r>
            <a:r>
              <a:rPr lang="ru-RU" sz="1200" dirty="0" err="1" smtClean="0">
                <a:latin typeface="Microtype"/>
              </a:rPr>
              <a:t>кваліфікаційний</a:t>
            </a:r>
            <a:r>
              <a:rPr lang="ru-RU" sz="1200" dirty="0" smtClean="0">
                <a:latin typeface="Microtype"/>
              </a:rPr>
              <a:t> (наказ МОН України </a:t>
            </a:r>
            <a:r>
              <a:rPr lang="ru-RU" sz="1200" dirty="0" err="1" smtClean="0">
                <a:latin typeface="Microtype"/>
              </a:rPr>
              <a:t>від</a:t>
            </a:r>
            <a:r>
              <a:rPr lang="ru-RU" sz="1200" dirty="0" smtClean="0">
                <a:latin typeface="Microtype"/>
              </a:rPr>
              <a:t>  22.04.2021 № 452)</a:t>
            </a:r>
            <a:endParaRPr lang="ru-RU" sz="1200" dirty="0">
              <a:latin typeface="Microtype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2000232" y="2928940"/>
            <a:ext cx="685804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1200" dirty="0" smtClean="0">
                <a:latin typeface="Microtype"/>
              </a:rPr>
              <a:t>Положення про Реєстр кваліфікацій (</a:t>
            </a:r>
            <a:r>
              <a:rPr lang="ru-RU" sz="1200" dirty="0" smtClean="0">
                <a:latin typeface="Microtype"/>
              </a:rPr>
              <a:t>постанова </a:t>
            </a:r>
            <a:r>
              <a:rPr lang="uk-UA" sz="1200" dirty="0" smtClean="0">
                <a:latin typeface="Microtype"/>
              </a:rPr>
              <a:t>Кабміну України </a:t>
            </a:r>
            <a:r>
              <a:rPr lang="ru-RU" sz="1200" dirty="0" smtClean="0">
                <a:latin typeface="Microtype"/>
              </a:rPr>
              <a:t>в</a:t>
            </a:r>
            <a:r>
              <a:rPr lang="en-GB" sz="1200" dirty="0" err="1" smtClean="0">
                <a:latin typeface="Microtype"/>
              </a:rPr>
              <a:t>i</a:t>
            </a:r>
            <a:r>
              <a:rPr lang="ru-RU" sz="1200" dirty="0" err="1" smtClean="0">
                <a:latin typeface="Microtype"/>
              </a:rPr>
              <a:t>д</a:t>
            </a:r>
            <a:r>
              <a:rPr lang="ru-RU" sz="1200" dirty="0" smtClean="0">
                <a:latin typeface="Microtype"/>
              </a:rPr>
              <a:t> 16.06.2021 </a:t>
            </a:r>
            <a:r>
              <a:rPr lang="uk-UA" sz="1200" dirty="0" smtClean="0">
                <a:latin typeface="Microtype"/>
              </a:rPr>
              <a:t>№ </a:t>
            </a:r>
            <a:r>
              <a:rPr lang="ru-RU" sz="1200" dirty="0" smtClean="0">
                <a:latin typeface="Microtype"/>
              </a:rPr>
              <a:t>620</a:t>
            </a:r>
            <a:r>
              <a:rPr lang="uk-UA" sz="1200" dirty="0" smtClean="0">
                <a:latin typeface="Microtype"/>
              </a:rPr>
              <a:t>)</a:t>
            </a:r>
            <a:endParaRPr lang="ru-RU" sz="1200" dirty="0">
              <a:latin typeface="Microtype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2000232" y="3357568"/>
            <a:ext cx="700092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1200" dirty="0" smtClean="0">
                <a:latin typeface="Microtype"/>
              </a:rPr>
              <a:t>Порядок визнання в Україні професійних кваліфікацій, здобутих в інших країнах (</a:t>
            </a:r>
            <a:r>
              <a:rPr lang="ru-RU" sz="1200" dirty="0" smtClean="0">
                <a:latin typeface="Microtype"/>
              </a:rPr>
              <a:t>постанова </a:t>
            </a:r>
            <a:r>
              <a:rPr lang="uk-UA" sz="1200" dirty="0" smtClean="0">
                <a:latin typeface="Microtype"/>
              </a:rPr>
              <a:t>Кабміну України </a:t>
            </a:r>
            <a:r>
              <a:rPr lang="ru-RU" sz="1200" dirty="0" smtClean="0">
                <a:latin typeface="Microtype"/>
              </a:rPr>
              <a:t>в</a:t>
            </a:r>
            <a:r>
              <a:rPr lang="en-GB" sz="1200" dirty="0" err="1" smtClean="0">
                <a:latin typeface="Microtype"/>
              </a:rPr>
              <a:t>i</a:t>
            </a:r>
            <a:r>
              <a:rPr lang="ru-RU" sz="1200" dirty="0" err="1" smtClean="0">
                <a:latin typeface="Microtype"/>
              </a:rPr>
              <a:t>д</a:t>
            </a:r>
            <a:r>
              <a:rPr lang="ru-RU" sz="1200" dirty="0" smtClean="0">
                <a:latin typeface="Microtype"/>
              </a:rPr>
              <a:t> 02.06.2021 </a:t>
            </a:r>
            <a:r>
              <a:rPr lang="uk-UA" sz="1200" dirty="0" smtClean="0">
                <a:latin typeface="Microtype"/>
              </a:rPr>
              <a:t>№</a:t>
            </a:r>
            <a:r>
              <a:rPr lang="ru-RU" sz="1200" dirty="0" smtClean="0">
                <a:latin typeface="Microtype"/>
              </a:rPr>
              <a:t> 576</a:t>
            </a:r>
            <a:r>
              <a:rPr lang="uk-UA" sz="1200" dirty="0" smtClean="0">
                <a:latin typeface="Microtype"/>
              </a:rPr>
              <a:t>)</a:t>
            </a:r>
            <a:endParaRPr lang="ru-RU" sz="1200" dirty="0">
              <a:latin typeface="Microtype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1928794" y="3857634"/>
            <a:ext cx="707233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 err="1" smtClean="0">
                <a:latin typeface="Microtype"/>
              </a:rPr>
              <a:t>Запровадження</a:t>
            </a:r>
            <a:r>
              <a:rPr lang="ru-RU" sz="1200" dirty="0" smtClean="0">
                <a:latin typeface="Microtype"/>
              </a:rPr>
              <a:t> </a:t>
            </a:r>
            <a:r>
              <a:rPr lang="ru-RU" sz="1200" dirty="0" err="1" smtClean="0">
                <a:latin typeface="Microtype"/>
              </a:rPr>
              <a:t>інструменту</a:t>
            </a:r>
            <a:r>
              <a:rPr lang="ru-RU" sz="1200" dirty="0" smtClean="0">
                <a:latin typeface="Microtype"/>
              </a:rPr>
              <a:t> </a:t>
            </a:r>
            <a:r>
              <a:rPr lang="en-GB" sz="1200" dirty="0" smtClean="0">
                <a:latin typeface="Microtype"/>
              </a:rPr>
              <a:t>SELFIE</a:t>
            </a:r>
            <a:r>
              <a:rPr lang="uk-UA" sz="1200" dirty="0" smtClean="0">
                <a:latin typeface="Microtype"/>
              </a:rPr>
              <a:t>, </a:t>
            </a:r>
            <a:r>
              <a:rPr lang="ru-RU" sz="1200" dirty="0" err="1" smtClean="0">
                <a:latin typeface="Microtype"/>
              </a:rPr>
              <a:t>який</a:t>
            </a:r>
            <a:r>
              <a:rPr lang="ru-RU" sz="1200" dirty="0" smtClean="0">
                <a:latin typeface="Microtype"/>
              </a:rPr>
              <a:t> </a:t>
            </a:r>
            <a:r>
              <a:rPr lang="ru-RU" sz="1200" dirty="0" err="1" smtClean="0">
                <a:latin typeface="Microtype"/>
              </a:rPr>
              <a:t>допоможе</a:t>
            </a:r>
            <a:r>
              <a:rPr lang="ru-RU" sz="1200" dirty="0" smtClean="0">
                <a:latin typeface="Microtype"/>
              </a:rPr>
              <a:t> закладам </a:t>
            </a:r>
            <a:r>
              <a:rPr lang="ru-RU" sz="1200" dirty="0" err="1" smtClean="0">
                <a:latin typeface="Microtype"/>
              </a:rPr>
              <a:t>оцінити</a:t>
            </a:r>
            <a:r>
              <a:rPr lang="ru-RU" sz="1200" dirty="0" smtClean="0">
                <a:latin typeface="Microtype"/>
              </a:rPr>
              <a:t> </a:t>
            </a:r>
            <a:r>
              <a:rPr lang="ru-RU" sz="1200" dirty="0" err="1" smtClean="0">
                <a:latin typeface="Microtype"/>
              </a:rPr>
              <a:t>ефективність</a:t>
            </a:r>
            <a:r>
              <a:rPr lang="ru-RU" sz="1200" dirty="0" smtClean="0">
                <a:latin typeface="Microtype"/>
              </a:rPr>
              <a:t> </a:t>
            </a:r>
            <a:r>
              <a:rPr lang="ru-RU" sz="1200" dirty="0" err="1" smtClean="0">
                <a:latin typeface="Microtype"/>
              </a:rPr>
              <a:t>впровадження</a:t>
            </a:r>
            <a:r>
              <a:rPr lang="ru-RU" sz="1200" dirty="0" smtClean="0">
                <a:latin typeface="Microtype"/>
              </a:rPr>
              <a:t> </a:t>
            </a:r>
            <a:r>
              <a:rPr lang="ru-RU" sz="1200" dirty="0" err="1" smtClean="0">
                <a:latin typeface="Microtype"/>
              </a:rPr>
              <a:t>цифрових</a:t>
            </a:r>
            <a:r>
              <a:rPr lang="ru-RU" sz="1200" dirty="0" smtClean="0">
                <a:latin typeface="Microtype"/>
              </a:rPr>
              <a:t> </a:t>
            </a:r>
            <a:r>
              <a:rPr lang="ru-RU" sz="1200" dirty="0" err="1" smtClean="0">
                <a:latin typeface="Microtype"/>
              </a:rPr>
              <a:t>технологій</a:t>
            </a:r>
            <a:r>
              <a:rPr lang="ru-RU" sz="1200" dirty="0" smtClean="0">
                <a:latin typeface="Microtype"/>
              </a:rPr>
              <a:t>  та стан </a:t>
            </a:r>
            <a:r>
              <a:rPr lang="ru-RU" sz="1200" dirty="0" err="1" smtClean="0">
                <a:latin typeface="Microtype"/>
              </a:rPr>
              <a:t>його</a:t>
            </a:r>
            <a:r>
              <a:rPr lang="ru-RU" sz="1200" dirty="0" smtClean="0">
                <a:latin typeface="Microtype"/>
              </a:rPr>
              <a:t> </a:t>
            </a:r>
            <a:r>
              <a:rPr lang="ru-RU" sz="1200" dirty="0" err="1" smtClean="0">
                <a:latin typeface="Microtype"/>
              </a:rPr>
              <a:t>цифровізації</a:t>
            </a:r>
            <a:r>
              <a:rPr lang="ru-RU" sz="1200" dirty="0" smtClean="0">
                <a:latin typeface="Microtype"/>
              </a:rPr>
              <a:t> </a:t>
            </a:r>
            <a:endParaRPr lang="ru-RU" sz="1200" dirty="0">
              <a:latin typeface="Microtype"/>
            </a:endParaRPr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5214942" y="1214428"/>
            <a:ext cx="3571900" cy="714380"/>
          </a:xfrm>
          <a:prstGeom prst="round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>
              <a:defRPr>
                <a:latin typeface="Microtype"/>
                <a:ea typeface="Microtype"/>
                <a:cs typeface="Microtype"/>
                <a:sym typeface="Microtype"/>
              </a:defRPr>
            </a:pPr>
            <a:r>
              <a:rPr lang="uk-UA" sz="1200" dirty="0" smtClean="0">
                <a:solidFill>
                  <a:schemeClr val="tx1"/>
                </a:solidFill>
              </a:rPr>
              <a:t>Розроблення заявок </a:t>
            </a:r>
            <a:r>
              <a:rPr lang="uk-UA" sz="1200" dirty="0" err="1" smtClean="0">
                <a:solidFill>
                  <a:schemeClr val="tx1"/>
                </a:solidFill>
              </a:rPr>
              <a:t>проєктів</a:t>
            </a:r>
            <a:r>
              <a:rPr lang="uk-UA" sz="1200" dirty="0" smtClean="0">
                <a:solidFill>
                  <a:schemeClr val="tx1"/>
                </a:solidFill>
              </a:rPr>
              <a:t> щодо створення центрів підтвердження кваліфікацій на базі закладів професійної освіти області</a:t>
            </a:r>
            <a:endParaRPr lang="uk-UA" sz="1200" dirty="0">
              <a:solidFill>
                <a:schemeClr val="tx1"/>
              </a:solidFill>
            </a:endParaRPr>
          </a:p>
        </p:txBody>
      </p:sp>
      <p:cxnSp>
        <p:nvCxnSpPr>
          <p:cNvPr id="31" name="Прямая соединительная линия 30"/>
          <p:cNvCxnSpPr/>
          <p:nvPr/>
        </p:nvCxnSpPr>
        <p:spPr>
          <a:xfrm rot="5400000">
            <a:off x="4536281" y="1393023"/>
            <a:ext cx="928694" cy="1588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Овал"/>
          <p:cNvSpPr/>
          <p:nvPr/>
        </p:nvSpPr>
        <p:spPr>
          <a:xfrm>
            <a:off x="1643042" y="2643188"/>
            <a:ext cx="142875" cy="166987"/>
          </a:xfrm>
          <a:prstGeom prst="ellipse">
            <a:avLst/>
          </a:prstGeom>
          <a:solidFill>
            <a:srgbClr val="FFFF00"/>
          </a:solidFill>
          <a:ln w="25400">
            <a:solidFill>
              <a:srgbClr val="FFFF00"/>
            </a:solidFill>
          </a:ln>
        </p:spPr>
        <p:txBody>
          <a:bodyPr lIns="0" tIns="0" rIns="0" bIns="0"/>
          <a:lstStyle/>
          <a:p>
            <a:pPr>
              <a:defRPr>
                <a:solidFill>
                  <a:schemeClr val="accent4"/>
                </a:solidFill>
              </a:defRPr>
            </a:pPr>
            <a:endParaRPr/>
          </a:p>
        </p:txBody>
      </p:sp>
      <p:sp>
        <p:nvSpPr>
          <p:cNvPr id="33" name="Овал"/>
          <p:cNvSpPr/>
          <p:nvPr/>
        </p:nvSpPr>
        <p:spPr>
          <a:xfrm>
            <a:off x="1643042" y="3000378"/>
            <a:ext cx="142875" cy="166987"/>
          </a:xfrm>
          <a:prstGeom prst="ellipse">
            <a:avLst/>
          </a:prstGeom>
          <a:solidFill>
            <a:srgbClr val="FFFF00"/>
          </a:solidFill>
          <a:ln w="25400">
            <a:solidFill>
              <a:srgbClr val="FFFF00"/>
            </a:solidFill>
          </a:ln>
        </p:spPr>
        <p:txBody>
          <a:bodyPr lIns="0" tIns="0" rIns="0" bIns="0"/>
          <a:lstStyle/>
          <a:p>
            <a:pPr>
              <a:defRPr>
                <a:solidFill>
                  <a:schemeClr val="accent4"/>
                </a:solidFill>
              </a:defRPr>
            </a:pPr>
            <a:endParaRPr/>
          </a:p>
        </p:txBody>
      </p:sp>
      <p:sp>
        <p:nvSpPr>
          <p:cNvPr id="34" name="Овал"/>
          <p:cNvSpPr/>
          <p:nvPr/>
        </p:nvSpPr>
        <p:spPr>
          <a:xfrm>
            <a:off x="1643042" y="3429006"/>
            <a:ext cx="142875" cy="166987"/>
          </a:xfrm>
          <a:prstGeom prst="ellipse">
            <a:avLst/>
          </a:prstGeom>
          <a:solidFill>
            <a:srgbClr val="FFFF00"/>
          </a:solidFill>
          <a:ln w="25400">
            <a:solidFill>
              <a:srgbClr val="FFFF00"/>
            </a:solidFill>
          </a:ln>
        </p:spPr>
        <p:txBody>
          <a:bodyPr lIns="0" tIns="0" rIns="0" bIns="0"/>
          <a:lstStyle/>
          <a:p>
            <a:pPr>
              <a:defRPr>
                <a:solidFill>
                  <a:schemeClr val="accent4"/>
                </a:solidFill>
              </a:defRPr>
            </a:pPr>
            <a:endParaRPr/>
          </a:p>
        </p:txBody>
      </p:sp>
      <p:sp>
        <p:nvSpPr>
          <p:cNvPr id="35" name="Овал"/>
          <p:cNvSpPr/>
          <p:nvPr/>
        </p:nvSpPr>
        <p:spPr>
          <a:xfrm>
            <a:off x="1643042" y="3929072"/>
            <a:ext cx="142875" cy="166987"/>
          </a:xfrm>
          <a:prstGeom prst="ellipse">
            <a:avLst/>
          </a:prstGeom>
          <a:solidFill>
            <a:srgbClr val="FFFF00"/>
          </a:solidFill>
          <a:ln w="25400">
            <a:solidFill>
              <a:srgbClr val="FFFF00"/>
            </a:solidFill>
          </a:ln>
        </p:spPr>
        <p:txBody>
          <a:bodyPr lIns="0" tIns="0" rIns="0" bIns="0"/>
          <a:lstStyle/>
          <a:p>
            <a:pPr>
              <a:defRPr>
                <a:solidFill>
                  <a:schemeClr val="accent4"/>
                </a:solidFill>
              </a:defRPr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xmlns="" val="1371725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4" name="Picture 6" descr="Пов’язане зображення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</p:spPr>
      </p:pic>
      <p:pic>
        <p:nvPicPr>
          <p:cNvPr id="2052" name="Picture 4" descr="Пов’язане зображення"/>
          <p:cNvPicPr>
            <a:picLocks noChangeAspect="1" noChangeArrowheads="1"/>
          </p:cNvPicPr>
          <p:nvPr/>
        </p:nvPicPr>
        <p:blipFill>
          <a:blip r:embed="rId3" cstate="print"/>
          <a:srcRect r="7077" b="4851"/>
          <a:stretch>
            <a:fillRect/>
          </a:stretch>
        </p:blipFill>
        <p:spPr bwMode="auto">
          <a:xfrm>
            <a:off x="642910" y="214296"/>
            <a:ext cx="8358246" cy="4394216"/>
          </a:xfrm>
          <a:prstGeom prst="rect">
            <a:avLst/>
          </a:prstGeom>
          <a:noFill/>
          <a:ln>
            <a:solidFill>
              <a:schemeClr val="tx2">
                <a:lumMod val="75000"/>
              </a:schemeClr>
            </a:solidFill>
          </a:ln>
        </p:spPr>
      </p:pic>
      <p:pic>
        <p:nvPicPr>
          <p:cNvPr id="6" name="Picture 2" descr="D:\НМЦ_ПТО_у_СУмській_області\логотип_НМЦ\затверджений\Лого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2844" y="142858"/>
            <a:ext cx="1856774" cy="384306"/>
          </a:xfrm>
          <a:prstGeom prst="rect">
            <a:avLst/>
          </a:prstGeom>
          <a:noFill/>
        </p:spPr>
      </p:pic>
      <p:sp>
        <p:nvSpPr>
          <p:cNvPr id="14" name="Прямоугольник 13"/>
          <p:cNvSpPr/>
          <p:nvPr/>
        </p:nvSpPr>
        <p:spPr>
          <a:xfrm>
            <a:off x="4453217" y="2387084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 </a:t>
            </a:r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4453217" y="2387084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 </a:t>
            </a:r>
            <a:endParaRPr lang="ru-RU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4453217" y="2387084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 </a:t>
            </a:r>
            <a:endParaRPr lang="ru-RU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1928794" y="1857370"/>
            <a:ext cx="592933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 err="1" smtClean="0">
                <a:latin typeface="Microtype"/>
              </a:rPr>
              <a:t>Моніторинги</a:t>
            </a:r>
            <a:r>
              <a:rPr lang="ru-RU" sz="1200" dirty="0" smtClean="0">
                <a:latin typeface="Microtype"/>
              </a:rPr>
              <a:t> </a:t>
            </a:r>
            <a:r>
              <a:rPr lang="ru-RU" sz="1200" dirty="0" err="1" smtClean="0">
                <a:latin typeface="Microtype"/>
              </a:rPr>
              <a:t>діяльності</a:t>
            </a:r>
            <a:r>
              <a:rPr lang="ru-RU" sz="1200" dirty="0" smtClean="0">
                <a:latin typeface="Microtype"/>
              </a:rPr>
              <a:t> </a:t>
            </a:r>
            <a:r>
              <a:rPr lang="ru-RU" sz="1200" dirty="0" err="1" smtClean="0">
                <a:latin typeface="Microtype"/>
              </a:rPr>
              <a:t>навчально-практичних</a:t>
            </a:r>
            <a:r>
              <a:rPr lang="ru-RU" sz="1200" dirty="0" smtClean="0">
                <a:latin typeface="Microtype"/>
              </a:rPr>
              <a:t> </a:t>
            </a:r>
            <a:r>
              <a:rPr lang="ru-RU" sz="1200" dirty="0" err="1" smtClean="0">
                <a:latin typeface="Microtype"/>
              </a:rPr>
              <a:t>центрів</a:t>
            </a:r>
            <a:endParaRPr lang="ru-RU" sz="1200" dirty="0">
              <a:latin typeface="Microtype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1928794" y="2214560"/>
            <a:ext cx="650085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 err="1" smtClean="0">
                <a:latin typeface="Microtype"/>
              </a:rPr>
              <a:t>Розроблення</a:t>
            </a:r>
            <a:r>
              <a:rPr lang="ru-RU" sz="1200" dirty="0" smtClean="0">
                <a:latin typeface="Microtype"/>
              </a:rPr>
              <a:t> сайту </a:t>
            </a:r>
            <a:r>
              <a:rPr lang="ru-RU" sz="1200" dirty="0" err="1" smtClean="0">
                <a:latin typeface="Microtype"/>
              </a:rPr>
              <a:t>навчально-практичних</a:t>
            </a:r>
            <a:r>
              <a:rPr lang="ru-RU" sz="1200" dirty="0" smtClean="0">
                <a:latin typeface="Microtype"/>
              </a:rPr>
              <a:t> </a:t>
            </a:r>
            <a:r>
              <a:rPr lang="ru-RU" sz="1200" dirty="0" err="1" smtClean="0">
                <a:latin typeface="Microtype"/>
              </a:rPr>
              <a:t>центрів</a:t>
            </a:r>
            <a:r>
              <a:rPr lang="ru-RU" sz="1200" dirty="0" smtClean="0">
                <a:latin typeface="Microtype"/>
              </a:rPr>
              <a:t> Сумської області</a:t>
            </a:r>
            <a:endParaRPr lang="ru-RU" sz="1200" dirty="0">
              <a:latin typeface="Microtype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1928794" y="2571750"/>
            <a:ext cx="685804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1200" dirty="0" smtClean="0">
                <a:latin typeface="Microtype"/>
              </a:rPr>
              <a:t>Розроблення та впровадження стандартів професійної (професійно-технічної) освіти</a:t>
            </a:r>
            <a:endParaRPr lang="ru-RU" sz="1200" dirty="0">
              <a:latin typeface="Microtype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1928794" y="3000378"/>
            <a:ext cx="700092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1200" dirty="0" smtClean="0">
                <a:latin typeface="Microtype"/>
              </a:rPr>
              <a:t>Розроблення модульних навчальних програм з оволодіння додатковими </a:t>
            </a:r>
            <a:r>
              <a:rPr lang="uk-UA" sz="1200" dirty="0" err="1" smtClean="0">
                <a:latin typeface="Microtype"/>
              </a:rPr>
              <a:t>компетентностями</a:t>
            </a:r>
            <a:r>
              <a:rPr lang="uk-UA" sz="1200" dirty="0" smtClean="0">
                <a:latin typeface="Microtype"/>
              </a:rPr>
              <a:t>, частковими кваліфікаціями з професій</a:t>
            </a:r>
            <a:endParaRPr lang="ru-RU" sz="1200" dirty="0">
              <a:latin typeface="Microtype"/>
            </a:endParaRPr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785786" y="642924"/>
            <a:ext cx="3643338" cy="714380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>
              <a:defRPr>
                <a:latin typeface="Microtype"/>
                <a:ea typeface="Microtype"/>
                <a:cs typeface="Microtype"/>
                <a:sym typeface="Microtype"/>
              </a:defRPr>
            </a:pPr>
            <a:r>
              <a:rPr lang="uk-UA" sz="1400" dirty="0" smtClean="0">
                <a:solidFill>
                  <a:schemeClr val="tx1"/>
                </a:solidFill>
              </a:rPr>
              <a:t>Забезпечення оновлення змісту професійної освіти відповідно до регіонального ринку праці</a:t>
            </a:r>
            <a:endParaRPr lang="uk-UA" sz="1400" dirty="0">
              <a:solidFill>
                <a:schemeClr val="tx1"/>
              </a:solidFill>
            </a:endParaRP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4929190" y="1000114"/>
            <a:ext cx="3571900" cy="714380"/>
          </a:xfrm>
          <a:prstGeom prst="round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>
              <a:defRPr>
                <a:latin typeface="Microtype"/>
                <a:ea typeface="Microtype"/>
                <a:cs typeface="Microtype"/>
                <a:sym typeface="Microtype"/>
              </a:defRPr>
            </a:pPr>
            <a:r>
              <a:rPr lang="uk-UA" sz="1200" dirty="0" smtClean="0">
                <a:solidFill>
                  <a:schemeClr val="tx1"/>
                </a:solidFill>
              </a:rPr>
              <a:t>Удосконалення системи функціонування навчально-практичних центрів за професійним спрямуванням</a:t>
            </a:r>
            <a:endParaRPr lang="uk-UA" sz="1200" dirty="0">
              <a:solidFill>
                <a:schemeClr val="tx1"/>
              </a:solidFill>
            </a:endParaRPr>
          </a:p>
        </p:txBody>
      </p:sp>
      <p:cxnSp>
        <p:nvCxnSpPr>
          <p:cNvPr id="29" name="Прямая соединительная линия 28"/>
          <p:cNvCxnSpPr/>
          <p:nvPr/>
        </p:nvCxnSpPr>
        <p:spPr>
          <a:xfrm rot="5400000">
            <a:off x="4107653" y="1178709"/>
            <a:ext cx="1071570" cy="1588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Овал"/>
          <p:cNvSpPr/>
          <p:nvPr/>
        </p:nvSpPr>
        <p:spPr>
          <a:xfrm>
            <a:off x="1643042" y="1928808"/>
            <a:ext cx="142875" cy="166987"/>
          </a:xfrm>
          <a:prstGeom prst="ellipse">
            <a:avLst/>
          </a:prstGeom>
          <a:solidFill>
            <a:srgbClr val="FFFF00"/>
          </a:solidFill>
          <a:ln w="25400">
            <a:solidFill>
              <a:srgbClr val="FFFF00"/>
            </a:solidFill>
          </a:ln>
        </p:spPr>
        <p:txBody>
          <a:bodyPr lIns="0" tIns="0" rIns="0" bIns="0"/>
          <a:lstStyle/>
          <a:p>
            <a:pPr>
              <a:defRPr>
                <a:solidFill>
                  <a:schemeClr val="accent4"/>
                </a:solidFill>
              </a:defRPr>
            </a:pPr>
            <a:endParaRPr/>
          </a:p>
        </p:txBody>
      </p:sp>
      <p:sp>
        <p:nvSpPr>
          <p:cNvPr id="31" name="Овал"/>
          <p:cNvSpPr/>
          <p:nvPr/>
        </p:nvSpPr>
        <p:spPr>
          <a:xfrm>
            <a:off x="1643042" y="2285998"/>
            <a:ext cx="142875" cy="166987"/>
          </a:xfrm>
          <a:prstGeom prst="ellipse">
            <a:avLst/>
          </a:prstGeom>
          <a:solidFill>
            <a:srgbClr val="FFFF00"/>
          </a:solidFill>
          <a:ln w="25400">
            <a:solidFill>
              <a:srgbClr val="FFFF00"/>
            </a:solidFill>
          </a:ln>
        </p:spPr>
        <p:txBody>
          <a:bodyPr lIns="0" tIns="0" rIns="0" bIns="0"/>
          <a:lstStyle/>
          <a:p>
            <a:pPr>
              <a:defRPr>
                <a:solidFill>
                  <a:schemeClr val="accent4"/>
                </a:solidFill>
              </a:defRPr>
            </a:pPr>
            <a:endParaRPr/>
          </a:p>
        </p:txBody>
      </p:sp>
      <p:sp>
        <p:nvSpPr>
          <p:cNvPr id="32" name="Овал"/>
          <p:cNvSpPr/>
          <p:nvPr/>
        </p:nvSpPr>
        <p:spPr>
          <a:xfrm>
            <a:off x="1643042" y="2643188"/>
            <a:ext cx="142875" cy="166987"/>
          </a:xfrm>
          <a:prstGeom prst="ellipse">
            <a:avLst/>
          </a:prstGeom>
          <a:solidFill>
            <a:srgbClr val="FFFF00"/>
          </a:solidFill>
          <a:ln w="25400">
            <a:solidFill>
              <a:srgbClr val="FFFF00"/>
            </a:solidFill>
          </a:ln>
        </p:spPr>
        <p:txBody>
          <a:bodyPr lIns="0" tIns="0" rIns="0" bIns="0"/>
          <a:lstStyle/>
          <a:p>
            <a:pPr>
              <a:defRPr>
                <a:solidFill>
                  <a:schemeClr val="accent4"/>
                </a:solidFill>
              </a:defRPr>
            </a:pPr>
            <a:endParaRPr/>
          </a:p>
        </p:txBody>
      </p:sp>
      <p:sp>
        <p:nvSpPr>
          <p:cNvPr id="33" name="Овал"/>
          <p:cNvSpPr/>
          <p:nvPr/>
        </p:nvSpPr>
        <p:spPr>
          <a:xfrm>
            <a:off x="928662" y="3214692"/>
            <a:ext cx="142875" cy="166987"/>
          </a:xfrm>
          <a:prstGeom prst="ellipse">
            <a:avLst/>
          </a:prstGeom>
          <a:solidFill>
            <a:srgbClr val="FFFF00"/>
          </a:solidFill>
          <a:ln w="25400">
            <a:solidFill>
              <a:srgbClr val="FFFF00"/>
            </a:solidFill>
          </a:ln>
        </p:spPr>
        <p:txBody>
          <a:bodyPr lIns="0" tIns="0" rIns="0" bIns="0"/>
          <a:lstStyle/>
          <a:p>
            <a:pPr>
              <a:defRPr>
                <a:solidFill>
                  <a:schemeClr val="accent4"/>
                </a:solidFill>
              </a:defRPr>
            </a:pPr>
            <a:endParaRPr/>
          </a:p>
        </p:txBody>
      </p:sp>
      <p:sp>
        <p:nvSpPr>
          <p:cNvPr id="34" name="Овал"/>
          <p:cNvSpPr/>
          <p:nvPr/>
        </p:nvSpPr>
        <p:spPr>
          <a:xfrm>
            <a:off x="1643042" y="3071816"/>
            <a:ext cx="142875" cy="166987"/>
          </a:xfrm>
          <a:prstGeom prst="ellipse">
            <a:avLst/>
          </a:prstGeom>
          <a:solidFill>
            <a:srgbClr val="FFFF00"/>
          </a:solidFill>
          <a:ln w="25400">
            <a:solidFill>
              <a:srgbClr val="FFFF00"/>
            </a:solidFill>
          </a:ln>
        </p:spPr>
        <p:txBody>
          <a:bodyPr lIns="0" tIns="0" rIns="0" bIns="0"/>
          <a:lstStyle/>
          <a:p>
            <a:pPr>
              <a:defRPr>
                <a:solidFill>
                  <a:schemeClr val="accent4"/>
                </a:solidFill>
              </a:defRPr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xmlns="" val="1371725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4" name="Picture 6" descr="Пов’язане зображення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</p:spPr>
      </p:pic>
      <p:pic>
        <p:nvPicPr>
          <p:cNvPr id="2052" name="Picture 4" descr="Пов’язане зображення"/>
          <p:cNvPicPr>
            <a:picLocks noChangeAspect="1" noChangeArrowheads="1"/>
          </p:cNvPicPr>
          <p:nvPr/>
        </p:nvPicPr>
        <p:blipFill>
          <a:blip r:embed="rId3" cstate="print"/>
          <a:srcRect r="7077" b="4851"/>
          <a:stretch>
            <a:fillRect/>
          </a:stretch>
        </p:blipFill>
        <p:spPr bwMode="auto">
          <a:xfrm>
            <a:off x="571472" y="142858"/>
            <a:ext cx="8429684" cy="4394216"/>
          </a:xfrm>
          <a:prstGeom prst="rect">
            <a:avLst/>
          </a:prstGeom>
          <a:noFill/>
          <a:ln>
            <a:solidFill>
              <a:schemeClr val="tx2">
                <a:lumMod val="75000"/>
              </a:schemeClr>
            </a:solidFill>
          </a:ln>
        </p:spPr>
      </p:pic>
      <p:pic>
        <p:nvPicPr>
          <p:cNvPr id="6" name="Picture 2" descr="D:\НМЦ_ПТО_у_СУмській_області\логотип_НМЦ\затверджений\Лого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2844" y="142858"/>
            <a:ext cx="1856774" cy="384306"/>
          </a:xfrm>
          <a:prstGeom prst="rect">
            <a:avLst/>
          </a:prstGeom>
          <a:noFill/>
        </p:spPr>
      </p:pic>
      <p:sp>
        <p:nvSpPr>
          <p:cNvPr id="14" name="Прямоугольник 13"/>
          <p:cNvSpPr/>
          <p:nvPr/>
        </p:nvSpPr>
        <p:spPr>
          <a:xfrm>
            <a:off x="4453217" y="2387084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 </a:t>
            </a:r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4453217" y="2387084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 </a:t>
            </a:r>
            <a:endParaRPr lang="ru-RU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4453217" y="2387084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 </a:t>
            </a:r>
            <a:endParaRPr lang="ru-RU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2000232" y="3429006"/>
            <a:ext cx="592933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 err="1" smtClean="0">
                <a:latin typeface="Microtype"/>
              </a:rPr>
              <a:t>Створення</a:t>
            </a:r>
            <a:r>
              <a:rPr lang="ru-RU" sz="1200" dirty="0" smtClean="0">
                <a:latin typeface="Microtype"/>
              </a:rPr>
              <a:t> </a:t>
            </a:r>
            <a:r>
              <a:rPr lang="ru-RU" sz="1200" dirty="0" err="1" smtClean="0">
                <a:latin typeface="Microtype"/>
              </a:rPr>
              <a:t>центрів</a:t>
            </a:r>
            <a:r>
              <a:rPr lang="ru-RU" sz="1200" dirty="0" smtClean="0">
                <a:latin typeface="Microtype"/>
              </a:rPr>
              <a:t> </a:t>
            </a:r>
            <a:r>
              <a:rPr lang="ru-RU" sz="1200" dirty="0" err="1" smtClean="0">
                <a:latin typeface="Microtype"/>
              </a:rPr>
              <a:t>розвитку</a:t>
            </a:r>
            <a:r>
              <a:rPr lang="ru-RU" sz="1200" dirty="0" smtClean="0">
                <a:latin typeface="Microtype"/>
              </a:rPr>
              <a:t> </a:t>
            </a:r>
            <a:r>
              <a:rPr lang="ru-RU" sz="1200" dirty="0" err="1" smtClean="0">
                <a:latin typeface="Microtype"/>
              </a:rPr>
              <a:t>професійної</a:t>
            </a:r>
            <a:r>
              <a:rPr lang="ru-RU" sz="1200" dirty="0" smtClean="0">
                <a:latin typeface="Microtype"/>
              </a:rPr>
              <a:t> </a:t>
            </a:r>
            <a:r>
              <a:rPr lang="ru-RU" sz="1200" dirty="0" err="1" smtClean="0">
                <a:latin typeface="Microtype"/>
              </a:rPr>
              <a:t>кар’єри</a:t>
            </a:r>
            <a:endParaRPr lang="ru-RU" sz="1200" dirty="0">
              <a:latin typeface="Microtype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2000232" y="3857634"/>
            <a:ext cx="650085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 err="1" smtClean="0">
                <a:latin typeface="Microtype"/>
              </a:rPr>
              <a:t>Запровадження</a:t>
            </a:r>
            <a:r>
              <a:rPr lang="ru-RU" sz="1200" dirty="0" smtClean="0">
                <a:latin typeface="Microtype"/>
              </a:rPr>
              <a:t> </a:t>
            </a:r>
            <a:r>
              <a:rPr lang="ru-RU" sz="1200" dirty="0" err="1" smtClean="0">
                <a:latin typeface="Microtype"/>
              </a:rPr>
              <a:t>тренінгової</a:t>
            </a:r>
            <a:r>
              <a:rPr lang="ru-RU" sz="1200" dirty="0" smtClean="0">
                <a:latin typeface="Microtype"/>
              </a:rPr>
              <a:t> </a:t>
            </a:r>
            <a:r>
              <a:rPr lang="ru-RU" sz="1200" dirty="0" err="1" smtClean="0">
                <a:latin typeface="Microtype"/>
              </a:rPr>
              <a:t>програми</a:t>
            </a:r>
            <a:r>
              <a:rPr lang="ru-RU" sz="1200" dirty="0" smtClean="0">
                <a:latin typeface="Microtype"/>
              </a:rPr>
              <a:t> для </a:t>
            </a:r>
            <a:r>
              <a:rPr lang="ru-RU" sz="1200" dirty="0" err="1" smtClean="0">
                <a:latin typeface="Microtype"/>
              </a:rPr>
              <a:t>консультантів</a:t>
            </a:r>
            <a:r>
              <a:rPr lang="ru-RU" sz="1200" dirty="0" smtClean="0">
                <a:latin typeface="Microtype"/>
              </a:rPr>
              <a:t> з </a:t>
            </a:r>
            <a:r>
              <a:rPr lang="ru-RU" sz="1200" dirty="0" err="1" smtClean="0">
                <a:latin typeface="Microtype"/>
              </a:rPr>
              <a:t>професійної</a:t>
            </a:r>
            <a:r>
              <a:rPr lang="ru-RU" sz="1200" dirty="0" smtClean="0">
                <a:latin typeface="Microtype"/>
              </a:rPr>
              <a:t> </a:t>
            </a:r>
            <a:r>
              <a:rPr lang="ru-RU" sz="1200" dirty="0" err="1" smtClean="0">
                <a:latin typeface="Microtype"/>
              </a:rPr>
              <a:t>орієнтації</a:t>
            </a:r>
            <a:endParaRPr lang="ru-RU" sz="1200" dirty="0">
              <a:latin typeface="Microtype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1928794" y="2571750"/>
            <a:ext cx="685804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1200" dirty="0" smtClean="0">
                <a:latin typeface="Microtype"/>
              </a:rPr>
              <a:t>Організація навчання на базі навчально-практичних центрів</a:t>
            </a:r>
            <a:endParaRPr lang="ru-RU" sz="1200" dirty="0">
              <a:latin typeface="Microtype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1928794" y="3000378"/>
            <a:ext cx="7000923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1200" dirty="0" err="1" smtClean="0">
                <a:latin typeface="Microtype"/>
              </a:rPr>
              <a:t>Цифровизація</a:t>
            </a:r>
            <a:r>
              <a:rPr lang="uk-UA" sz="1200" dirty="0" smtClean="0">
                <a:latin typeface="Microtype"/>
              </a:rPr>
              <a:t> освітнього процесу, створення е-контентів для навчання за професіями</a:t>
            </a:r>
            <a:endParaRPr lang="ru-RU" sz="1200" dirty="0">
              <a:latin typeface="Microtype"/>
            </a:endParaRPr>
          </a:p>
        </p:txBody>
      </p:sp>
      <p:cxnSp>
        <p:nvCxnSpPr>
          <p:cNvPr id="29" name="Прямая соединительная линия 28"/>
          <p:cNvCxnSpPr/>
          <p:nvPr/>
        </p:nvCxnSpPr>
        <p:spPr>
          <a:xfrm rot="5400000">
            <a:off x="4107653" y="1178709"/>
            <a:ext cx="1071570" cy="1588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Овал"/>
          <p:cNvSpPr/>
          <p:nvPr/>
        </p:nvSpPr>
        <p:spPr>
          <a:xfrm>
            <a:off x="1643042" y="3500444"/>
            <a:ext cx="142875" cy="166987"/>
          </a:xfrm>
          <a:prstGeom prst="ellipse">
            <a:avLst/>
          </a:prstGeom>
          <a:solidFill>
            <a:srgbClr val="FFFF00"/>
          </a:solidFill>
          <a:ln w="25400">
            <a:solidFill>
              <a:srgbClr val="FFFF00"/>
            </a:solidFill>
          </a:ln>
        </p:spPr>
        <p:txBody>
          <a:bodyPr lIns="0" tIns="0" rIns="0" bIns="0"/>
          <a:lstStyle/>
          <a:p>
            <a:pPr>
              <a:defRPr>
                <a:solidFill>
                  <a:schemeClr val="accent4"/>
                </a:solidFill>
              </a:defRPr>
            </a:pPr>
            <a:endParaRPr/>
          </a:p>
        </p:txBody>
      </p:sp>
      <p:sp>
        <p:nvSpPr>
          <p:cNvPr id="32" name="Овал"/>
          <p:cNvSpPr/>
          <p:nvPr/>
        </p:nvSpPr>
        <p:spPr>
          <a:xfrm>
            <a:off x="1643042" y="2643188"/>
            <a:ext cx="142875" cy="166987"/>
          </a:xfrm>
          <a:prstGeom prst="ellipse">
            <a:avLst/>
          </a:prstGeom>
          <a:solidFill>
            <a:srgbClr val="FFFF00"/>
          </a:solidFill>
          <a:ln w="25400">
            <a:solidFill>
              <a:srgbClr val="FFFF00"/>
            </a:solidFill>
          </a:ln>
        </p:spPr>
        <p:txBody>
          <a:bodyPr lIns="0" tIns="0" rIns="0" bIns="0"/>
          <a:lstStyle/>
          <a:p>
            <a:pPr>
              <a:defRPr>
                <a:solidFill>
                  <a:schemeClr val="accent4"/>
                </a:solidFill>
              </a:defRPr>
            </a:pPr>
            <a:endParaRPr/>
          </a:p>
        </p:txBody>
      </p:sp>
      <p:sp>
        <p:nvSpPr>
          <p:cNvPr id="33" name="Овал"/>
          <p:cNvSpPr/>
          <p:nvPr/>
        </p:nvSpPr>
        <p:spPr>
          <a:xfrm>
            <a:off x="1643042" y="3929072"/>
            <a:ext cx="142875" cy="166987"/>
          </a:xfrm>
          <a:prstGeom prst="ellipse">
            <a:avLst/>
          </a:prstGeom>
          <a:solidFill>
            <a:srgbClr val="FFFF00"/>
          </a:solidFill>
          <a:ln w="25400">
            <a:solidFill>
              <a:srgbClr val="FFFF00"/>
            </a:solidFill>
          </a:ln>
        </p:spPr>
        <p:txBody>
          <a:bodyPr lIns="0" tIns="0" rIns="0" bIns="0"/>
          <a:lstStyle/>
          <a:p>
            <a:pPr>
              <a:defRPr>
                <a:solidFill>
                  <a:schemeClr val="accent4"/>
                </a:solidFill>
              </a:defRPr>
            </a:pPr>
            <a:endParaRPr/>
          </a:p>
        </p:txBody>
      </p:sp>
      <p:sp>
        <p:nvSpPr>
          <p:cNvPr id="34" name="Овал"/>
          <p:cNvSpPr/>
          <p:nvPr/>
        </p:nvSpPr>
        <p:spPr>
          <a:xfrm>
            <a:off x="1643042" y="3071816"/>
            <a:ext cx="142875" cy="166987"/>
          </a:xfrm>
          <a:prstGeom prst="ellipse">
            <a:avLst/>
          </a:prstGeom>
          <a:solidFill>
            <a:srgbClr val="FFFF00"/>
          </a:solidFill>
          <a:ln w="25400">
            <a:solidFill>
              <a:srgbClr val="FFFF00"/>
            </a:solidFill>
          </a:ln>
        </p:spPr>
        <p:txBody>
          <a:bodyPr lIns="0" tIns="0" rIns="0" bIns="0"/>
          <a:lstStyle/>
          <a:p>
            <a:pPr>
              <a:defRPr>
                <a:solidFill>
                  <a:schemeClr val="accent4"/>
                </a:solidFill>
              </a:defRPr>
            </a:pPr>
            <a:endParaRPr/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785786" y="714362"/>
            <a:ext cx="3643338" cy="714380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>
              <a:defRPr>
                <a:latin typeface="Microtype"/>
                <a:ea typeface="Microtype"/>
                <a:cs typeface="Microtype"/>
                <a:sym typeface="Microtype"/>
              </a:defRPr>
            </a:pPr>
            <a:r>
              <a:rPr lang="uk-UA" sz="1400" dirty="0" smtClean="0">
                <a:solidFill>
                  <a:schemeClr val="tx1"/>
                </a:solidFill>
              </a:rPr>
              <a:t>Створення умов для </a:t>
            </a:r>
            <a:r>
              <a:rPr lang="uk-UA" sz="1400" dirty="0" err="1" smtClean="0">
                <a:solidFill>
                  <a:schemeClr val="tx1"/>
                </a:solidFill>
              </a:rPr>
              <a:t>гнучкост</a:t>
            </a:r>
            <a:r>
              <a:rPr lang="ru-RU" sz="1400" dirty="0" smtClean="0">
                <a:solidFill>
                  <a:schemeClr val="tx1"/>
                </a:solidFill>
              </a:rPr>
              <a:t>і </a:t>
            </a:r>
            <a:r>
              <a:rPr lang="uk-UA" sz="1400" dirty="0" smtClean="0">
                <a:solidFill>
                  <a:schemeClr val="tx1"/>
                </a:solidFill>
              </a:rPr>
              <a:t>професійної освіти області та її популяризації</a:t>
            </a:r>
            <a:endParaRPr lang="uk-UA" sz="1400" dirty="0">
              <a:solidFill>
                <a:schemeClr val="tx1"/>
              </a:solidFill>
            </a:endParaRP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4857752" y="857238"/>
            <a:ext cx="3571900" cy="714380"/>
          </a:xfrm>
          <a:prstGeom prst="round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>
              <a:defRPr>
                <a:latin typeface="Microtype"/>
                <a:ea typeface="Microtype"/>
                <a:cs typeface="Microtype"/>
                <a:sym typeface="Microtype"/>
              </a:defRPr>
            </a:pPr>
            <a:r>
              <a:rPr lang="uk-UA" sz="1200" dirty="0" smtClean="0">
                <a:solidFill>
                  <a:schemeClr val="tx1"/>
                </a:solidFill>
              </a:rPr>
              <a:t>Створення </a:t>
            </a:r>
            <a:r>
              <a:rPr lang="uk-UA" sz="1200" dirty="0" err="1" smtClean="0">
                <a:solidFill>
                  <a:schemeClr val="tx1"/>
                </a:solidFill>
              </a:rPr>
              <a:t>онлайн</a:t>
            </a:r>
            <a:r>
              <a:rPr lang="uk-UA" sz="1200" dirty="0" smtClean="0">
                <a:solidFill>
                  <a:schemeClr val="tx1"/>
                </a:solidFill>
              </a:rPr>
              <a:t> навчальної платформи та розроблення інформаційних матеріалів щодо покращення іміджу професійної освіти регіону </a:t>
            </a:r>
            <a:endParaRPr lang="uk-UA" sz="1200" dirty="0">
              <a:solidFill>
                <a:schemeClr val="tx1"/>
              </a:solidFill>
            </a:endParaRP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4857752" y="1714494"/>
            <a:ext cx="3571900" cy="714380"/>
          </a:xfrm>
          <a:prstGeom prst="round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>
              <a:defRPr>
                <a:latin typeface="Microtype"/>
                <a:ea typeface="Microtype"/>
                <a:cs typeface="Microtype"/>
                <a:sym typeface="Microtype"/>
              </a:defRPr>
            </a:pPr>
            <a:r>
              <a:rPr lang="ru-RU" sz="1200" dirty="0" err="1" smtClean="0">
                <a:solidFill>
                  <a:schemeClr val="tx1"/>
                </a:solidFill>
              </a:rPr>
              <a:t>Проведення</a:t>
            </a:r>
            <a:r>
              <a:rPr lang="ru-RU" sz="1200" dirty="0" smtClean="0">
                <a:solidFill>
                  <a:schemeClr val="tx1"/>
                </a:solidFill>
              </a:rPr>
              <a:t> </a:t>
            </a:r>
            <a:r>
              <a:rPr lang="ru-RU" sz="1200" dirty="0" err="1" smtClean="0">
                <a:solidFill>
                  <a:schemeClr val="tx1"/>
                </a:solidFill>
              </a:rPr>
              <a:t>конкурсів</a:t>
            </a:r>
            <a:r>
              <a:rPr lang="ru-RU" sz="1200" dirty="0" smtClean="0">
                <a:solidFill>
                  <a:schemeClr val="tx1"/>
                </a:solidFill>
              </a:rPr>
              <a:t> </a:t>
            </a:r>
            <a:r>
              <a:rPr lang="ru-RU" sz="1200" dirty="0" err="1" smtClean="0">
                <a:solidFill>
                  <a:schemeClr val="tx1"/>
                </a:solidFill>
              </a:rPr>
              <a:t>фахової</a:t>
            </a:r>
            <a:r>
              <a:rPr lang="ru-RU" sz="1200" dirty="0" smtClean="0">
                <a:solidFill>
                  <a:schemeClr val="tx1"/>
                </a:solidFill>
              </a:rPr>
              <a:t> </a:t>
            </a:r>
            <a:r>
              <a:rPr lang="ru-RU" sz="1200" dirty="0" err="1" smtClean="0">
                <a:solidFill>
                  <a:schemeClr val="tx1"/>
                </a:solidFill>
              </a:rPr>
              <a:t>майстерності</a:t>
            </a:r>
            <a:r>
              <a:rPr lang="ru-RU" sz="1200" dirty="0" smtClean="0">
                <a:solidFill>
                  <a:schemeClr val="tx1"/>
                </a:solidFill>
              </a:rPr>
              <a:t> (з </a:t>
            </a:r>
            <a:r>
              <a:rPr lang="ru-RU" sz="1200" dirty="0" err="1" smtClean="0">
                <a:solidFill>
                  <a:schemeClr val="tx1"/>
                </a:solidFill>
              </a:rPr>
              <a:t>окремих</a:t>
            </a:r>
            <a:r>
              <a:rPr lang="ru-RU" sz="1200" dirty="0" smtClean="0">
                <a:solidFill>
                  <a:schemeClr val="tx1"/>
                </a:solidFill>
              </a:rPr>
              <a:t> </a:t>
            </a:r>
            <a:r>
              <a:rPr lang="ru-RU" sz="1200" dirty="0" err="1" smtClean="0">
                <a:solidFill>
                  <a:schemeClr val="tx1"/>
                </a:solidFill>
              </a:rPr>
              <a:t>професій</a:t>
            </a:r>
            <a:r>
              <a:rPr lang="ru-RU" sz="1200" dirty="0" smtClean="0">
                <a:solidFill>
                  <a:schemeClr val="tx1"/>
                </a:solidFill>
              </a:rPr>
              <a:t>, </a:t>
            </a:r>
            <a:r>
              <a:rPr lang="ru-RU" sz="1200" dirty="0" err="1" smtClean="0">
                <a:solidFill>
                  <a:schemeClr val="tx1"/>
                </a:solidFill>
              </a:rPr>
              <a:t>регіонального</a:t>
            </a:r>
            <a:r>
              <a:rPr lang="ru-RU" sz="1200" dirty="0" smtClean="0">
                <a:solidFill>
                  <a:schemeClr val="tx1"/>
                </a:solidFill>
              </a:rPr>
              <a:t> </a:t>
            </a:r>
            <a:r>
              <a:rPr lang="ru-RU" sz="1200" dirty="0" err="1" smtClean="0">
                <a:solidFill>
                  <a:schemeClr val="tx1"/>
                </a:solidFill>
              </a:rPr>
              <a:t>етапу</a:t>
            </a:r>
            <a:r>
              <a:rPr lang="ru-RU" sz="1200" dirty="0" smtClean="0">
                <a:solidFill>
                  <a:schemeClr val="tx1"/>
                </a:solidFill>
              </a:rPr>
              <a:t> </a:t>
            </a:r>
            <a:r>
              <a:rPr lang="ru-RU" sz="1200" dirty="0" err="1" smtClean="0">
                <a:solidFill>
                  <a:schemeClr val="tx1"/>
                </a:solidFill>
              </a:rPr>
              <a:t>Всеукраїнського</a:t>
            </a:r>
            <a:r>
              <a:rPr lang="ru-RU" sz="1200" dirty="0" smtClean="0">
                <a:solidFill>
                  <a:schemeClr val="tx1"/>
                </a:solidFill>
              </a:rPr>
              <a:t> конкурсу </a:t>
            </a:r>
            <a:r>
              <a:rPr lang="en-GB" sz="1200" dirty="0" err="1" smtClean="0">
                <a:solidFill>
                  <a:schemeClr val="tx1"/>
                </a:solidFill>
              </a:rPr>
              <a:t>WorldSkills</a:t>
            </a:r>
            <a:r>
              <a:rPr lang="en-GB" sz="1200" dirty="0" smtClean="0">
                <a:solidFill>
                  <a:schemeClr val="tx1"/>
                </a:solidFill>
              </a:rPr>
              <a:t> Ukraine</a:t>
            </a:r>
            <a:r>
              <a:rPr lang="ru-RU" sz="1200" dirty="0" smtClean="0">
                <a:solidFill>
                  <a:schemeClr val="tx1"/>
                </a:solidFill>
              </a:rPr>
              <a:t>)</a:t>
            </a:r>
            <a:endParaRPr lang="ru-RU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71725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4" name="Picture 6" descr="Пов’язане зображення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</p:spPr>
      </p:pic>
      <p:pic>
        <p:nvPicPr>
          <p:cNvPr id="2052" name="Picture 4" descr="Пов’язане зображення"/>
          <p:cNvPicPr>
            <a:picLocks noChangeAspect="1" noChangeArrowheads="1"/>
          </p:cNvPicPr>
          <p:nvPr/>
        </p:nvPicPr>
        <p:blipFill>
          <a:blip r:embed="rId3" cstate="print"/>
          <a:srcRect r="7077" b="4851"/>
          <a:stretch>
            <a:fillRect/>
          </a:stretch>
        </p:blipFill>
        <p:spPr bwMode="auto">
          <a:xfrm>
            <a:off x="571472" y="142858"/>
            <a:ext cx="8429684" cy="4251358"/>
          </a:xfrm>
          <a:prstGeom prst="rect">
            <a:avLst/>
          </a:prstGeom>
          <a:noFill/>
          <a:ln>
            <a:solidFill>
              <a:schemeClr val="tx2">
                <a:lumMod val="75000"/>
              </a:schemeClr>
            </a:solidFill>
          </a:ln>
        </p:spPr>
      </p:pic>
      <p:pic>
        <p:nvPicPr>
          <p:cNvPr id="6" name="Picture 2" descr="D:\НМЦ_ПТО_у_СУмській_області\логотип_НМЦ\затверджений\Лого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2844" y="142858"/>
            <a:ext cx="1856774" cy="384306"/>
          </a:xfrm>
          <a:prstGeom prst="rect">
            <a:avLst/>
          </a:prstGeom>
          <a:noFill/>
        </p:spPr>
      </p:pic>
      <p:sp>
        <p:nvSpPr>
          <p:cNvPr id="14" name="Прямоугольник 13"/>
          <p:cNvSpPr/>
          <p:nvPr/>
        </p:nvSpPr>
        <p:spPr>
          <a:xfrm>
            <a:off x="4453217" y="2387084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 </a:t>
            </a:r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4453217" y="2387084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 </a:t>
            </a:r>
            <a:endParaRPr lang="ru-RU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4453217" y="2387084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 </a:t>
            </a:r>
            <a:endParaRPr lang="ru-RU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1928794" y="2071684"/>
            <a:ext cx="685804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1200" dirty="0" smtClean="0">
                <a:latin typeface="Microtype"/>
              </a:rPr>
              <a:t>Розроблення та реалізація програм розвитку педагогів відповідно до їх потреб в рамках </a:t>
            </a:r>
            <a:r>
              <a:rPr lang="en-US" sz="1200" dirty="0" smtClean="0">
                <a:latin typeface="Microtype"/>
              </a:rPr>
              <a:t>STUDY-</a:t>
            </a:r>
            <a:r>
              <a:rPr lang="uk-UA" sz="1200" dirty="0" smtClean="0">
                <a:latin typeface="Microtype"/>
              </a:rPr>
              <a:t>ШКОЛИ НМЦ ПТО у Сумській області</a:t>
            </a:r>
            <a:endParaRPr lang="ru-RU" sz="1200" dirty="0">
              <a:latin typeface="Microtype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1928794" y="3000378"/>
            <a:ext cx="7000923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1200" dirty="0" smtClean="0">
                <a:latin typeface="Microtype"/>
              </a:rPr>
              <a:t>Конкурси фахової майстерності, конкурси </a:t>
            </a:r>
            <a:r>
              <a:rPr lang="uk-UA" sz="1200" dirty="0" err="1" smtClean="0">
                <a:latin typeface="Microtype"/>
              </a:rPr>
              <a:t>проєктів</a:t>
            </a:r>
            <a:endParaRPr lang="ru-RU" sz="1200" dirty="0">
              <a:latin typeface="Microtype"/>
            </a:endParaRPr>
          </a:p>
        </p:txBody>
      </p:sp>
      <p:sp>
        <p:nvSpPr>
          <p:cNvPr id="32" name="Овал"/>
          <p:cNvSpPr/>
          <p:nvPr/>
        </p:nvSpPr>
        <p:spPr>
          <a:xfrm>
            <a:off x="1643042" y="2214560"/>
            <a:ext cx="142875" cy="166987"/>
          </a:xfrm>
          <a:prstGeom prst="ellipse">
            <a:avLst/>
          </a:prstGeom>
          <a:solidFill>
            <a:srgbClr val="FFFF00"/>
          </a:solidFill>
          <a:ln w="25400">
            <a:solidFill>
              <a:srgbClr val="FFFF00"/>
            </a:solidFill>
          </a:ln>
        </p:spPr>
        <p:txBody>
          <a:bodyPr lIns="0" tIns="0" rIns="0" bIns="0"/>
          <a:lstStyle/>
          <a:p>
            <a:pPr>
              <a:defRPr>
                <a:solidFill>
                  <a:schemeClr val="accent4"/>
                </a:solidFill>
              </a:defRPr>
            </a:pPr>
            <a:endParaRPr/>
          </a:p>
        </p:txBody>
      </p:sp>
      <p:sp>
        <p:nvSpPr>
          <p:cNvPr id="34" name="Овал"/>
          <p:cNvSpPr/>
          <p:nvPr/>
        </p:nvSpPr>
        <p:spPr>
          <a:xfrm>
            <a:off x="1643042" y="3071816"/>
            <a:ext cx="142875" cy="166987"/>
          </a:xfrm>
          <a:prstGeom prst="ellipse">
            <a:avLst/>
          </a:prstGeom>
          <a:solidFill>
            <a:srgbClr val="FFFF00"/>
          </a:solidFill>
          <a:ln w="25400">
            <a:solidFill>
              <a:srgbClr val="FFFF00"/>
            </a:solidFill>
          </a:ln>
        </p:spPr>
        <p:txBody>
          <a:bodyPr lIns="0" tIns="0" rIns="0" bIns="0"/>
          <a:lstStyle/>
          <a:p>
            <a:pPr>
              <a:defRPr>
                <a:solidFill>
                  <a:schemeClr val="accent4"/>
                </a:solidFill>
              </a:defRPr>
            </a:pPr>
            <a:endParaRPr/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785786" y="1000114"/>
            <a:ext cx="3643338" cy="714380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>
              <a:defRPr>
                <a:latin typeface="Microtype"/>
                <a:ea typeface="Microtype"/>
                <a:cs typeface="Microtype"/>
                <a:sym typeface="Microtype"/>
              </a:defRPr>
            </a:pPr>
            <a:r>
              <a:rPr lang="uk-UA" sz="1400" dirty="0" smtClean="0">
                <a:solidFill>
                  <a:schemeClr val="tx1"/>
                </a:solidFill>
              </a:rPr>
              <a:t>Створення умов для професійного розвитку педагогів закладів професійної освіти</a:t>
            </a:r>
            <a:endParaRPr lang="uk-UA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71725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4" name="Picture 6" descr="Пов’язане зображення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</p:spPr>
      </p:pic>
      <p:pic>
        <p:nvPicPr>
          <p:cNvPr id="2052" name="Picture 4" descr="Пов’язане зображення"/>
          <p:cNvPicPr>
            <a:picLocks noChangeAspect="1" noChangeArrowheads="1"/>
          </p:cNvPicPr>
          <p:nvPr/>
        </p:nvPicPr>
        <p:blipFill>
          <a:blip r:embed="rId3" cstate="print"/>
          <a:srcRect r="7077" b="4851"/>
          <a:stretch>
            <a:fillRect/>
          </a:stretch>
        </p:blipFill>
        <p:spPr bwMode="auto">
          <a:xfrm>
            <a:off x="642910" y="142858"/>
            <a:ext cx="8321578" cy="4608512"/>
          </a:xfrm>
          <a:prstGeom prst="rect">
            <a:avLst/>
          </a:prstGeom>
          <a:noFill/>
          <a:ln>
            <a:solidFill>
              <a:schemeClr val="tx2">
                <a:lumMod val="75000"/>
              </a:schemeClr>
            </a:solidFill>
          </a:ln>
        </p:spPr>
      </p:pic>
      <p:sp>
        <p:nvSpPr>
          <p:cNvPr id="5" name="Прямоугольник 4"/>
          <p:cNvSpPr/>
          <p:nvPr/>
        </p:nvSpPr>
        <p:spPr>
          <a:xfrm>
            <a:off x="785786" y="714362"/>
            <a:ext cx="750099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b="1" dirty="0" smtClean="0">
                <a:solidFill>
                  <a:srgbClr val="12313A"/>
                </a:solidFill>
                <a:latin typeface="Microtype"/>
              </a:rPr>
              <a:t>Новий навчальний рік в умовах </a:t>
            </a:r>
            <a:r>
              <a:rPr lang="en-US" b="1" dirty="0" smtClean="0">
                <a:solidFill>
                  <a:srgbClr val="12313A"/>
                </a:solidFill>
                <a:latin typeface="Microtype"/>
              </a:rPr>
              <a:t>COVID 19</a:t>
            </a:r>
            <a:endParaRPr lang="uk-UA" b="1" dirty="0" smtClean="0">
              <a:solidFill>
                <a:srgbClr val="12313A"/>
              </a:solidFill>
              <a:latin typeface="Microtype"/>
            </a:endParaRPr>
          </a:p>
        </p:txBody>
      </p:sp>
      <p:pic>
        <p:nvPicPr>
          <p:cNvPr id="6" name="Picture 2" descr="D:\НМЦ_ПТО_у_СУмській_області\логотип_НМЦ\затверджений\Лого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2844" y="142858"/>
            <a:ext cx="1856774" cy="384306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1428728" y="1357304"/>
            <a:ext cx="700092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1400" dirty="0" smtClean="0">
                <a:latin typeface="Microtype"/>
              </a:rPr>
              <a:t>Навчальний рік розпочинається у звичному режимі 1 вересня </a:t>
            </a:r>
            <a:endParaRPr lang="ru-RU" sz="1400" dirty="0">
              <a:latin typeface="Microtype"/>
            </a:endParaRPr>
          </a:p>
        </p:txBody>
      </p:sp>
      <p:sp>
        <p:nvSpPr>
          <p:cNvPr id="8" name="Овал"/>
          <p:cNvSpPr/>
          <p:nvPr/>
        </p:nvSpPr>
        <p:spPr>
          <a:xfrm>
            <a:off x="1071538" y="1357304"/>
            <a:ext cx="263825" cy="238425"/>
          </a:xfrm>
          <a:prstGeom prst="ellipse">
            <a:avLst/>
          </a:prstGeom>
          <a:solidFill>
            <a:srgbClr val="FFFF00"/>
          </a:solidFill>
          <a:ln w="25400">
            <a:solidFill>
              <a:srgbClr val="FFFF00"/>
            </a:solidFill>
          </a:ln>
        </p:spPr>
        <p:txBody>
          <a:bodyPr lIns="0" tIns="0" rIns="0" bIns="0"/>
          <a:lstStyle/>
          <a:p>
            <a:pPr>
              <a:defRPr>
                <a:solidFill>
                  <a:schemeClr val="accent4"/>
                </a:solidFill>
              </a:defRPr>
            </a:pPr>
            <a:endParaRPr/>
          </a:p>
        </p:txBody>
      </p:sp>
      <p:sp>
        <p:nvSpPr>
          <p:cNvPr id="9" name="Овал"/>
          <p:cNvSpPr/>
          <p:nvPr/>
        </p:nvSpPr>
        <p:spPr>
          <a:xfrm>
            <a:off x="1071538" y="2214560"/>
            <a:ext cx="263825" cy="238425"/>
          </a:xfrm>
          <a:prstGeom prst="ellipse">
            <a:avLst/>
          </a:prstGeom>
          <a:solidFill>
            <a:srgbClr val="FFFF00"/>
          </a:solidFill>
          <a:ln w="25400">
            <a:solidFill>
              <a:srgbClr val="FFFF00"/>
            </a:solidFill>
          </a:ln>
        </p:spPr>
        <p:txBody>
          <a:bodyPr lIns="0" tIns="0" rIns="0" bIns="0"/>
          <a:lstStyle/>
          <a:p>
            <a:pPr>
              <a:defRPr>
                <a:solidFill>
                  <a:schemeClr val="accent4"/>
                </a:solidFill>
              </a:defRPr>
            </a:pPr>
            <a:endParaRPr/>
          </a:p>
        </p:txBody>
      </p:sp>
      <p:sp>
        <p:nvSpPr>
          <p:cNvPr id="10" name="Прямоугольник 9"/>
          <p:cNvSpPr/>
          <p:nvPr/>
        </p:nvSpPr>
        <p:spPr>
          <a:xfrm>
            <a:off x="1500166" y="2000246"/>
            <a:ext cx="7000924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1400" dirty="0" smtClean="0">
                <a:latin typeface="Microtype"/>
              </a:rPr>
              <a:t>При ускладненні епідемічної ситуації заклади освіти зможуть працювати за умови, якщо 80% педагогічних працівників будуть вакцинованими (</a:t>
            </a:r>
            <a:r>
              <a:rPr lang="ru-RU" sz="1400" dirty="0" smtClean="0"/>
              <a:t>Постанова КМУ №1236 </a:t>
            </a:r>
            <a:r>
              <a:rPr lang="ru-RU" sz="1400" dirty="0" err="1" smtClean="0"/>
              <a:t>від</a:t>
            </a:r>
            <a:r>
              <a:rPr lang="ru-RU" sz="1400" dirty="0" smtClean="0"/>
              <a:t> 9 </a:t>
            </a:r>
            <a:r>
              <a:rPr lang="ru-RU" sz="1400" dirty="0" err="1" smtClean="0"/>
              <a:t>грудня</a:t>
            </a:r>
            <a:r>
              <a:rPr lang="ru-RU" sz="1400" dirty="0" smtClean="0"/>
              <a:t> 2020 року </a:t>
            </a:r>
            <a:r>
              <a:rPr lang="ru-RU" sz="1400" dirty="0" err="1" smtClean="0"/>
              <a:t>зі</a:t>
            </a:r>
            <a:r>
              <a:rPr lang="ru-RU" sz="1400" dirty="0" smtClean="0"/>
              <a:t> </a:t>
            </a:r>
            <a:r>
              <a:rPr lang="ru-RU" sz="1400" dirty="0" err="1" smtClean="0"/>
              <a:t>змінами</a:t>
            </a:r>
            <a:r>
              <a:rPr lang="uk-UA" sz="1400" dirty="0" smtClean="0">
                <a:latin typeface="Microtype"/>
              </a:rPr>
              <a:t>) </a:t>
            </a:r>
            <a:endParaRPr lang="ru-RU" sz="1400" dirty="0">
              <a:latin typeface="Microtype"/>
            </a:endParaRPr>
          </a:p>
        </p:txBody>
      </p:sp>
      <p:sp>
        <p:nvSpPr>
          <p:cNvPr id="12" name="Овал"/>
          <p:cNvSpPr/>
          <p:nvPr/>
        </p:nvSpPr>
        <p:spPr>
          <a:xfrm>
            <a:off x="1071538" y="3286130"/>
            <a:ext cx="263825" cy="238425"/>
          </a:xfrm>
          <a:prstGeom prst="ellipse">
            <a:avLst/>
          </a:prstGeom>
          <a:solidFill>
            <a:srgbClr val="FFFF00"/>
          </a:solidFill>
          <a:ln w="25400">
            <a:solidFill>
              <a:srgbClr val="FFFF00"/>
            </a:solidFill>
          </a:ln>
        </p:spPr>
        <p:txBody>
          <a:bodyPr lIns="0" tIns="0" rIns="0" bIns="0"/>
          <a:lstStyle/>
          <a:p>
            <a:pPr>
              <a:defRPr>
                <a:solidFill>
                  <a:schemeClr val="accent4"/>
                </a:solidFill>
              </a:defRPr>
            </a:pPr>
            <a:endParaRPr/>
          </a:p>
        </p:txBody>
      </p:sp>
      <p:sp>
        <p:nvSpPr>
          <p:cNvPr id="13" name="Прямоугольник 12"/>
          <p:cNvSpPr/>
          <p:nvPr/>
        </p:nvSpPr>
        <p:spPr>
          <a:xfrm>
            <a:off x="1571604" y="3000378"/>
            <a:ext cx="700092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1400" dirty="0" smtClean="0">
                <a:latin typeface="Microtype"/>
              </a:rPr>
              <a:t>При ускладненні епідемічної ситуації, переході регіону в жовту, помаранчеву чи червону зони, не виконання умов –  мінімум 80% педагогічних працівників вакциновані – заклади освіти працюватимуть за змішаною формою навчання або дистанційною (з використанням технологій дистанційного навчання)</a:t>
            </a:r>
            <a:endParaRPr lang="ru-RU" sz="1400" dirty="0">
              <a:latin typeface="Microtype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71725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1226</TotalTime>
  <Words>824</Words>
  <Application>Microsoft Office PowerPoint</Application>
  <PresentationFormat>Экран (16:9)</PresentationFormat>
  <Paragraphs>96</Paragraphs>
  <Slides>12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ismyrnova</dc:creator>
  <cp:lastModifiedBy>Director</cp:lastModifiedBy>
  <cp:revision>144</cp:revision>
  <dcterms:created xsi:type="dcterms:W3CDTF">2019-12-02T09:35:32Z</dcterms:created>
  <dcterms:modified xsi:type="dcterms:W3CDTF">2021-08-28T06:29:38Z</dcterms:modified>
</cp:coreProperties>
</file>