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26"/>
  </p:notesMasterIdLst>
  <p:handoutMasterIdLst>
    <p:handoutMasterId r:id="rId27"/>
  </p:handoutMasterIdLst>
  <p:sldIdLst>
    <p:sldId id="518" r:id="rId2"/>
    <p:sldId id="564" r:id="rId3"/>
    <p:sldId id="565" r:id="rId4"/>
    <p:sldId id="603" r:id="rId5"/>
    <p:sldId id="602" r:id="rId6"/>
    <p:sldId id="566" r:id="rId7"/>
    <p:sldId id="604" r:id="rId8"/>
    <p:sldId id="606" r:id="rId9"/>
    <p:sldId id="607" r:id="rId10"/>
    <p:sldId id="608" r:id="rId11"/>
    <p:sldId id="609" r:id="rId12"/>
    <p:sldId id="585" r:id="rId13"/>
    <p:sldId id="573" r:id="rId14"/>
    <p:sldId id="522" r:id="rId15"/>
    <p:sldId id="610" r:id="rId16"/>
    <p:sldId id="611" r:id="rId17"/>
    <p:sldId id="612" r:id="rId18"/>
    <p:sldId id="613" r:id="rId19"/>
    <p:sldId id="618" r:id="rId20"/>
    <p:sldId id="614" r:id="rId21"/>
    <p:sldId id="615" r:id="rId22"/>
    <p:sldId id="616" r:id="rId23"/>
    <p:sldId id="617" r:id="rId24"/>
    <p:sldId id="619" r:id="rId25"/>
  </p:sldIdLst>
  <p:sldSz cx="9144000" cy="6858000" type="screen4x3"/>
  <p:notesSz cx="6735763" cy="9799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800000"/>
    <a:srgbClr val="0033CC"/>
    <a:srgbClr val="FF0000"/>
    <a:srgbClr val="FFFFFF"/>
    <a:srgbClr val="CCFF99"/>
    <a:srgbClr val="008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19" autoAdjust="0"/>
    <p:restoredTop sz="94660" autoAdjust="0"/>
  </p:normalViewPr>
  <p:slideViewPr>
    <p:cSldViewPr>
      <p:cViewPr>
        <p:scale>
          <a:sx n="89" d="100"/>
          <a:sy n="89" d="100"/>
        </p:scale>
        <p:origin x="-600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591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89591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r">
              <a:defRPr sz="1200"/>
            </a:lvl1pPr>
          </a:lstStyle>
          <a:p>
            <a:pPr>
              <a:defRPr/>
            </a:pPr>
            <a:fld id="{B9907F74-C1E4-49D1-A065-48C25D5E28C0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08484"/>
            <a:ext cx="2918831" cy="489590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08484"/>
            <a:ext cx="2918831" cy="489590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r">
              <a:defRPr sz="1200"/>
            </a:lvl1pPr>
          </a:lstStyle>
          <a:p>
            <a:pPr>
              <a:defRPr/>
            </a:pPr>
            <a:fld id="{1D2EEF8B-C465-4F61-9451-B63654E36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591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89591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r">
              <a:defRPr sz="1200"/>
            </a:lvl1pPr>
          </a:lstStyle>
          <a:p>
            <a:pPr>
              <a:defRPr/>
            </a:pPr>
            <a:fld id="{8E492788-0617-4E7E-8378-7D162B3EEA06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77" tIns="44988" rIns="89977" bIns="4498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5024"/>
            <a:ext cx="5388610" cy="4409446"/>
          </a:xfrm>
          <a:prstGeom prst="rect">
            <a:avLst/>
          </a:prstGeom>
        </p:spPr>
        <p:txBody>
          <a:bodyPr vert="horz" lIns="89977" tIns="44988" rIns="89977" bIns="4498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8484"/>
            <a:ext cx="2918831" cy="489590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8484"/>
            <a:ext cx="2918831" cy="489590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r">
              <a:defRPr sz="1200"/>
            </a:lvl1pPr>
          </a:lstStyle>
          <a:p>
            <a:pPr>
              <a:defRPr/>
            </a:pPr>
            <a:fld id="{2EBB7A2F-E2C1-4960-8E17-DF03D2F384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7437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C17DA8-72F6-4C95-AA5D-98C4D13F551A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73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6BBA67-C2AC-4427-B548-9311FA2C9727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73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6BBA67-C2AC-4427-B548-9311FA2C9727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53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4FE5D1-9615-491D-B1A3-E617698E10AD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164FD-0565-4DDD-BA69-5785D6336A84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04638-7C81-4A48-9978-23ED5424F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E966-234A-4691-AE17-A26F70206014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69874-547B-47B1-9FB5-5388F3694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A96B5-2395-4157-B82E-34D85B47202E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31B77-D0F0-475F-A7D5-F854900254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21913-9F36-464F-BBE0-280D5FF3F7F8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0BBB-3923-43DB-87CE-52A1E5A052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4F832-57C9-46E9-8FE8-FA1919D048F4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DA21-EA94-4CEA-97EC-BD20B5F20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E562A-9F13-42BB-BBCA-56FA984295EC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E870F-C6BC-4E4A-B119-0A4528663A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037CD-2773-4FA4-8102-16D7FD0AB688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FD2FC-7693-42CC-B8F3-7629F3E253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77FB1-E9B1-4FFA-9948-12A271C52EEB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0316F-1CDD-4DE6-B6AF-978E37DEF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7587F-CABD-4C79-97B0-39433D0BCD87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A9C58-E340-4581-8437-ACC97F09ED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EFB22-9D80-4005-A80D-9DA297AE7577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2099D-7957-4A56-A424-A689F24C67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9CFCA-BA41-4CC2-8B45-556D22F1F3B5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20377-FB4F-4D2A-A9B3-B0832AAE73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A871CD-8F48-415F-B6DB-5E4AE726F0B7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1102EB-C159-4617-AB4D-8F03D06FB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znotest.info/" TargetMode="External"/><Relationship Id="rId3" Type="http://schemas.openxmlformats.org/officeDocument/2006/relationships/hyperlink" Target="https://znoclub.com/online-testi-zno.html" TargetMode="External"/><Relationship Id="rId7" Type="http://schemas.openxmlformats.org/officeDocument/2006/relationships/hyperlink" Target="http://testzno.com.ua/%E2%80%94" TargetMode="External"/><Relationship Id="rId12" Type="http://schemas.openxmlformats.org/officeDocument/2006/relationships/image" Target="../media/image53.png"/><Relationship Id="rId2" Type="http://schemas.openxmlformats.org/officeDocument/2006/relationships/hyperlink" Target="http://zno.ua/online-testi-zno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rainetest.com.ua/" TargetMode="External"/><Relationship Id="rId11" Type="http://schemas.openxmlformats.org/officeDocument/2006/relationships/image" Target="../media/image52.png"/><Relationship Id="rId5" Type="http://schemas.openxmlformats.org/officeDocument/2006/relationships/hyperlink" Target="http://zno.osvita.ua/ukrainian/" TargetMode="External"/><Relationship Id="rId10" Type="http://schemas.openxmlformats.org/officeDocument/2006/relationships/image" Target="../media/image5.jpg"/><Relationship Id="rId4" Type="http://schemas.openxmlformats.org/officeDocument/2006/relationships/hyperlink" Target="http://zno-ua.net/" TargetMode="External"/><Relationship Id="rId9" Type="http://schemas.openxmlformats.org/officeDocument/2006/relationships/hyperlink" Target="https://www.znonasharu.org.ua/test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1700808"/>
            <a:ext cx="8077274" cy="3672408"/>
          </a:xfrm>
          <a:prstGeom prst="roundRect">
            <a:avLst>
              <a:gd name="adj" fmla="val 86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Підготовка до державної підсумкової атестації у формі ЗНО – ключове завдання в роботі заступника директора з навчальної роботи (методиста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дій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4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58738"/>
            <a:ext cx="13081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91680" y="169416"/>
            <a:ext cx="6408712" cy="11695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altLang="ru-RU" sz="2000" b="1" dirty="0" smtClean="0">
                <a:ln w="3175">
                  <a:solidFill>
                    <a:srgbClr val="0000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Державний навчальний заклад </a:t>
            </a:r>
          </a:p>
          <a:p>
            <a:pPr algn="ctr">
              <a:spcBef>
                <a:spcPct val="50000"/>
              </a:spcBef>
              <a:defRPr/>
            </a:pPr>
            <a:r>
              <a:rPr lang="uk-UA" altLang="ru-RU" sz="2000" b="1" dirty="0" smtClean="0">
                <a:ln w="3175">
                  <a:solidFill>
                    <a:srgbClr val="0000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“Сумське </a:t>
            </a:r>
            <a:r>
              <a:rPr lang="uk-UA" altLang="ru-RU" sz="2000" b="1" dirty="0">
                <a:ln w="3175">
                  <a:solidFill>
                    <a:srgbClr val="0000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вище професійне училище будівництва та автотранспорту”</a:t>
            </a:r>
            <a:endParaRPr lang="ru-RU" altLang="ru-RU" sz="2000" b="1" dirty="0">
              <a:ln w="3175">
                <a:solidFill>
                  <a:srgbClr val="0000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436096" y="5806008"/>
            <a:ext cx="3456384" cy="944488"/>
          </a:xfrm>
          <a:prstGeom prst="roundRect">
            <a:avLst>
              <a:gd name="adj" fmla="val 8636"/>
            </a:avLst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uk-UA" sz="1800" b="1" dirty="0">
                <a:solidFill>
                  <a:srgbClr val="000099"/>
                </a:solidFill>
              </a:rPr>
              <a:t>Заступник директора з навчальної роботи </a:t>
            </a:r>
          </a:p>
          <a:p>
            <a:pPr algn="r"/>
            <a:r>
              <a:rPr lang="uk-UA" sz="1800" b="1" dirty="0">
                <a:solidFill>
                  <a:srgbClr val="000099"/>
                </a:solidFill>
              </a:rPr>
              <a:t>Тетяна </a:t>
            </a:r>
            <a:r>
              <a:rPr lang="uk-UA" sz="1800" b="1" dirty="0" err="1">
                <a:solidFill>
                  <a:srgbClr val="000099"/>
                </a:solidFill>
              </a:rPr>
              <a:t>Гречаніченко</a:t>
            </a:r>
            <a:endParaRPr lang="ru-RU" sz="18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2774" y="1268760"/>
            <a:ext cx="8425690" cy="2304256"/>
          </a:xfrm>
        </p:spPr>
        <p:txBody>
          <a:bodyPr/>
          <a:lstStyle/>
          <a:p>
            <a:pPr marL="0" indent="0">
              <a:buNone/>
            </a:pPr>
            <a:r>
              <a:rPr lang="uk-UA" sz="1600" b="1" dirty="0" smtClean="0"/>
              <a:t>Проведення класними керівниками </a:t>
            </a:r>
            <a:r>
              <a:rPr lang="uk-UA" sz="1600" b="1" dirty="0" smtClean="0">
                <a:solidFill>
                  <a:srgbClr val="C00000"/>
                </a:solidFill>
              </a:rPr>
              <a:t>годин спілкування </a:t>
            </a:r>
            <a:r>
              <a:rPr lang="uk-UA" sz="1600" b="1" dirty="0" smtClean="0"/>
              <a:t>«Деякі питання проведення ЗНО у 2021 році», «Пробне ЗНО-2021. Не втрачай свій шанс», «Особливості вступної кампаніях до закладів вищої освіти»</a:t>
            </a:r>
          </a:p>
          <a:p>
            <a:pPr marL="0" indent="0"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Здійснення </a:t>
            </a:r>
            <a:r>
              <a:rPr lang="uk-UA" sz="1600" b="1" dirty="0">
                <a:solidFill>
                  <a:srgbClr val="C00000"/>
                </a:solidFill>
              </a:rPr>
              <a:t>анкетування учнів </a:t>
            </a:r>
            <a:r>
              <a:rPr lang="uk-UA" sz="1600" b="1" dirty="0"/>
              <a:t>ІІІ курсу щодо вибору третього предмета для складання ДПА у формі ЗНО (історія України або англійська мова), четвертого предмета для складання ДПА у формі ЗНО (фізика, хімія, біологія, географія, історія України, іноземна мова)  та вступу до закладів вищої освіти у 2021 </a:t>
            </a:r>
            <a:r>
              <a:rPr lang="uk-UA" sz="1600" b="1" dirty="0" smtClean="0"/>
              <a:t>році</a:t>
            </a:r>
          </a:p>
          <a:p>
            <a:pPr marL="0" indent="0"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Формування класними керівниками комплектів </a:t>
            </a:r>
            <a:r>
              <a:rPr lang="uk-UA" sz="1600" b="1" dirty="0" smtClean="0"/>
              <a:t>документів для реєстрації учнів </a:t>
            </a:r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0250" y="80695"/>
            <a:ext cx="6822229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участі учнів училища у 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5148064" y="727026"/>
            <a:ext cx="3777936" cy="541734"/>
          </a:xfrm>
          <a:prstGeom prst="roundRect">
            <a:avLst>
              <a:gd name="adj" fmla="val 8636"/>
            </a:avLst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Жовтень-грудень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97871" y="1181659"/>
            <a:ext cx="4294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 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t="21374" r="50868" b="59746"/>
          <a:stretch/>
        </p:blipFill>
        <p:spPr bwMode="auto">
          <a:xfrm>
            <a:off x="325953" y="3573016"/>
            <a:ext cx="4680519" cy="14654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30803" r="50737" b="47993"/>
          <a:stretch/>
        </p:blipFill>
        <p:spPr bwMode="auto">
          <a:xfrm>
            <a:off x="323528" y="5157192"/>
            <a:ext cx="4680519" cy="16369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9" t="22873" r="40806" b="15798"/>
          <a:stretch/>
        </p:blipFill>
        <p:spPr bwMode="auto">
          <a:xfrm>
            <a:off x="5518022" y="3590476"/>
            <a:ext cx="3277735" cy="307888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407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2774" y="1550990"/>
            <a:ext cx="8425690" cy="1589978"/>
          </a:xfrm>
        </p:spPr>
        <p:txBody>
          <a:bodyPr/>
          <a:lstStyle/>
          <a:p>
            <a:pPr marL="0" indent="0">
              <a:buNone/>
            </a:pPr>
            <a:r>
              <a:rPr lang="uk-UA" sz="1600" b="1" dirty="0">
                <a:solidFill>
                  <a:srgbClr val="C00000"/>
                </a:solidFill>
              </a:rPr>
              <a:t>Педагогічні </a:t>
            </a:r>
            <a:r>
              <a:rPr lang="uk-UA" sz="1600" b="1" dirty="0" smtClean="0">
                <a:solidFill>
                  <a:srgbClr val="C00000"/>
                </a:solidFill>
              </a:rPr>
              <a:t>ради:</a:t>
            </a:r>
            <a:endParaRPr lang="ru-RU" sz="1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uk-UA" sz="1600" b="1" dirty="0" smtClean="0"/>
              <a:t>«Про </a:t>
            </a:r>
            <a:r>
              <a:rPr lang="uk-UA" sz="1600" b="1" dirty="0"/>
              <a:t>роль педагога в підготовці учнів до ДПА у формі </a:t>
            </a:r>
            <a:r>
              <a:rPr lang="uk-UA" sz="1600" b="1" dirty="0" smtClean="0"/>
              <a:t>ЗНО» (грудень</a:t>
            </a:r>
            <a:r>
              <a:rPr lang="uk-UA" sz="1600" b="1" dirty="0"/>
              <a:t>, 2019) </a:t>
            </a:r>
            <a:endParaRPr lang="uk-UA" sz="1600" b="1" dirty="0" smtClean="0"/>
          </a:p>
          <a:p>
            <a:pPr marL="0" indent="0">
              <a:buNone/>
            </a:pPr>
            <a:r>
              <a:rPr lang="uk-UA" sz="1600" b="1" dirty="0" smtClean="0"/>
              <a:t>«Сучасний </a:t>
            </a:r>
            <a:r>
              <a:rPr lang="uk-UA" sz="1600" b="1" dirty="0"/>
              <a:t>урок в контексті компетентнісного підходу </a:t>
            </a:r>
            <a:r>
              <a:rPr lang="uk-UA" sz="1600" b="1" dirty="0" smtClean="0"/>
              <a:t>. Формування предметних і ключових  компетентностей учнів» </a:t>
            </a:r>
            <a:r>
              <a:rPr lang="uk-UA" sz="1600" b="1" dirty="0"/>
              <a:t>(березень, 2020</a:t>
            </a:r>
            <a:r>
              <a:rPr lang="uk-UA" sz="1600" b="1" dirty="0" smtClean="0"/>
              <a:t>)</a:t>
            </a:r>
            <a:endParaRPr lang="ru-RU" sz="1600" b="1" dirty="0"/>
          </a:p>
          <a:p>
            <a:pPr marL="0" indent="0">
              <a:buNone/>
            </a:pPr>
            <a:r>
              <a:rPr lang="uk-UA" sz="1600" b="1" dirty="0" smtClean="0"/>
              <a:t>«Тестові </a:t>
            </a:r>
            <a:r>
              <a:rPr lang="uk-UA" sz="1600" b="1" dirty="0"/>
              <a:t>технології оцінювання компетентностей </a:t>
            </a:r>
            <a:r>
              <a:rPr lang="uk-UA" sz="1600" b="1" dirty="0" smtClean="0"/>
              <a:t>учнів» </a:t>
            </a:r>
            <a:r>
              <a:rPr lang="uk-UA" sz="1600" b="1" dirty="0"/>
              <a:t>(грудень, 2020)</a:t>
            </a:r>
            <a:endParaRPr lang="ru-RU" sz="16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0250" y="80695"/>
            <a:ext cx="6822229" cy="9233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</a:t>
            </a:r>
            <a:r>
              <a:rPr lang="uk-UA" b="1" dirty="0" smtClean="0">
                <a:solidFill>
                  <a:schemeClr val="bg1"/>
                </a:solidFill>
              </a:rPr>
              <a:t>викладачів з підготовки учнів до проходження </a:t>
            </a:r>
            <a:r>
              <a:rPr lang="uk-UA" b="1" dirty="0">
                <a:solidFill>
                  <a:schemeClr val="bg1"/>
                </a:solidFill>
              </a:rPr>
              <a:t>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5114543" y="910792"/>
            <a:ext cx="3777936" cy="541734"/>
          </a:xfrm>
          <a:prstGeom prst="roundRect">
            <a:avLst>
              <a:gd name="adj" fmla="val 8636"/>
            </a:avLst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Вересень-травень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4" t="32907" r="14270" b="10748"/>
          <a:stretch/>
        </p:blipFill>
        <p:spPr bwMode="auto">
          <a:xfrm>
            <a:off x="251520" y="3212976"/>
            <a:ext cx="4564677" cy="29660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" t="22290" r="64824" b="15346"/>
          <a:stretch/>
        </p:blipFill>
        <p:spPr bwMode="auto">
          <a:xfrm>
            <a:off x="4826016" y="3011639"/>
            <a:ext cx="2177495" cy="31673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 t="19242" r="66220" b="14625"/>
          <a:stretch/>
        </p:blipFill>
        <p:spPr bwMode="auto">
          <a:xfrm>
            <a:off x="6804248" y="3659606"/>
            <a:ext cx="2088231" cy="30464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150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51521" y="1052736"/>
            <a:ext cx="5954049" cy="29915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>
            <a:lvl1pPr marL="265113" indent="-2651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630238" indent="-17303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>
              <a:buNone/>
            </a:pPr>
            <a:r>
              <a:rPr lang="uk-UA" sz="2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Заняття з елементами тренінгу з педагогами </a:t>
            </a:r>
          </a:p>
          <a:p>
            <a:pPr marL="0" indent="0" algn="ctr">
              <a:buNone/>
            </a:pPr>
            <a:r>
              <a:rPr lang="uk-UA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«Психологічний супровід здобувачів освіти при підготовці до ЗНО» </a:t>
            </a:r>
          </a:p>
          <a:p>
            <a:pPr marL="0" indent="0" algn="ctr">
              <a:buNone/>
            </a:pPr>
            <a:r>
              <a:rPr lang="uk-UA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(лютий 2020) </a:t>
            </a:r>
          </a:p>
          <a:p>
            <a:pPr marL="0" indent="0" algn="just">
              <a:buNone/>
            </a:pPr>
            <a:r>
              <a:rPr lang="uk-UA" sz="1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Будь-який 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іспит є стресовою ситуацією. Як вести себе викладачам, щоби психологічно підтримати учня, як працювати з учнями , враховуючи їхню індивідуальність? На ці питання викладачі отримали відповіді у ході заняття</a:t>
            </a: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4" name="Picture 2" descr="D:\пошта\82148831_2630936030526081_5545405367342596096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87972"/>
            <a:ext cx="4310066" cy="220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пошта\82190550_2630936167192734_5246725060881809408_o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365103"/>
            <a:ext cx="3935481" cy="21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пошта\82459274_2630936183859399_2853084536361713664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70" y="1700808"/>
            <a:ext cx="2604487" cy="211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70250" y="80695"/>
            <a:ext cx="6822229" cy="9233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</a:t>
            </a:r>
            <a:r>
              <a:rPr lang="uk-UA" b="1" dirty="0" smtClean="0">
                <a:solidFill>
                  <a:schemeClr val="bg1"/>
                </a:solidFill>
              </a:rPr>
              <a:t>викладачів з підготовки учнів до проходження </a:t>
            </a:r>
            <a:r>
              <a:rPr lang="uk-UA" b="1" dirty="0">
                <a:solidFill>
                  <a:schemeClr val="bg1"/>
                </a:solidFill>
              </a:rPr>
              <a:t>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63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79512" y="1268761"/>
            <a:ext cx="8568952" cy="3200876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>
            <a:lvl1pPr marL="265113" indent="-2651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630238" indent="-17303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uk-UA" sz="2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Заняття </a:t>
            </a: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елементами тренінгу </a:t>
            </a:r>
            <a:endParaRPr lang="uk-UA" sz="22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uk-UA" sz="1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uk-UA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</a:t>
            </a:r>
            <a:r>
              <a:rPr lang="ru-RU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ехнологій</a:t>
            </a:r>
            <a:r>
              <a:rPr lang="ru-RU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критичного </a:t>
            </a:r>
            <a:r>
              <a:rPr lang="ru-RU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мислення</a:t>
            </a:r>
            <a:r>
              <a:rPr lang="ru-RU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уроках</a:t>
            </a:r>
            <a:r>
              <a:rPr lang="uk-UA" sz="1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(20.02.2020),</a:t>
            </a:r>
            <a:r>
              <a:rPr lang="uk-UA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 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обговорено питання, яким має бути урок, побудований за технологією критичного мислення</a:t>
            </a: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uk-UA" sz="1600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етапи </a:t>
            </a:r>
            <a:r>
              <a:rPr lang="uk-UA" sz="160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уроку 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критичного мислення; </a:t>
            </a:r>
            <a:endParaRPr lang="uk-UA" sz="16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600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інструменти</a:t>
            </a: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формування критичного мислення в учнів; </a:t>
            </a:r>
            <a:endParaRPr lang="uk-UA" sz="16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u="sng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умови</a:t>
            </a:r>
            <a:r>
              <a:rPr lang="ru-RU" sz="160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створення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яких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здатне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спонукати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стимулювати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учнів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критичного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мислення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k-UA" sz="16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результатами тренінгу створено </a:t>
            </a:r>
            <a:r>
              <a:rPr lang="uk-UA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методичну розробку 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«Методика формування та розвитку критичного мислення».</a:t>
            </a:r>
            <a:r>
              <a:rPr lang="uk-UA" sz="16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/>
          </a:p>
        </p:txBody>
      </p:sp>
      <p:pic>
        <p:nvPicPr>
          <p:cNvPr id="4" name="Picture 6" descr="D:\пошта\wordtojpeg\Методи розвитку та формування критичного мислення (друк)\Методи розвитку та формування критичного мислення (друк)-1.jpg"/>
          <p:cNvPicPr>
            <a:picLocks noChangeAspect="1" noChangeArrowheads="1"/>
          </p:cNvPicPr>
          <p:nvPr/>
        </p:nvPicPr>
        <p:blipFill rotWithShape="1">
          <a:blip r:embed="rId3"/>
          <a:srcRect l="46801"/>
          <a:stretch/>
        </p:blipFill>
        <p:spPr bwMode="auto">
          <a:xfrm>
            <a:off x="3697470" y="4405999"/>
            <a:ext cx="1728192" cy="229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 descr="D:\пошта\DSCN7218-1024x6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62" y="4488303"/>
            <a:ext cx="3624645" cy="2251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пошта\DSCN7221-1024x5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3" y="4653376"/>
            <a:ext cx="3415285" cy="1921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70250" y="80695"/>
            <a:ext cx="6822229" cy="9233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</a:t>
            </a:r>
            <a:r>
              <a:rPr lang="uk-UA" b="1" dirty="0" smtClean="0">
                <a:solidFill>
                  <a:schemeClr val="bg1"/>
                </a:solidFill>
              </a:rPr>
              <a:t>викладачів з підготовки учнів до проходження </a:t>
            </a:r>
            <a:r>
              <a:rPr lang="uk-UA" b="1" dirty="0">
                <a:solidFill>
                  <a:schemeClr val="bg1"/>
                </a:solidFill>
              </a:rPr>
              <a:t>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5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75651" y="1196753"/>
            <a:ext cx="6412573" cy="2739211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>
            <a:lvl1pPr marL="265113" indent="-2651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630238" indent="-17303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uk-UA" sz="1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Спільне </a:t>
            </a:r>
            <a:r>
              <a:rPr lang="uk-UA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засідання членів методичних комісій суспільно-гуманітарного та природничо-математичного циклів </a:t>
            </a:r>
            <a:r>
              <a:rPr lang="uk-UA" sz="1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формі </a:t>
            </a:r>
            <a:endParaRPr lang="uk-UA" sz="18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uk-UA" sz="1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круглого </a:t>
            </a:r>
            <a:r>
              <a:rPr lang="uk-UA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столу з проблеми </a:t>
            </a:r>
            <a:endParaRPr lang="uk-UA" sz="18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uk-UA" sz="1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Формування </a:t>
            </a:r>
            <a:r>
              <a:rPr lang="uk-UA" sz="1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предметних і ключових </a:t>
            </a:r>
            <a:r>
              <a:rPr lang="uk-UA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компетентностей учнів</a:t>
            </a:r>
            <a:r>
              <a:rPr lang="uk-UA" sz="1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(02.03.2020)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Матеріали круглого столу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допоможуть 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викладачам створити освітнє середовище для реалізації компетентнісного підходу до навчання, оцінити власну практику в контексті освітніх новацій, </a:t>
            </a: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здійснити моніторинг 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розвитку учнів</a:t>
            </a: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altLang="ru-RU" sz="1600" b="1" u="sng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3778" name="Picture 2" descr="D:\пошта\0-02-0a-1e888fd27716393ac45b124245577662d24eea03db86786843256ec9a6fdaa22_full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52" y="4365104"/>
            <a:ext cx="4582844" cy="2477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0" name="Picture 4" descr="D:\пошта\0-02-0a-78d8bf8e339ec7e05a83aa63ac4ffe0a870d33b3628befd5ae6b25d733b2f64f_full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52792"/>
            <a:ext cx="2592288" cy="1823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пошта\IMG_20200302_1533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02110"/>
            <a:ext cx="3520275" cy="2640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70250" y="80695"/>
            <a:ext cx="6822229" cy="9233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</a:t>
            </a:r>
            <a:r>
              <a:rPr lang="uk-UA" b="1" dirty="0" smtClean="0">
                <a:solidFill>
                  <a:schemeClr val="bg1"/>
                </a:solidFill>
              </a:rPr>
              <a:t>викладачів з підготовки учнів до проходження </a:t>
            </a:r>
            <a:r>
              <a:rPr lang="uk-UA" b="1" dirty="0">
                <a:solidFill>
                  <a:schemeClr val="bg1"/>
                </a:solidFill>
              </a:rPr>
              <a:t>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 l="28452" t="27255" r="23465" b="20914"/>
          <a:stretch>
            <a:fillRect/>
          </a:stretch>
        </p:blipFill>
        <p:spPr bwMode="auto">
          <a:xfrm>
            <a:off x="5076056" y="1153315"/>
            <a:ext cx="3312368" cy="2232762"/>
          </a:xfrm>
          <a:prstGeom prst="rect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25602" name="Объект 4"/>
          <p:cNvSpPr>
            <a:spLocks/>
          </p:cNvSpPr>
          <p:nvPr/>
        </p:nvSpPr>
        <p:spPr bwMode="auto">
          <a:xfrm>
            <a:off x="345181" y="1004025"/>
            <a:ext cx="4552083" cy="1128831"/>
          </a:xfrm>
          <a:prstGeom prst="rect">
            <a:avLst/>
          </a:prstGeom>
          <a:solidFill>
            <a:schemeClr val="bg1"/>
          </a:solidFill>
          <a:ln w="5715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uk-UA" sz="1600" b="1" dirty="0" smtClean="0">
                <a:solidFill>
                  <a:srgbClr val="000099"/>
                </a:solidFill>
                <a:latin typeface="Calibri" pitchFamily="34" charset="0"/>
              </a:rPr>
              <a:t>Спільне засідання методичних комісій загальноосвітнього напряму з </a:t>
            </a:r>
            <a:r>
              <a:rPr lang="uk-UA" sz="1600" b="1" dirty="0">
                <a:solidFill>
                  <a:srgbClr val="000099"/>
                </a:solidFill>
                <a:latin typeface="Calibri" pitchFamily="34" charset="0"/>
              </a:rPr>
              <a:t>елементами </a:t>
            </a:r>
            <a:r>
              <a:rPr lang="uk-UA" sz="1600" b="1" dirty="0" err="1" smtClean="0">
                <a:solidFill>
                  <a:srgbClr val="000099"/>
                </a:solidFill>
                <a:latin typeface="Calibri" pitchFamily="34" charset="0"/>
              </a:rPr>
              <a:t>веб-квесту</a:t>
            </a:r>
            <a:r>
              <a:rPr lang="uk-UA" sz="1600" b="1" dirty="0" smtClean="0">
                <a:solidFill>
                  <a:srgbClr val="000099"/>
                </a:solidFill>
                <a:latin typeface="Calibri" pitchFamily="34" charset="0"/>
              </a:rPr>
              <a:t> «Готуємо учнів до ЗНО» 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uk-UA" sz="1600" b="1" dirty="0" smtClean="0">
                <a:solidFill>
                  <a:srgbClr val="000099"/>
                </a:solidFill>
                <a:latin typeface="Calibri" pitchFamily="34" charset="0"/>
              </a:rPr>
              <a:t>(лютий 2020 р.)</a:t>
            </a:r>
            <a:endParaRPr lang="uk-UA" sz="1600" b="1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25603" name="Picture 5" descr="IMG_20201209_1044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970" y="2492896"/>
            <a:ext cx="3971583" cy="3159756"/>
          </a:xfrm>
          <a:prstGeom prst="rect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5604" name="Picture 6" descr="IMG_20201209_1042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832" y="4347275"/>
            <a:ext cx="3080020" cy="2309568"/>
          </a:xfrm>
          <a:prstGeom prst="rect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5122" name="Picture 2" descr="D:\пошта\IMG_20201209_104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396" y="3520248"/>
            <a:ext cx="3130083" cy="2347563"/>
          </a:xfrm>
          <a:prstGeom prst="rect">
            <a:avLst/>
          </a:prstGeom>
          <a:noFill/>
          <a:ln w="5715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70250" y="80695"/>
            <a:ext cx="6822229" cy="9233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</a:t>
            </a:r>
            <a:r>
              <a:rPr lang="uk-UA" b="1" dirty="0" smtClean="0">
                <a:solidFill>
                  <a:schemeClr val="bg1"/>
                </a:solidFill>
              </a:rPr>
              <a:t>викладачів з підготовки учнів до проходження </a:t>
            </a:r>
            <a:r>
              <a:rPr lang="uk-UA" b="1" dirty="0">
                <a:solidFill>
                  <a:schemeClr val="bg1"/>
                </a:solidFill>
              </a:rPr>
              <a:t>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38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ъект 4"/>
          <p:cNvSpPr>
            <a:spLocks/>
          </p:cNvSpPr>
          <p:nvPr/>
        </p:nvSpPr>
        <p:spPr bwMode="auto">
          <a:xfrm>
            <a:off x="345181" y="1004025"/>
            <a:ext cx="4552083" cy="841289"/>
          </a:xfrm>
          <a:prstGeom prst="rect">
            <a:avLst/>
          </a:prstGeom>
          <a:solidFill>
            <a:schemeClr val="bg1"/>
          </a:solidFill>
          <a:ln w="5715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uk-UA" sz="1600" b="1" dirty="0" smtClean="0">
                <a:solidFill>
                  <a:srgbClr val="000099"/>
                </a:solidFill>
                <a:latin typeface="Calibri" pitchFamily="34" charset="0"/>
              </a:rPr>
              <a:t>Спільне засідання методичних комісій загальноосвітнього напряму з </a:t>
            </a:r>
            <a:r>
              <a:rPr lang="uk-UA" sz="1600" b="1" dirty="0">
                <a:solidFill>
                  <a:srgbClr val="000099"/>
                </a:solidFill>
                <a:latin typeface="Calibri" pitchFamily="34" charset="0"/>
              </a:rPr>
              <a:t>елементами </a:t>
            </a:r>
            <a:r>
              <a:rPr lang="uk-UA" sz="1600" b="1" dirty="0" smtClean="0">
                <a:solidFill>
                  <a:srgbClr val="000099"/>
                </a:solidFill>
                <a:latin typeface="Calibri" pitchFamily="34" charset="0"/>
              </a:rPr>
              <a:t>веб-</a:t>
            </a:r>
            <a:r>
              <a:rPr lang="uk-UA" sz="1600" b="1" dirty="0" err="1" smtClean="0">
                <a:solidFill>
                  <a:srgbClr val="000099"/>
                </a:solidFill>
                <a:latin typeface="Calibri" pitchFamily="34" charset="0"/>
              </a:rPr>
              <a:t>квесту</a:t>
            </a:r>
            <a:r>
              <a:rPr lang="uk-UA" sz="1600" b="1" dirty="0" smtClean="0">
                <a:solidFill>
                  <a:srgbClr val="000099"/>
                </a:solidFill>
                <a:latin typeface="Calibri" pitchFamily="34" charset="0"/>
              </a:rPr>
              <a:t> (лютий 2020 р.)</a:t>
            </a:r>
            <a:endParaRPr lang="uk-UA" sz="1600" b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70250" y="80695"/>
            <a:ext cx="6822229" cy="9233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</a:t>
            </a:r>
            <a:r>
              <a:rPr lang="uk-UA" b="1" dirty="0" smtClean="0">
                <a:solidFill>
                  <a:schemeClr val="bg1"/>
                </a:solidFill>
              </a:rPr>
              <a:t>викладачів з підготовки учнів до проходження </a:t>
            </a:r>
            <a:r>
              <a:rPr lang="uk-UA" b="1" dirty="0">
                <a:solidFill>
                  <a:schemeClr val="bg1"/>
                </a:solidFill>
              </a:rPr>
              <a:t>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29921" t="19821" r="25853" b="13060"/>
          <a:stretch>
            <a:fillRect/>
          </a:stretch>
        </p:blipFill>
        <p:spPr bwMode="auto">
          <a:xfrm>
            <a:off x="353069" y="2034503"/>
            <a:ext cx="4536305" cy="4302624"/>
          </a:xfrm>
          <a:prstGeom prst="rect">
            <a:avLst/>
          </a:prstGeom>
          <a:noFill/>
          <a:ln w="5715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1" name="Picture 6" descr="скачанные файлы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9674" y="1066190"/>
            <a:ext cx="1954785" cy="1218331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2" name="Picture 8" descr="banner-soci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1364" y="2292589"/>
            <a:ext cx="3402171" cy="1786568"/>
          </a:xfrm>
          <a:prstGeom prst="rect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3" name="Picture 2" descr="F:\На виступ\Веб квест\content_ЗНО_клуб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248" y="4365104"/>
            <a:ext cx="4661297" cy="2248608"/>
          </a:xfrm>
          <a:prstGeom prst="rect">
            <a:avLst/>
          </a:prstGeom>
          <a:noFill/>
          <a:ln w="5715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05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ъект 4"/>
          <p:cNvSpPr>
            <a:spLocks/>
          </p:cNvSpPr>
          <p:nvPr/>
        </p:nvSpPr>
        <p:spPr bwMode="auto">
          <a:xfrm>
            <a:off x="345181" y="1268760"/>
            <a:ext cx="8547298" cy="2088232"/>
          </a:xfrm>
          <a:prstGeom prst="rect">
            <a:avLst/>
          </a:prstGeom>
          <a:solidFill>
            <a:schemeClr val="bg1"/>
          </a:solidFill>
          <a:ln w="5715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600" b="1" dirty="0">
                <a:solidFill>
                  <a:srgbClr val="000099"/>
                </a:solidFill>
              </a:rPr>
              <a:t>Організація </a:t>
            </a:r>
            <a:r>
              <a:rPr lang="uk-UA" sz="1600" b="1" dirty="0">
                <a:solidFill>
                  <a:srgbClr val="C00000"/>
                </a:solidFill>
              </a:rPr>
              <a:t>майстер-класів</a:t>
            </a:r>
            <a:r>
              <a:rPr lang="uk-UA" sz="1600" b="1" dirty="0">
                <a:solidFill>
                  <a:srgbClr val="000099"/>
                </a:solidFill>
              </a:rPr>
              <a:t> </a:t>
            </a:r>
            <a:r>
              <a:rPr lang="uk-UA" sz="1600" b="1" dirty="0" smtClean="0">
                <a:solidFill>
                  <a:srgbClr val="000099"/>
                </a:solidFill>
              </a:rPr>
              <a:t>з впровадження тестових технологій з застосуванням цифрових ресурсів (</a:t>
            </a:r>
            <a:r>
              <a:rPr lang="en-US" sz="1600" b="1" dirty="0" err="1" smtClean="0">
                <a:solidFill>
                  <a:srgbClr val="000099"/>
                </a:solidFill>
              </a:rPr>
              <a:t>Classtime</a:t>
            </a:r>
            <a:r>
              <a:rPr lang="en-US" sz="1600" b="1" dirty="0" smtClean="0">
                <a:solidFill>
                  <a:srgbClr val="000099"/>
                </a:solidFill>
              </a:rPr>
              <a:t>)</a:t>
            </a:r>
            <a:endParaRPr lang="uk-UA" sz="1600" b="1" dirty="0" smtClean="0">
              <a:solidFill>
                <a:srgbClr val="000099"/>
              </a:solidFill>
            </a:endParaRPr>
          </a:p>
          <a:p>
            <a:r>
              <a:rPr lang="uk-UA" sz="1600" b="1" dirty="0" smtClean="0">
                <a:solidFill>
                  <a:srgbClr val="000099"/>
                </a:solidFill>
              </a:rPr>
              <a:t>Організація </a:t>
            </a:r>
            <a:r>
              <a:rPr lang="uk-UA" sz="1600" b="1" dirty="0">
                <a:solidFill>
                  <a:srgbClr val="000099"/>
                </a:solidFill>
              </a:rPr>
              <a:t>проходження викладачами </a:t>
            </a:r>
            <a:r>
              <a:rPr lang="uk-UA" sz="1600" b="1" dirty="0">
                <a:solidFill>
                  <a:srgbClr val="C00000"/>
                </a:solidFill>
              </a:rPr>
              <a:t>он-лайн тестів </a:t>
            </a:r>
            <a:r>
              <a:rPr lang="uk-UA" sz="1600" b="1" dirty="0">
                <a:solidFill>
                  <a:srgbClr val="000099"/>
                </a:solidFill>
              </a:rPr>
              <a:t>з </a:t>
            </a:r>
            <a:r>
              <a:rPr lang="uk-UA" sz="1600" b="1" dirty="0" smtClean="0">
                <a:solidFill>
                  <a:srgbClr val="000099"/>
                </a:solidFill>
              </a:rPr>
              <a:t>предметів</a:t>
            </a:r>
          </a:p>
          <a:p>
            <a:r>
              <a:rPr lang="uk-UA" sz="1600" b="1" dirty="0" smtClean="0">
                <a:solidFill>
                  <a:srgbClr val="C00000"/>
                </a:solidFill>
              </a:rPr>
              <a:t>Зустрічі</a:t>
            </a:r>
            <a:r>
              <a:rPr lang="uk-UA" sz="1600" b="1" dirty="0" smtClean="0">
                <a:solidFill>
                  <a:srgbClr val="000099"/>
                </a:solidFill>
              </a:rPr>
              <a:t> </a:t>
            </a:r>
            <a:r>
              <a:rPr lang="uk-UA" sz="1600" b="1" dirty="0">
                <a:solidFill>
                  <a:srgbClr val="000099"/>
                </a:solidFill>
              </a:rPr>
              <a:t>з представниками ХРЦОЯО, участь у </a:t>
            </a:r>
            <a:r>
              <a:rPr lang="uk-UA" sz="1600" b="1" dirty="0" err="1">
                <a:solidFill>
                  <a:srgbClr val="000099"/>
                </a:solidFill>
              </a:rPr>
              <a:t>вебінарах</a:t>
            </a:r>
            <a:r>
              <a:rPr lang="uk-UA" sz="1600" b="1" dirty="0">
                <a:solidFill>
                  <a:srgbClr val="000099"/>
                </a:solidFill>
              </a:rPr>
              <a:t> НМЦ ПТО в Сумській </a:t>
            </a:r>
            <a:r>
              <a:rPr lang="uk-UA" sz="1600" b="1" dirty="0" smtClean="0">
                <a:solidFill>
                  <a:srgbClr val="000099"/>
                </a:solidFill>
              </a:rPr>
              <a:t>області (методична нарада </a:t>
            </a:r>
            <a:r>
              <a:rPr lang="uk-UA" sz="1600" b="1" dirty="0">
                <a:solidFill>
                  <a:srgbClr val="000099"/>
                </a:solidFill>
              </a:rPr>
              <a:t>у форматі </a:t>
            </a:r>
            <a:r>
              <a:rPr lang="en-US" sz="1600" b="1" dirty="0">
                <a:solidFill>
                  <a:srgbClr val="000099"/>
                </a:solidFill>
              </a:rPr>
              <a:t>zoom</a:t>
            </a:r>
            <a:r>
              <a:rPr lang="uk-UA" sz="1600" b="1" dirty="0">
                <a:solidFill>
                  <a:srgbClr val="000099"/>
                </a:solidFill>
              </a:rPr>
              <a:t>- конференцій з метою актуалізації маркерів стратегії розвитку освітніх оцінювань та методологічних, змістових аспектів ЗНО-2021 (27.10., 06.11. 2020 за ініціативи ХРЦОЯО</a:t>
            </a:r>
            <a:r>
              <a:rPr lang="uk-UA" sz="1600" b="1" dirty="0" smtClean="0">
                <a:solidFill>
                  <a:srgbClr val="000099"/>
                </a:solidFill>
              </a:rPr>
              <a:t>)</a:t>
            </a:r>
            <a:endParaRPr lang="ru-RU" sz="1600" b="1" dirty="0">
              <a:solidFill>
                <a:srgbClr val="000099"/>
              </a:solidFill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endParaRPr lang="uk-UA" sz="1600" b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70250" y="80695"/>
            <a:ext cx="6822229" cy="9233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</a:t>
            </a:r>
            <a:r>
              <a:rPr lang="uk-UA" b="1" dirty="0" smtClean="0">
                <a:solidFill>
                  <a:schemeClr val="bg1"/>
                </a:solidFill>
              </a:rPr>
              <a:t>викладачів з підготовки учнів до проходження </a:t>
            </a:r>
            <a:r>
              <a:rPr lang="uk-UA" b="1" dirty="0">
                <a:solidFill>
                  <a:schemeClr val="bg1"/>
                </a:solidFill>
              </a:rPr>
              <a:t>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pic>
        <p:nvPicPr>
          <p:cNvPr id="14338" name="Picture 2" descr="D:\пошта\IMG_20201123_1448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 bwMode="auto">
          <a:xfrm>
            <a:off x="5369781" y="4409989"/>
            <a:ext cx="3561797" cy="2304256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пошта\IMG_20201123_1449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r="18" b="46534"/>
          <a:stretch/>
        </p:blipFill>
        <p:spPr bwMode="auto">
          <a:xfrm>
            <a:off x="3821609" y="3130121"/>
            <a:ext cx="3096344" cy="2130522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пошта\IMG_20201127_1258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" y="3717032"/>
            <a:ext cx="2980960" cy="285647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090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ъект 4"/>
          <p:cNvSpPr>
            <a:spLocks/>
          </p:cNvSpPr>
          <p:nvPr/>
        </p:nvSpPr>
        <p:spPr bwMode="auto">
          <a:xfrm>
            <a:off x="345181" y="908720"/>
            <a:ext cx="8547298" cy="5832648"/>
          </a:xfrm>
          <a:prstGeom prst="rect">
            <a:avLst/>
          </a:prstGeom>
          <a:solidFill>
            <a:schemeClr val="bg1"/>
          </a:solidFill>
          <a:ln w="5715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600" b="1" dirty="0" err="1">
                <a:solidFill>
                  <a:srgbClr val="C00000"/>
                </a:solidFill>
              </a:rPr>
              <a:t>Уроки</a:t>
            </a:r>
            <a:r>
              <a:rPr lang="uk-UA" sz="1600" b="1" dirty="0">
                <a:solidFill>
                  <a:srgbClr val="C00000"/>
                </a:solidFill>
              </a:rPr>
              <a:t> </a:t>
            </a:r>
            <a:endParaRPr lang="ru-RU" sz="1600" dirty="0">
              <a:solidFill>
                <a:srgbClr val="C00000"/>
              </a:solidFill>
            </a:endParaRPr>
          </a:p>
          <a:p>
            <a:r>
              <a:rPr lang="ru-RU" sz="1600" dirty="0" err="1">
                <a:solidFill>
                  <a:srgbClr val="000099"/>
                </a:solidFill>
              </a:rPr>
              <a:t>Підготовка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учнів</a:t>
            </a:r>
            <a:r>
              <a:rPr lang="ru-RU" sz="1600" dirty="0">
                <a:solidFill>
                  <a:srgbClr val="000099"/>
                </a:solidFill>
              </a:rPr>
              <a:t> до ЗНО </a:t>
            </a:r>
            <a:r>
              <a:rPr lang="ru-RU" sz="1600" dirty="0" err="1">
                <a:solidFill>
                  <a:srgbClr val="000099"/>
                </a:solidFill>
              </a:rPr>
              <a:t>здійснюється</a:t>
            </a:r>
            <a:r>
              <a:rPr lang="ru-RU" sz="1600" dirty="0">
                <a:solidFill>
                  <a:srgbClr val="000099"/>
                </a:solidFill>
              </a:rPr>
              <a:t> на  уроках по </a:t>
            </a:r>
            <a:r>
              <a:rPr lang="ru-RU" sz="1600" dirty="0" err="1">
                <a:solidFill>
                  <a:srgbClr val="000099"/>
                </a:solidFill>
              </a:rPr>
              <a:t>наступних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напрямах</a:t>
            </a:r>
            <a:r>
              <a:rPr lang="ru-RU" sz="1600" dirty="0">
                <a:solidFill>
                  <a:srgbClr val="000099"/>
                </a:solidFill>
              </a:rPr>
              <a:t> :</a:t>
            </a:r>
          </a:p>
          <a:p>
            <a:r>
              <a:rPr lang="ru-RU" sz="1600" b="1" u="sng" dirty="0" err="1" smtClean="0">
                <a:solidFill>
                  <a:srgbClr val="000099"/>
                </a:solidFill>
              </a:rPr>
              <a:t>Інформаційна</a:t>
            </a:r>
            <a:r>
              <a:rPr lang="ru-RU" sz="1600" b="1" u="sng" dirty="0" smtClean="0">
                <a:solidFill>
                  <a:srgbClr val="000099"/>
                </a:solidFill>
              </a:rPr>
              <a:t> </a:t>
            </a:r>
            <a:r>
              <a:rPr lang="ru-RU" sz="1600" b="1" u="sng" dirty="0">
                <a:solidFill>
                  <a:srgbClr val="000099"/>
                </a:solidFill>
              </a:rPr>
              <a:t>робота</a:t>
            </a:r>
            <a:r>
              <a:rPr lang="ru-RU" sz="1600" dirty="0">
                <a:solidFill>
                  <a:srgbClr val="000099"/>
                </a:solidFill>
              </a:rPr>
              <a:t>. В </a:t>
            </a:r>
            <a:r>
              <a:rPr lang="ru-RU" sz="1600" dirty="0" err="1" smtClean="0">
                <a:solidFill>
                  <a:srgbClr val="000099"/>
                </a:solidFill>
              </a:rPr>
              <a:t>кабінетах</a:t>
            </a:r>
            <a:r>
              <a:rPr lang="ru-RU" sz="1600" dirty="0" smtClean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щорічно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оформляється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інформаційний</a:t>
            </a:r>
            <a:r>
              <a:rPr lang="ru-RU" sz="1600" dirty="0">
                <a:solidFill>
                  <a:srgbClr val="000099"/>
                </a:solidFill>
              </a:rPr>
              <a:t> стенд, </a:t>
            </a:r>
            <a:r>
              <a:rPr lang="ru-RU" sz="1600" dirty="0" err="1">
                <a:solidFill>
                  <a:srgbClr val="000099"/>
                </a:solidFill>
              </a:rPr>
              <a:t>що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відображає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загальну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інформацію</a:t>
            </a:r>
            <a:r>
              <a:rPr lang="ru-RU" sz="1600" dirty="0">
                <a:solidFill>
                  <a:srgbClr val="000099"/>
                </a:solidFill>
              </a:rPr>
              <a:t>, </a:t>
            </a:r>
            <a:r>
              <a:rPr lang="ru-RU" sz="1600" dirty="0" err="1">
                <a:solidFill>
                  <a:srgbClr val="000099"/>
                </a:solidFill>
              </a:rPr>
              <a:t>пов'язану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із</a:t>
            </a:r>
            <a:r>
              <a:rPr lang="ru-RU" sz="1600" dirty="0">
                <a:solidFill>
                  <a:srgbClr val="000099"/>
                </a:solidFill>
              </a:rPr>
              <a:t> ЗНО, а </a:t>
            </a:r>
            <a:r>
              <a:rPr lang="ru-RU" sz="1600" dirty="0" err="1">
                <a:solidFill>
                  <a:srgbClr val="000099"/>
                </a:solidFill>
              </a:rPr>
              <a:t>також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матеріали</a:t>
            </a:r>
            <a:r>
              <a:rPr lang="ru-RU" sz="1600" dirty="0">
                <a:solidFill>
                  <a:srgbClr val="000099"/>
                </a:solidFill>
              </a:rPr>
              <a:t> ЗНО </a:t>
            </a:r>
            <a:r>
              <a:rPr lang="uk-UA" sz="1600" dirty="0">
                <a:solidFill>
                  <a:srgbClr val="000099"/>
                </a:solidFill>
              </a:rPr>
              <a:t>з </a:t>
            </a:r>
            <a:r>
              <a:rPr lang="uk-UA" sz="1600" dirty="0" smtClean="0">
                <a:solidFill>
                  <a:srgbClr val="000099"/>
                </a:solidFill>
              </a:rPr>
              <a:t>предмета:</a:t>
            </a:r>
            <a:r>
              <a:rPr lang="ru-RU" sz="1600" dirty="0" smtClean="0">
                <a:solidFill>
                  <a:srgbClr val="000099"/>
                </a:solidFill>
              </a:rPr>
              <a:t> </a:t>
            </a:r>
            <a:r>
              <a:rPr lang="ru-RU" sz="1600" dirty="0" err="1" smtClean="0">
                <a:solidFill>
                  <a:srgbClr val="000099"/>
                </a:solidFill>
              </a:rPr>
              <a:t>демонстраційний</a:t>
            </a:r>
            <a:r>
              <a:rPr lang="ru-RU" sz="1600" dirty="0" smtClean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варіант</a:t>
            </a:r>
            <a:r>
              <a:rPr lang="ru-RU" sz="1600" dirty="0">
                <a:solidFill>
                  <a:srgbClr val="000099"/>
                </a:solidFill>
              </a:rPr>
              <a:t> ЗНО, </a:t>
            </a:r>
            <a:r>
              <a:rPr lang="ru-RU" sz="1600" dirty="0" err="1">
                <a:solidFill>
                  <a:srgbClr val="000099"/>
                </a:solidFill>
              </a:rPr>
              <a:t>інструкція</a:t>
            </a:r>
            <a:r>
              <a:rPr lang="ru-RU" sz="1600" dirty="0">
                <a:solidFill>
                  <a:srgbClr val="000099"/>
                </a:solidFill>
              </a:rPr>
              <a:t> по </a:t>
            </a:r>
            <a:r>
              <a:rPr lang="ru-RU" sz="1600" dirty="0" err="1">
                <a:solidFill>
                  <a:srgbClr val="000099"/>
                </a:solidFill>
              </a:rPr>
              <a:t>виконанню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роботи</a:t>
            </a:r>
            <a:r>
              <a:rPr lang="ru-RU" sz="1600" dirty="0">
                <a:solidFill>
                  <a:srgbClr val="000099"/>
                </a:solidFill>
              </a:rPr>
              <a:t>, </a:t>
            </a:r>
            <a:r>
              <a:rPr lang="ru-RU" sz="1600" dirty="0" err="1">
                <a:solidFill>
                  <a:srgbClr val="000099"/>
                </a:solidFill>
              </a:rPr>
              <a:t>інструкція</a:t>
            </a:r>
            <a:r>
              <a:rPr lang="ru-RU" sz="1600" dirty="0">
                <a:solidFill>
                  <a:srgbClr val="000099"/>
                </a:solidFill>
              </a:rPr>
              <a:t> по </a:t>
            </a:r>
            <a:r>
              <a:rPr lang="ru-RU" sz="1600" dirty="0" err="1">
                <a:solidFill>
                  <a:srgbClr val="000099"/>
                </a:solidFill>
              </a:rPr>
              <a:t>заповненню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бланків</a:t>
            </a:r>
            <a:r>
              <a:rPr lang="ru-RU" sz="1600" dirty="0">
                <a:solidFill>
                  <a:srgbClr val="000099"/>
                </a:solidFill>
              </a:rPr>
              <a:t>, </a:t>
            </a:r>
            <a:r>
              <a:rPr lang="ru-RU" sz="1600" dirty="0" err="1">
                <a:solidFill>
                  <a:srgbClr val="000099"/>
                </a:solidFill>
              </a:rPr>
              <a:t>методичні</a:t>
            </a:r>
            <a:r>
              <a:rPr lang="ru-RU" sz="1600" dirty="0">
                <a:solidFill>
                  <a:srgbClr val="000099"/>
                </a:solidFill>
              </a:rPr>
              <a:t> і </a:t>
            </a:r>
            <a:r>
              <a:rPr lang="ru-RU" sz="1600" dirty="0" smtClean="0">
                <a:solidFill>
                  <a:srgbClr val="000099"/>
                </a:solidFill>
              </a:rPr>
              <a:t>психолого-</a:t>
            </a:r>
            <a:r>
              <a:rPr lang="ru-RU" sz="1600" dirty="0" err="1" smtClean="0">
                <a:solidFill>
                  <a:srgbClr val="000099"/>
                </a:solidFill>
              </a:rPr>
              <a:t>педагогні</a:t>
            </a:r>
            <a:r>
              <a:rPr lang="ru-RU" sz="1600" dirty="0" smtClean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особливості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підготовки</a:t>
            </a:r>
            <a:r>
              <a:rPr lang="ru-RU" sz="1600" dirty="0">
                <a:solidFill>
                  <a:srgbClr val="000099"/>
                </a:solidFill>
              </a:rPr>
              <a:t> до </a:t>
            </a:r>
            <a:r>
              <a:rPr lang="ru-RU" sz="1600" dirty="0" err="1">
                <a:solidFill>
                  <a:srgbClr val="000099"/>
                </a:solidFill>
              </a:rPr>
              <a:t>здачі</a:t>
            </a:r>
            <a:r>
              <a:rPr lang="ru-RU" sz="1600" dirty="0">
                <a:solidFill>
                  <a:srgbClr val="000099"/>
                </a:solidFill>
              </a:rPr>
              <a:t> ЗНО (</a:t>
            </a:r>
            <a:r>
              <a:rPr lang="ru-RU" sz="1600" dirty="0" err="1">
                <a:solidFill>
                  <a:srgbClr val="000099"/>
                </a:solidFill>
              </a:rPr>
              <a:t>рекомендації</a:t>
            </a:r>
            <a:r>
              <a:rPr lang="ru-RU" sz="1600" dirty="0">
                <a:solidFill>
                  <a:srgbClr val="000099"/>
                </a:solidFill>
              </a:rPr>
              <a:t> для </a:t>
            </a:r>
            <a:r>
              <a:rPr lang="ru-RU" sz="1600" dirty="0" err="1">
                <a:solidFill>
                  <a:srgbClr val="000099"/>
                </a:solidFill>
              </a:rPr>
              <a:t>випускників</a:t>
            </a:r>
            <a:r>
              <a:rPr lang="ru-RU" sz="1600" dirty="0">
                <a:solidFill>
                  <a:srgbClr val="000099"/>
                </a:solidFill>
              </a:rPr>
              <a:t>), </a:t>
            </a:r>
            <a:r>
              <a:rPr lang="ru-RU" sz="1600" dirty="0" err="1" smtClean="0">
                <a:solidFill>
                  <a:srgbClr val="000099"/>
                </a:solidFill>
              </a:rPr>
              <a:t>Календарний</a:t>
            </a:r>
            <a:r>
              <a:rPr lang="ru-RU" sz="1600" dirty="0" smtClean="0">
                <a:solidFill>
                  <a:srgbClr val="000099"/>
                </a:solidFill>
              </a:rPr>
              <a:t> план ЗНО, </a:t>
            </a:r>
            <a:r>
              <a:rPr lang="ru-RU" sz="1600" dirty="0" err="1">
                <a:solidFill>
                  <a:srgbClr val="000099"/>
                </a:solidFill>
              </a:rPr>
              <a:t>графік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консультативних</a:t>
            </a:r>
            <a:r>
              <a:rPr lang="ru-RU" sz="1600" dirty="0">
                <a:solidFill>
                  <a:srgbClr val="000099"/>
                </a:solidFill>
              </a:rPr>
              <a:t> занять з </a:t>
            </a:r>
            <a:r>
              <a:rPr lang="ru-RU" sz="1600" dirty="0" err="1">
                <a:solidFill>
                  <a:srgbClr val="000099"/>
                </a:solidFill>
              </a:rPr>
              <a:t>підготовка</a:t>
            </a:r>
            <a:r>
              <a:rPr lang="ru-RU" sz="1600" dirty="0">
                <a:solidFill>
                  <a:srgbClr val="000099"/>
                </a:solidFill>
              </a:rPr>
              <a:t> до ЗНО, список </a:t>
            </a:r>
            <a:r>
              <a:rPr lang="ru-RU" sz="1600" dirty="0" err="1">
                <a:solidFill>
                  <a:srgbClr val="000099"/>
                </a:solidFill>
              </a:rPr>
              <a:t>літератур</a:t>
            </a:r>
            <a:r>
              <a:rPr lang="uk-UA" sz="1600" dirty="0">
                <a:solidFill>
                  <a:srgbClr val="000099"/>
                </a:solidFill>
              </a:rPr>
              <a:t>и</a:t>
            </a:r>
            <a:r>
              <a:rPr lang="ru-RU" sz="1600" dirty="0">
                <a:solidFill>
                  <a:srgbClr val="000099"/>
                </a:solidFill>
              </a:rPr>
              <a:t> і </a:t>
            </a:r>
            <a:r>
              <a:rPr lang="ru-RU" sz="1600" dirty="0" err="1">
                <a:solidFill>
                  <a:srgbClr val="000099"/>
                </a:solidFill>
              </a:rPr>
              <a:t>адре</a:t>
            </a:r>
            <a:r>
              <a:rPr lang="uk-UA" sz="1600" dirty="0" err="1">
                <a:solidFill>
                  <a:srgbClr val="000099"/>
                </a:solidFill>
              </a:rPr>
              <a:t>си</a:t>
            </a:r>
            <a:r>
              <a:rPr lang="ru-RU" sz="1600" dirty="0">
                <a:solidFill>
                  <a:srgbClr val="000099"/>
                </a:solidFill>
              </a:rPr>
              <a:t> сайт</a:t>
            </a:r>
            <a:r>
              <a:rPr lang="uk-UA" sz="1600" dirty="0" err="1">
                <a:solidFill>
                  <a:srgbClr val="000099"/>
                </a:solidFill>
              </a:rPr>
              <a:t>ів</a:t>
            </a:r>
            <a:r>
              <a:rPr lang="ru-RU" sz="1600" dirty="0">
                <a:solidFill>
                  <a:srgbClr val="000099"/>
                </a:solidFill>
              </a:rPr>
              <a:t>.</a:t>
            </a:r>
          </a:p>
          <a:p>
            <a:r>
              <a:rPr lang="ru-RU" sz="1600" dirty="0" err="1">
                <a:solidFill>
                  <a:srgbClr val="000099"/>
                </a:solidFill>
              </a:rPr>
              <a:t>Невід'ємним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елементом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підготовки</a:t>
            </a:r>
            <a:r>
              <a:rPr lang="ru-RU" sz="1600" dirty="0">
                <a:solidFill>
                  <a:srgbClr val="000099"/>
                </a:solidFill>
              </a:rPr>
              <a:t> до ЗНО </a:t>
            </a:r>
            <a:r>
              <a:rPr lang="ru-RU" sz="1600" dirty="0" err="1">
                <a:solidFill>
                  <a:srgbClr val="000099"/>
                </a:solidFill>
              </a:rPr>
              <a:t>являється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навчання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учнів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заповненню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бланків</a:t>
            </a:r>
            <a:r>
              <a:rPr lang="ru-RU" sz="1600" dirty="0">
                <a:solidFill>
                  <a:srgbClr val="000099"/>
                </a:solidFill>
              </a:rPr>
              <a:t>. Робота в </a:t>
            </a:r>
            <a:r>
              <a:rPr lang="ru-RU" sz="1600" dirty="0" err="1">
                <a:solidFill>
                  <a:srgbClr val="000099"/>
                </a:solidFill>
              </a:rPr>
              <a:t>цьому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напрямі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ведеться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  <a:r>
              <a:rPr lang="ru-RU" sz="1600" dirty="0" err="1">
                <a:solidFill>
                  <a:srgbClr val="000099"/>
                </a:solidFill>
              </a:rPr>
              <a:t>систематичн</a:t>
            </a:r>
            <a:r>
              <a:rPr lang="uk-UA" sz="1600" dirty="0">
                <a:solidFill>
                  <a:srgbClr val="000099"/>
                </a:solidFill>
              </a:rPr>
              <a:t>о.</a:t>
            </a:r>
            <a:endParaRPr lang="ru-RU" sz="1600" dirty="0">
              <a:solidFill>
                <a:srgbClr val="000099"/>
              </a:solidFill>
            </a:endParaRPr>
          </a:p>
          <a:p>
            <a:r>
              <a:rPr lang="ru-RU" sz="1600" b="1" u="sng" dirty="0" err="1">
                <a:solidFill>
                  <a:srgbClr val="000099"/>
                </a:solidFill>
              </a:rPr>
              <a:t>Змістовна</a:t>
            </a:r>
            <a:r>
              <a:rPr lang="ru-RU" sz="1600" b="1" u="sng" dirty="0">
                <a:solidFill>
                  <a:srgbClr val="000099"/>
                </a:solidFill>
              </a:rPr>
              <a:t> </a:t>
            </a:r>
            <a:r>
              <a:rPr lang="ru-RU" sz="1600" b="1" u="sng" dirty="0" err="1">
                <a:solidFill>
                  <a:srgbClr val="000099"/>
                </a:solidFill>
              </a:rPr>
              <a:t>підготовка</a:t>
            </a:r>
            <a:r>
              <a:rPr lang="ru-RU" sz="1600" dirty="0">
                <a:solidFill>
                  <a:srgbClr val="000099"/>
                </a:solidFill>
              </a:rPr>
              <a:t>. </a:t>
            </a:r>
            <a:r>
              <a:rPr lang="uk-UA" sz="1600" dirty="0">
                <a:solidFill>
                  <a:srgbClr val="000099"/>
                </a:solidFill>
              </a:rPr>
              <a:t>Робота з тестами. Якомога більше тестів.</a:t>
            </a:r>
            <a:endParaRPr lang="ru-RU" sz="1600" dirty="0">
              <a:solidFill>
                <a:srgbClr val="000099"/>
              </a:solidFill>
            </a:endParaRPr>
          </a:p>
          <a:p>
            <a:r>
              <a:rPr lang="uk-UA" sz="1600" b="1" u="sng" dirty="0" smtClean="0">
                <a:solidFill>
                  <a:srgbClr val="000099"/>
                </a:solidFill>
              </a:rPr>
              <a:t>Психологічна </a:t>
            </a:r>
            <a:r>
              <a:rPr lang="ru-RU" sz="1600" b="1" u="sng" dirty="0" smtClean="0">
                <a:solidFill>
                  <a:srgbClr val="000099"/>
                </a:solidFill>
              </a:rPr>
              <a:t> </a:t>
            </a:r>
            <a:r>
              <a:rPr lang="ru-RU" sz="1600" b="1" u="sng" dirty="0" err="1">
                <a:solidFill>
                  <a:srgbClr val="000099"/>
                </a:solidFill>
              </a:rPr>
              <a:t>підготовка</a:t>
            </a:r>
            <a:endParaRPr lang="ru-RU" sz="1600" dirty="0">
              <a:solidFill>
                <a:srgbClr val="000099"/>
              </a:solidFill>
            </a:endParaRPr>
          </a:p>
          <a:p>
            <a:endParaRPr lang="uk-UA" sz="1600" b="1" dirty="0" smtClean="0">
              <a:solidFill>
                <a:srgbClr val="C00000"/>
              </a:solidFill>
            </a:endParaRPr>
          </a:p>
          <a:p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70250" y="80695"/>
            <a:ext cx="6822229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участі учнів училища у 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Picture 3" descr="C:\Documents and Settings\User\Рабочий стол\бланк відповіде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31234"/>
            <a:ext cx="1998092" cy="31449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0" t="55828" r="31046" b="15321"/>
          <a:stretch/>
        </p:blipFill>
        <p:spPr bwMode="auto">
          <a:xfrm>
            <a:off x="1691680" y="3976580"/>
            <a:ext cx="4103580" cy="26497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316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ъект 4"/>
          <p:cNvSpPr>
            <a:spLocks/>
          </p:cNvSpPr>
          <p:nvPr/>
        </p:nvSpPr>
        <p:spPr bwMode="auto">
          <a:xfrm>
            <a:off x="345181" y="908720"/>
            <a:ext cx="8547298" cy="5832648"/>
          </a:xfrm>
          <a:prstGeom prst="rect">
            <a:avLst/>
          </a:prstGeom>
          <a:solidFill>
            <a:schemeClr val="bg1"/>
          </a:solidFill>
          <a:ln w="5715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endParaRPr lang="uk-UA" sz="16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b="1" dirty="0" smtClean="0">
                <a:solidFill>
                  <a:srgbClr val="C00000"/>
                </a:solidFill>
              </a:rPr>
              <a:t>Факультативи</a:t>
            </a:r>
            <a:r>
              <a:rPr lang="uk-UA" sz="1600" b="1" dirty="0" smtClean="0"/>
              <a:t> (</a:t>
            </a:r>
            <a:r>
              <a:rPr lang="uk-UA" sz="1600" b="1" dirty="0">
                <a:solidFill>
                  <a:srgbClr val="000099"/>
                </a:solidFill>
              </a:rPr>
              <a:t>поглиблене вивчення предмета)</a:t>
            </a:r>
            <a:endParaRPr lang="ru-RU" sz="1600" dirty="0">
              <a:solidFill>
                <a:srgbClr val="000099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b="1" dirty="0" smtClean="0">
                <a:solidFill>
                  <a:srgbClr val="C00000"/>
                </a:solidFill>
              </a:rPr>
              <a:t>Консультації</a:t>
            </a:r>
            <a:r>
              <a:rPr lang="uk-UA" sz="1600" b="1" dirty="0" smtClean="0"/>
              <a:t> </a:t>
            </a:r>
            <a:r>
              <a:rPr lang="uk-UA" sz="1600" b="1" dirty="0">
                <a:solidFill>
                  <a:srgbClr val="000099"/>
                </a:solidFill>
              </a:rPr>
              <a:t>(індивідуальні і групові)</a:t>
            </a:r>
            <a:endParaRPr lang="ru-RU" sz="1600" dirty="0">
              <a:solidFill>
                <a:srgbClr val="000099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b="1" dirty="0" smtClean="0">
                <a:solidFill>
                  <a:srgbClr val="C00000"/>
                </a:solidFill>
              </a:rPr>
              <a:t>Он-лайн тестування </a:t>
            </a:r>
            <a:r>
              <a:rPr lang="uk-UA" sz="1600" b="1" dirty="0" smtClean="0">
                <a:solidFill>
                  <a:srgbClr val="000099"/>
                </a:solidFill>
              </a:rPr>
              <a:t>з предметів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b="1" dirty="0" smtClean="0">
                <a:solidFill>
                  <a:srgbClr val="000099"/>
                </a:solidFill>
              </a:rPr>
              <a:t>Участь </a:t>
            </a:r>
            <a:r>
              <a:rPr lang="uk-UA" sz="1600" b="1" dirty="0">
                <a:solidFill>
                  <a:srgbClr val="000099"/>
                </a:solidFill>
              </a:rPr>
              <a:t>у</a:t>
            </a:r>
            <a:r>
              <a:rPr lang="uk-UA" sz="1600" b="1" dirty="0"/>
              <a:t> </a:t>
            </a:r>
            <a:r>
              <a:rPr lang="uk-UA" sz="1600" b="1" dirty="0">
                <a:solidFill>
                  <a:srgbClr val="C00000"/>
                </a:solidFill>
              </a:rPr>
              <a:t>пробному тестуванні </a:t>
            </a:r>
            <a:r>
              <a:rPr lang="uk-UA" sz="1600" b="1" dirty="0">
                <a:solidFill>
                  <a:srgbClr val="000099"/>
                </a:solidFill>
              </a:rPr>
              <a:t>(платно)</a:t>
            </a:r>
            <a:endParaRPr lang="ru-RU" sz="1600" dirty="0">
              <a:solidFill>
                <a:srgbClr val="000099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b="1" dirty="0">
                <a:solidFill>
                  <a:srgbClr val="000099"/>
                </a:solidFill>
              </a:rPr>
              <a:t>Участь у</a:t>
            </a:r>
            <a:r>
              <a:rPr lang="uk-UA" sz="1600" b="1" dirty="0"/>
              <a:t> </a:t>
            </a:r>
            <a:r>
              <a:rPr lang="uk-UA" sz="1600" b="1" dirty="0">
                <a:solidFill>
                  <a:srgbClr val="C00000"/>
                </a:solidFill>
              </a:rPr>
              <a:t>пробному тестуванні </a:t>
            </a:r>
            <a:r>
              <a:rPr lang="uk-UA" sz="1600" b="1" dirty="0">
                <a:solidFill>
                  <a:srgbClr val="000099"/>
                </a:solidFill>
              </a:rPr>
              <a:t>(безкоштовно)</a:t>
            </a:r>
            <a:endParaRPr lang="ru-RU" sz="1600" dirty="0">
              <a:solidFill>
                <a:srgbClr val="000099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b="1" dirty="0" smtClean="0">
                <a:solidFill>
                  <a:srgbClr val="C00000"/>
                </a:solidFill>
              </a:rPr>
              <a:t>Тренінги </a:t>
            </a:r>
            <a:r>
              <a:rPr lang="uk-UA" sz="1600" b="1" dirty="0">
                <a:solidFill>
                  <a:srgbClr val="C00000"/>
                </a:solidFill>
              </a:rPr>
              <a:t>з психологом</a:t>
            </a:r>
            <a:endParaRPr lang="ru-RU" sz="1600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</a:rPr>
              <a:t>Консультативні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</a:rPr>
              <a:t>заняття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000099"/>
                </a:solidFill>
              </a:rPr>
              <a:t>з </a:t>
            </a:r>
            <a:r>
              <a:rPr lang="ru-RU" sz="1600" b="1" dirty="0" err="1" smtClean="0">
                <a:solidFill>
                  <a:srgbClr val="000099"/>
                </a:solidFill>
              </a:rPr>
              <a:t>учнями</a:t>
            </a:r>
            <a:r>
              <a:rPr lang="ru-RU" sz="1600" b="1" dirty="0" smtClean="0">
                <a:solidFill>
                  <a:srgbClr val="000099"/>
                </a:solidFill>
              </a:rPr>
              <a:t>  по </a:t>
            </a:r>
            <a:r>
              <a:rPr lang="ru-RU" sz="1600" b="1" dirty="0" err="1">
                <a:solidFill>
                  <a:srgbClr val="000099"/>
                </a:solidFill>
              </a:rPr>
              <a:t>процедурі</a:t>
            </a:r>
            <a:r>
              <a:rPr lang="ru-RU" sz="1600" b="1" dirty="0">
                <a:solidFill>
                  <a:srgbClr val="000099"/>
                </a:solidFill>
              </a:rPr>
              <a:t> ЗНО </a:t>
            </a:r>
            <a:endParaRPr lang="uk-UA" sz="1600" b="1" dirty="0" smtClean="0">
              <a:solidFill>
                <a:srgbClr val="000099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b="1" dirty="0" smtClean="0">
                <a:solidFill>
                  <a:srgbClr val="C00000"/>
                </a:solidFill>
              </a:rPr>
              <a:t>Системне </a:t>
            </a:r>
            <a:r>
              <a:rPr lang="uk-UA" sz="1600" b="1" dirty="0">
                <a:solidFill>
                  <a:srgbClr val="C00000"/>
                </a:solidFill>
              </a:rPr>
              <a:t>повторення </a:t>
            </a:r>
            <a:r>
              <a:rPr lang="uk-UA" sz="1600" b="1" dirty="0">
                <a:solidFill>
                  <a:srgbClr val="000099"/>
                </a:solidFill>
              </a:rPr>
              <a:t>навчального </a:t>
            </a:r>
            <a:r>
              <a:rPr lang="uk-UA" sz="1600" b="1" dirty="0" smtClean="0">
                <a:solidFill>
                  <a:srgbClr val="000099"/>
                </a:solidFill>
              </a:rPr>
              <a:t>матеріалу </a:t>
            </a:r>
          </a:p>
          <a:p>
            <a:r>
              <a:rPr lang="uk-UA" sz="1600" b="1" dirty="0" smtClean="0">
                <a:solidFill>
                  <a:srgbClr val="000099"/>
                </a:solidFill>
              </a:rPr>
              <a:t>      (з початку ІІ семестру)</a:t>
            </a:r>
            <a:endParaRPr lang="ru-RU" sz="1600" dirty="0">
              <a:solidFill>
                <a:srgbClr val="000099"/>
              </a:solidFill>
            </a:endParaRPr>
          </a:p>
          <a:p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70250" y="80695"/>
            <a:ext cx="6822229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участі учнів училища у 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5362" name="Picture 2" descr="D:\пошта\Без-имени-12-1024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756" y="1080577"/>
            <a:ext cx="2297668" cy="229766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54\Downloads\IMG-4b3b04467b3d8d7a18bf6c0adff6c116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 bwMode="auto">
          <a:xfrm>
            <a:off x="5940152" y="3710742"/>
            <a:ext cx="2448272" cy="29146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54\Downloads\IMG-ef1620b011f41f7437db2369a85c1fa0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10742"/>
            <a:ext cx="3744416" cy="28083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86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9886" y="1028073"/>
            <a:ext cx="7999040" cy="306034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uk-UA" sz="1600" b="1" i="1" dirty="0" smtClean="0">
                <a:solidFill>
                  <a:srgbClr val="C00000"/>
                </a:solidFill>
              </a:rPr>
              <a:t>Засідання </a:t>
            </a:r>
            <a:r>
              <a:rPr lang="uk-UA" sz="1600" b="1" i="1" dirty="0">
                <a:solidFill>
                  <a:srgbClr val="C00000"/>
                </a:solidFill>
              </a:rPr>
              <a:t>педагогічної ради</a:t>
            </a:r>
            <a:r>
              <a:rPr lang="uk-UA" sz="1600" b="1" dirty="0">
                <a:solidFill>
                  <a:srgbClr val="C00000"/>
                </a:solidFill>
              </a:rPr>
              <a:t> . </a:t>
            </a:r>
            <a:r>
              <a:rPr lang="uk-UA" sz="1600" dirty="0"/>
              <a:t>«Про підсумки проходження учнями </a:t>
            </a:r>
            <a:r>
              <a:rPr lang="uk-UA" sz="1600" dirty="0" smtClean="0"/>
              <a:t>закладу </a:t>
            </a:r>
            <a:r>
              <a:rPr lang="uk-UA" sz="1600" dirty="0"/>
              <a:t>державної </a:t>
            </a:r>
            <a:endParaRPr lang="ru-RU" sz="1600" dirty="0"/>
          </a:p>
          <a:p>
            <a:pPr marL="0" indent="0">
              <a:spcBef>
                <a:spcPts val="0"/>
              </a:spcBef>
              <a:buNone/>
            </a:pPr>
            <a:r>
              <a:rPr lang="uk-UA" sz="1600" dirty="0"/>
              <a:t>підсумкової атестації у формі ЗНО - 2020 та основні завдання щодо підготовки до ЗНО - 2021» </a:t>
            </a:r>
            <a:endParaRPr lang="ru-RU" sz="1600" dirty="0"/>
          </a:p>
          <a:p>
            <a:pPr marL="0" indent="0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Розробка </a:t>
            </a:r>
            <a:r>
              <a:rPr lang="uk-UA" sz="1600" b="1" dirty="0">
                <a:solidFill>
                  <a:srgbClr val="C00000"/>
                </a:solidFill>
              </a:rPr>
              <a:t>заходів </a:t>
            </a:r>
            <a:r>
              <a:rPr lang="uk-UA" sz="1600" dirty="0"/>
              <a:t>щодо підвищення якості навчання та підготовки учнів закладу до ДПА у формі </a:t>
            </a:r>
            <a:r>
              <a:rPr lang="uk-UA" sz="1600" dirty="0" smtClean="0"/>
              <a:t>ЗНО</a:t>
            </a:r>
            <a:endParaRPr lang="ru-RU" sz="16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 </a:t>
            </a:r>
            <a:r>
              <a:rPr lang="uk-UA" sz="1600" b="1" dirty="0" smtClean="0">
                <a:solidFill>
                  <a:srgbClr val="C00000"/>
                </a:solidFill>
              </a:rPr>
              <a:t>Наказ</a:t>
            </a:r>
            <a:r>
              <a:rPr lang="uk-UA" sz="1600" dirty="0" smtClean="0"/>
              <a:t> </a:t>
            </a:r>
            <a:r>
              <a:rPr lang="uk-UA" sz="1600" dirty="0"/>
              <a:t>«Про організацію роботи з підготовки учнів училища до зовнішнього незалежного оцінювання результатів навчання, здобутих на основі повної загальної середньої освіти у 2021 році</a:t>
            </a:r>
            <a:r>
              <a:rPr lang="uk-UA" sz="1600" dirty="0" smtClean="0"/>
              <a:t>» </a:t>
            </a:r>
            <a:endParaRPr lang="ru-RU" sz="1600" dirty="0"/>
          </a:p>
          <a:p>
            <a:pPr marL="0" indent="0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Складання </a:t>
            </a:r>
            <a:r>
              <a:rPr lang="uk-UA" sz="1600" b="1" dirty="0">
                <a:solidFill>
                  <a:srgbClr val="C00000"/>
                </a:solidFill>
              </a:rPr>
              <a:t>індивідуальних планів </a:t>
            </a:r>
            <a:r>
              <a:rPr lang="uk-UA" sz="1600" dirty="0"/>
              <a:t>роботи викладачів з обдарованими учнями та з підготовки до ДПА у формі </a:t>
            </a:r>
            <a:r>
              <a:rPr lang="uk-UA" sz="1600" dirty="0" smtClean="0"/>
              <a:t>ЗНО.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26352" y="663692"/>
            <a:ext cx="3672408" cy="504056"/>
          </a:xfrm>
          <a:prstGeom prst="roundRect">
            <a:avLst>
              <a:gd name="adj" fmla="val 8636"/>
            </a:avLst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2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Серпень - жовтень</a:t>
            </a:r>
            <a:endParaRPr lang="ru-RU" sz="2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26512" y="3228007"/>
            <a:ext cx="381933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Індивідуальний</a:t>
            </a:r>
            <a:r>
              <a:rPr lang="ru-RU" sz="1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 </a:t>
            </a:r>
            <a:r>
              <a:rPr lang="ru-RU" sz="1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викладача</a:t>
            </a:r>
            <a:r>
              <a:rPr lang="ru-RU" sz="1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математики Алексенко О.А. з </a:t>
            </a:r>
            <a:r>
              <a:rPr lang="ru-RU" sz="1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обдарованими</a:t>
            </a:r>
            <a:r>
              <a:rPr lang="ru-RU" sz="1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1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1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sz="1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ДПА у </a:t>
            </a:r>
            <a:r>
              <a:rPr lang="ru-RU" sz="1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1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ЗНО, </a:t>
            </a:r>
            <a:r>
              <a:rPr lang="ru-RU" sz="11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ЗНО-2021 (фрагмент)</a:t>
            </a:r>
            <a:endParaRPr lang="ru-RU" sz="11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1" t="28179" r="20700" b="8226"/>
          <a:stretch/>
        </p:blipFill>
        <p:spPr bwMode="auto">
          <a:xfrm>
            <a:off x="1158736" y="3640098"/>
            <a:ext cx="3387205" cy="311453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t="23575" r="19624" b="20587"/>
          <a:stretch/>
        </p:blipFill>
        <p:spPr bwMode="auto">
          <a:xfrm>
            <a:off x="4810777" y="3835831"/>
            <a:ext cx="3835065" cy="29188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9060"/>
            <a:ext cx="1728192" cy="59120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83768" y="129715"/>
            <a:ext cx="6514992" cy="553998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sz="1500" b="1" dirty="0">
                <a:solidFill>
                  <a:schemeClr val="bg1"/>
                </a:solidFill>
              </a:rPr>
              <a:t>Організація  науково-методичного супроводу участі учнів училища у ДПА у формі ЗНО, </a:t>
            </a:r>
            <a:r>
              <a:rPr lang="uk-UA" sz="1500" b="1" dirty="0" smtClean="0">
                <a:solidFill>
                  <a:schemeClr val="bg1"/>
                </a:solidFill>
              </a:rPr>
              <a:t>ЗНО-2021</a:t>
            </a:r>
            <a:endParaRPr lang="ru-RU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43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ъект 4"/>
          <p:cNvSpPr>
            <a:spLocks/>
          </p:cNvSpPr>
          <p:nvPr/>
        </p:nvSpPr>
        <p:spPr bwMode="auto">
          <a:xfrm>
            <a:off x="192012" y="980728"/>
            <a:ext cx="8547298" cy="4608512"/>
          </a:xfrm>
          <a:prstGeom prst="rect">
            <a:avLst/>
          </a:prstGeom>
          <a:solidFill>
            <a:schemeClr val="bg1"/>
          </a:solidFill>
          <a:ln w="5715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600" b="1" dirty="0" smtClean="0"/>
              <a:t>Участь учнів в </a:t>
            </a:r>
            <a:r>
              <a:rPr lang="uk-UA" sz="1600" b="1" dirty="0" smtClean="0">
                <a:solidFill>
                  <a:srgbClr val="C00000"/>
                </a:solidFill>
              </a:rPr>
              <a:t>онлайн-тестуванні</a:t>
            </a:r>
            <a:r>
              <a:rPr lang="uk-UA" sz="1600" b="1" dirty="0" smtClean="0"/>
              <a:t> з предметів</a:t>
            </a:r>
          </a:p>
          <a:p>
            <a:r>
              <a:rPr lang="ru-RU" sz="1600" u="sng" dirty="0" smtClean="0">
                <a:hlinkClick r:id="rId2"/>
              </a:rPr>
              <a:t>http</a:t>
            </a:r>
            <a:r>
              <a:rPr lang="ru-RU" sz="1600" u="sng" dirty="0">
                <a:hlinkClick r:id="rId2"/>
              </a:rPr>
              <a:t>://zno.ua/online-testi-zno.html</a:t>
            </a:r>
            <a:r>
              <a:rPr lang="ru-RU" sz="1600" dirty="0"/>
              <a:t>  — </a:t>
            </a:r>
            <a:r>
              <a:rPr lang="ru-RU" sz="1600" dirty="0" err="1"/>
              <a:t>безкоштовні</a:t>
            </a:r>
            <a:r>
              <a:rPr lang="ru-RU" sz="1600" dirty="0"/>
              <a:t> онлайн тести ЗНО </a:t>
            </a:r>
            <a:r>
              <a:rPr lang="ru-RU" sz="1600" u="sng" dirty="0">
                <a:hlinkClick r:id="rId3"/>
              </a:rPr>
              <a:t>https://znoclub.com/online-testi-zno.html</a:t>
            </a:r>
            <a:endParaRPr lang="ru-RU" sz="1600" dirty="0"/>
          </a:p>
          <a:p>
            <a:r>
              <a:rPr lang="ru-RU" sz="1600" u="sng" dirty="0">
                <a:hlinkClick r:id="rId4"/>
              </a:rPr>
              <a:t>http://zno-ua.net/</a:t>
            </a:r>
            <a:r>
              <a:rPr lang="ru-RU" sz="1600" dirty="0"/>
              <a:t>  – сайт з онлайн-тестами </a:t>
            </a:r>
            <a:r>
              <a:rPr lang="ru-RU" sz="1600" dirty="0" err="1"/>
              <a:t>минулих</a:t>
            </a:r>
            <a:r>
              <a:rPr lang="ru-RU" sz="1600" dirty="0"/>
              <a:t> </a:t>
            </a:r>
            <a:r>
              <a:rPr lang="ru-RU" sz="1600" dirty="0" err="1"/>
              <a:t>років</a:t>
            </a:r>
            <a:r>
              <a:rPr lang="ru-RU" sz="1600" dirty="0"/>
              <a:t> ЗНО.</a:t>
            </a:r>
          </a:p>
          <a:p>
            <a:r>
              <a:rPr lang="ru-RU" sz="1600" dirty="0"/>
              <a:t> </a:t>
            </a:r>
            <a:r>
              <a:rPr lang="ru-RU" sz="1600" u="sng" dirty="0">
                <a:hlinkClick r:id="rId5"/>
              </a:rPr>
              <a:t>http://zno.osvita.ua/ukrainian/</a:t>
            </a:r>
            <a:r>
              <a:rPr lang="ru-RU" sz="1600" dirty="0"/>
              <a:t>  — </a:t>
            </a:r>
            <a:r>
              <a:rPr lang="ru-RU" sz="1600" dirty="0" err="1"/>
              <a:t>пробні</a:t>
            </a:r>
            <a:r>
              <a:rPr lang="ru-RU" sz="1600" dirty="0"/>
              <a:t> та </a:t>
            </a:r>
            <a:r>
              <a:rPr lang="ru-RU" sz="1600" dirty="0" err="1"/>
              <a:t>реальні</a:t>
            </a:r>
            <a:r>
              <a:rPr lang="ru-RU" sz="1600" dirty="0"/>
              <a:t> ЗНО, </a:t>
            </a:r>
            <a:r>
              <a:rPr lang="ru-RU" sz="1600" dirty="0" err="1"/>
              <a:t>посортовані</a:t>
            </a:r>
            <a:r>
              <a:rPr lang="ru-RU" sz="1600" dirty="0"/>
              <a:t> за роками.</a:t>
            </a:r>
          </a:p>
          <a:p>
            <a:r>
              <a:rPr lang="ru-RU" sz="1600" u="sng" dirty="0">
                <a:hlinkClick r:id="rId6"/>
              </a:rPr>
              <a:t>http://ukrainetest.com.ua/</a:t>
            </a:r>
            <a:r>
              <a:rPr lang="ru-RU" sz="1600" dirty="0"/>
              <a:t>  — онлайн-тести з </a:t>
            </a:r>
            <a:r>
              <a:rPr lang="ru-RU" sz="1600" dirty="0" err="1"/>
              <a:t>різних</a:t>
            </a:r>
            <a:r>
              <a:rPr lang="ru-RU" sz="1600" dirty="0"/>
              <a:t> </a:t>
            </a:r>
            <a:r>
              <a:rPr lang="ru-RU" sz="1600" dirty="0" err="1"/>
              <a:t>предметів</a:t>
            </a:r>
            <a:r>
              <a:rPr lang="ru-RU" sz="1600" dirty="0"/>
              <a:t>.</a:t>
            </a:r>
          </a:p>
          <a:p>
            <a:r>
              <a:rPr lang="ru-RU" sz="1600" u="sng" dirty="0">
                <a:hlinkClick r:id="rId7"/>
              </a:rPr>
              <a:t>http://testzno.com.ua/ —</a:t>
            </a:r>
            <a:r>
              <a:rPr lang="ru-RU" sz="1600" dirty="0"/>
              <a:t>    </a:t>
            </a:r>
            <a:r>
              <a:rPr lang="ru-RU" sz="1600" dirty="0" err="1"/>
              <a:t>безкоштовні</a:t>
            </a:r>
            <a:r>
              <a:rPr lang="ru-RU" sz="1600" dirty="0"/>
              <a:t> онлайн </a:t>
            </a:r>
            <a:r>
              <a:rPr lang="ru-RU" sz="1600" dirty="0" err="1"/>
              <a:t>тестування</a:t>
            </a:r>
            <a:r>
              <a:rPr lang="ru-RU" sz="1600" dirty="0"/>
              <a:t> </a:t>
            </a:r>
            <a:r>
              <a:rPr lang="ru-RU" sz="1600" dirty="0" err="1"/>
              <a:t>згідно</a:t>
            </a:r>
            <a:r>
              <a:rPr lang="ru-RU" sz="1600" dirty="0"/>
              <a:t> </a:t>
            </a:r>
            <a:r>
              <a:rPr lang="ru-RU" sz="1600" dirty="0" err="1"/>
              <a:t>вимог</a:t>
            </a:r>
            <a:r>
              <a:rPr lang="ru-RU" sz="1600" dirty="0"/>
              <a:t> ЗНО </a:t>
            </a:r>
            <a:r>
              <a:rPr lang="ru-RU" sz="1600" dirty="0" smtClean="0"/>
              <a:t>2021 </a:t>
            </a:r>
            <a:r>
              <a:rPr lang="ru-RU" sz="1600" dirty="0"/>
              <a:t>з </a:t>
            </a:r>
            <a:r>
              <a:rPr lang="ru-RU" sz="1600" dirty="0" err="1"/>
              <a:t>наступних</a:t>
            </a:r>
            <a:r>
              <a:rPr lang="ru-RU" sz="1600" dirty="0"/>
              <a:t> </a:t>
            </a:r>
            <a:r>
              <a:rPr lang="ru-RU" sz="1600" dirty="0" err="1"/>
              <a:t>навчальних</a:t>
            </a:r>
            <a:r>
              <a:rPr lang="ru-RU" sz="1600" dirty="0"/>
              <a:t> </a:t>
            </a:r>
            <a:r>
              <a:rPr lang="ru-RU" sz="1600" dirty="0" err="1"/>
              <a:t>предметів</a:t>
            </a:r>
            <a:r>
              <a:rPr lang="ru-RU" sz="1600" dirty="0"/>
              <a:t>: </a:t>
            </a:r>
            <a:r>
              <a:rPr lang="ru-RU" sz="1600" dirty="0" err="1"/>
              <a:t>українська</a:t>
            </a:r>
            <a:r>
              <a:rPr lang="ru-RU" sz="1600" dirty="0"/>
              <a:t> </a:t>
            </a:r>
            <a:r>
              <a:rPr lang="ru-RU" sz="1600" dirty="0" err="1"/>
              <a:t>мова</a:t>
            </a:r>
            <a:r>
              <a:rPr lang="ru-RU" sz="1600" dirty="0"/>
              <a:t> і </a:t>
            </a:r>
            <a:r>
              <a:rPr lang="ru-RU" sz="1600" dirty="0" err="1"/>
              <a:t>література</a:t>
            </a:r>
            <a:r>
              <a:rPr lang="ru-RU" sz="1600" dirty="0"/>
              <a:t>, </a:t>
            </a:r>
            <a:r>
              <a:rPr lang="ru-RU" sz="1600" dirty="0" err="1"/>
              <a:t>історія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, математика, </a:t>
            </a:r>
            <a:r>
              <a:rPr lang="ru-RU" sz="1600" dirty="0" err="1"/>
              <a:t>географія</a:t>
            </a:r>
            <a:r>
              <a:rPr lang="ru-RU" sz="1600" dirty="0"/>
              <a:t>, </a:t>
            </a:r>
            <a:r>
              <a:rPr lang="ru-RU" sz="1600" dirty="0" err="1"/>
              <a:t>біологія</a:t>
            </a:r>
            <a:r>
              <a:rPr lang="ru-RU" sz="1600" dirty="0"/>
              <a:t>, </a:t>
            </a:r>
            <a:r>
              <a:rPr lang="ru-RU" sz="1600" dirty="0" err="1"/>
              <a:t>хімія</a:t>
            </a:r>
            <a:r>
              <a:rPr lang="ru-RU" sz="1600" dirty="0"/>
              <a:t>, </a:t>
            </a:r>
            <a:r>
              <a:rPr lang="ru-RU" sz="1600" dirty="0" err="1"/>
              <a:t>фізика</a:t>
            </a:r>
            <a:endParaRPr lang="ru-RU" sz="1600" dirty="0"/>
          </a:p>
          <a:p>
            <a:r>
              <a:rPr lang="ru-RU" sz="1600" u="sng" dirty="0">
                <a:hlinkClick r:id="rId8"/>
              </a:rPr>
              <a:t>https://www.iznotest.info/</a:t>
            </a:r>
            <a:r>
              <a:rPr lang="ru-RU" sz="1600" dirty="0"/>
              <a:t>  </a:t>
            </a:r>
            <a:r>
              <a:rPr lang="ru-RU" sz="1600" dirty="0" err="1"/>
              <a:t>тематичні</a:t>
            </a:r>
            <a:r>
              <a:rPr lang="ru-RU" sz="1600" dirty="0"/>
              <a:t> </a:t>
            </a:r>
            <a:r>
              <a:rPr lang="ru-RU" sz="1600" dirty="0" err="1"/>
              <a:t>тренувальні</a:t>
            </a:r>
            <a:r>
              <a:rPr lang="ru-RU" sz="1600" dirty="0"/>
              <a:t> тести для </a:t>
            </a:r>
            <a:r>
              <a:rPr lang="ru-RU" sz="1600" dirty="0" err="1"/>
              <a:t>підготовки</a:t>
            </a:r>
            <a:r>
              <a:rPr lang="ru-RU" sz="1600" dirty="0"/>
              <a:t> до ЗНО з </a:t>
            </a:r>
            <a:r>
              <a:rPr lang="ru-RU" sz="1600" dirty="0" err="1"/>
              <a:t>усіх</a:t>
            </a:r>
            <a:r>
              <a:rPr lang="ru-RU" sz="1600" dirty="0"/>
              <a:t> </a:t>
            </a:r>
            <a:r>
              <a:rPr lang="ru-RU" sz="1600" dirty="0" err="1"/>
              <a:t>предметів</a:t>
            </a:r>
            <a:endParaRPr lang="ru-RU" sz="1600" dirty="0"/>
          </a:p>
          <a:p>
            <a:r>
              <a:rPr lang="ru-RU" sz="1600" u="sng" dirty="0">
                <a:hlinkClick r:id="rId9"/>
              </a:rPr>
              <a:t>https://www.znonasharu.org.ua/tests</a:t>
            </a:r>
            <a:r>
              <a:rPr lang="ru-RU" sz="1600" dirty="0"/>
              <a:t>  онлайн </a:t>
            </a:r>
            <a:r>
              <a:rPr lang="ru-RU" sz="1600" dirty="0" err="1"/>
              <a:t>тестування</a:t>
            </a:r>
            <a:r>
              <a:rPr lang="ru-RU" sz="1600" dirty="0"/>
              <a:t> </a:t>
            </a:r>
            <a:r>
              <a:rPr lang="ru-RU" sz="1600" dirty="0" err="1"/>
              <a:t>згідно</a:t>
            </a:r>
            <a:r>
              <a:rPr lang="ru-RU" sz="1600" dirty="0"/>
              <a:t> </a:t>
            </a:r>
            <a:r>
              <a:rPr lang="ru-RU" sz="1600" dirty="0" err="1"/>
              <a:t>вимог</a:t>
            </a:r>
            <a:r>
              <a:rPr lang="ru-RU" sz="1600" dirty="0"/>
              <a:t> ЗНО </a:t>
            </a:r>
            <a:r>
              <a:rPr lang="ru-RU" sz="1600" dirty="0" smtClean="0"/>
              <a:t>2021</a:t>
            </a:r>
            <a:endParaRPr lang="ru-RU" sz="1600" dirty="0"/>
          </a:p>
          <a:p>
            <a:endParaRPr lang="ru-RU" sz="1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70250" y="80695"/>
            <a:ext cx="6822229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участі учнів училища у 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13789" r="2516" b="43106"/>
          <a:stretch/>
        </p:blipFill>
        <p:spPr bwMode="auto">
          <a:xfrm>
            <a:off x="192012" y="4386925"/>
            <a:ext cx="6267310" cy="17918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9" t="21569" r="42227" b="36189"/>
          <a:stretch/>
        </p:blipFill>
        <p:spPr bwMode="auto">
          <a:xfrm>
            <a:off x="5796136" y="4080522"/>
            <a:ext cx="2943174" cy="25864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031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ъект 4"/>
          <p:cNvSpPr>
            <a:spLocks/>
          </p:cNvSpPr>
          <p:nvPr/>
        </p:nvSpPr>
        <p:spPr bwMode="auto">
          <a:xfrm>
            <a:off x="179512" y="1034308"/>
            <a:ext cx="8547298" cy="1297851"/>
          </a:xfrm>
          <a:prstGeom prst="rect">
            <a:avLst/>
          </a:prstGeom>
          <a:solidFill>
            <a:schemeClr val="bg1"/>
          </a:solidFill>
          <a:ln w="5715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600" b="1" dirty="0" smtClean="0">
                <a:solidFill>
                  <a:srgbClr val="C00000"/>
                </a:solidFill>
              </a:rPr>
              <a:t>Реєстрація</a:t>
            </a:r>
            <a:r>
              <a:rPr lang="uk-UA" sz="1600" b="1" dirty="0" smtClean="0"/>
              <a:t> </a:t>
            </a:r>
            <a:r>
              <a:rPr lang="uk-UA" sz="1600" b="1" dirty="0" smtClean="0">
                <a:solidFill>
                  <a:srgbClr val="000099"/>
                </a:solidFill>
              </a:rPr>
              <a:t>випускників на пробне ЗНО (січень)</a:t>
            </a:r>
          </a:p>
          <a:p>
            <a:r>
              <a:rPr lang="uk-UA" sz="1600" b="1" dirty="0" smtClean="0">
                <a:solidFill>
                  <a:srgbClr val="C00000"/>
                </a:solidFill>
              </a:rPr>
              <a:t>Реєстрація</a:t>
            </a:r>
            <a:r>
              <a:rPr lang="uk-UA" sz="1600" b="1" dirty="0" smtClean="0"/>
              <a:t> </a:t>
            </a:r>
            <a:r>
              <a:rPr lang="uk-UA" sz="1600" b="1" dirty="0" smtClean="0">
                <a:solidFill>
                  <a:srgbClr val="000099"/>
                </a:solidFill>
              </a:rPr>
              <a:t>випускників до проходження ДПА у формі ЗНО, ЗНО-2021 (лютий)</a:t>
            </a:r>
          </a:p>
          <a:p>
            <a:r>
              <a:rPr lang="uk-UA" sz="1600" b="1" dirty="0" smtClean="0">
                <a:solidFill>
                  <a:srgbClr val="C00000"/>
                </a:solidFill>
              </a:rPr>
              <a:t>Надсилання комплекту </a:t>
            </a:r>
            <a:r>
              <a:rPr lang="uk-UA" sz="1600" b="1" dirty="0" smtClean="0">
                <a:solidFill>
                  <a:srgbClr val="000099"/>
                </a:solidFill>
              </a:rPr>
              <a:t>документів на ХРЦОЯО (до 19 лютого)</a:t>
            </a:r>
          </a:p>
          <a:p>
            <a:r>
              <a:rPr lang="uk-UA" sz="1600" b="1" dirty="0" smtClean="0">
                <a:solidFill>
                  <a:srgbClr val="000099"/>
                </a:solidFill>
              </a:rPr>
              <a:t>Участь учнів у </a:t>
            </a:r>
            <a:r>
              <a:rPr lang="uk-UA" sz="1600" b="1" dirty="0" smtClean="0">
                <a:solidFill>
                  <a:srgbClr val="C00000"/>
                </a:solidFill>
              </a:rPr>
              <a:t>пробному ЗНО </a:t>
            </a:r>
            <a:r>
              <a:rPr lang="uk-UA" sz="1600" b="1" dirty="0" smtClean="0">
                <a:solidFill>
                  <a:srgbClr val="000099"/>
                </a:solidFill>
              </a:rPr>
              <a:t>(квітень )</a:t>
            </a:r>
            <a:endParaRPr lang="ru-RU" sz="1600" b="1" dirty="0">
              <a:solidFill>
                <a:srgbClr val="000099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70250" y="80695"/>
            <a:ext cx="6822229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участі учнів училища у 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32739" r="8610" b="26039"/>
          <a:stretch/>
        </p:blipFill>
        <p:spPr bwMode="auto">
          <a:xfrm>
            <a:off x="174286" y="2492896"/>
            <a:ext cx="6483812" cy="24801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154\Downloads\IMG_20210208_105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28992"/>
            <a:ext cx="2314848" cy="30864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54\Downloads\IMG_20210208_105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4" b="7141"/>
          <a:stretch/>
        </p:blipFill>
        <p:spPr bwMode="auto">
          <a:xfrm>
            <a:off x="4221224" y="4064116"/>
            <a:ext cx="2520280" cy="251304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60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ъект 4"/>
          <p:cNvSpPr>
            <a:spLocks/>
          </p:cNvSpPr>
          <p:nvPr/>
        </p:nvSpPr>
        <p:spPr bwMode="auto">
          <a:xfrm>
            <a:off x="192012" y="980728"/>
            <a:ext cx="8547298" cy="4464496"/>
          </a:xfrm>
          <a:prstGeom prst="rect">
            <a:avLst/>
          </a:prstGeom>
          <a:solidFill>
            <a:schemeClr val="bg1"/>
          </a:solidFill>
          <a:ln w="5715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600" b="1" dirty="0" smtClean="0">
                <a:solidFill>
                  <a:srgbClr val="C00000"/>
                </a:solidFill>
              </a:rPr>
              <a:t>Наради </a:t>
            </a:r>
            <a:r>
              <a:rPr lang="uk-UA" sz="1600" b="1" dirty="0">
                <a:solidFill>
                  <a:srgbClr val="C00000"/>
                </a:solidFill>
              </a:rPr>
              <a:t>при директорові </a:t>
            </a:r>
            <a:r>
              <a:rPr lang="uk-UA" sz="1600" dirty="0">
                <a:solidFill>
                  <a:srgbClr val="000099"/>
                </a:solidFill>
              </a:rPr>
              <a:t>(інформація заступника директора з НР</a:t>
            </a:r>
            <a:r>
              <a:rPr lang="uk-UA" sz="1600" dirty="0" smtClean="0">
                <a:solidFill>
                  <a:srgbClr val="000099"/>
                </a:solidFill>
              </a:rPr>
              <a:t>)</a:t>
            </a:r>
          </a:p>
          <a:p>
            <a:endParaRPr lang="ru-RU" sz="1600" dirty="0"/>
          </a:p>
          <a:p>
            <a:r>
              <a:rPr lang="uk-UA" sz="1600" b="1" dirty="0">
                <a:solidFill>
                  <a:srgbClr val="C00000"/>
                </a:solidFill>
              </a:rPr>
              <a:t>Оперативний контроль</a:t>
            </a:r>
            <a:r>
              <a:rPr lang="uk-UA" sz="1600" dirty="0">
                <a:solidFill>
                  <a:srgbClr val="C00000"/>
                </a:solidFill>
              </a:rPr>
              <a:t> </a:t>
            </a:r>
            <a:r>
              <a:rPr lang="uk-UA" sz="1600" dirty="0">
                <a:solidFill>
                  <a:srgbClr val="000099"/>
                </a:solidFill>
              </a:rPr>
              <a:t>за роботою </a:t>
            </a:r>
            <a:r>
              <a:rPr lang="uk-UA" sz="1600" dirty="0" smtClean="0">
                <a:solidFill>
                  <a:srgbClr val="000099"/>
                </a:solidFill>
              </a:rPr>
              <a:t>викладачів</a:t>
            </a:r>
          </a:p>
          <a:p>
            <a:endParaRPr lang="ru-RU" sz="1600" dirty="0"/>
          </a:p>
          <a:p>
            <a:r>
              <a:rPr lang="uk-UA" sz="1600" b="1" dirty="0">
                <a:solidFill>
                  <a:srgbClr val="C00000"/>
                </a:solidFill>
              </a:rPr>
              <a:t>Вивчення стану викладання предметів</a:t>
            </a:r>
            <a:r>
              <a:rPr lang="uk-UA" sz="1600" dirty="0">
                <a:solidFill>
                  <a:srgbClr val="000099"/>
                </a:solidFill>
              </a:rPr>
              <a:t>, що передбачаються як </a:t>
            </a:r>
            <a:r>
              <a:rPr lang="uk-UA" sz="1600" dirty="0" err="1">
                <a:solidFill>
                  <a:srgbClr val="000099"/>
                </a:solidFill>
              </a:rPr>
              <a:t>обов</a:t>
            </a:r>
            <a:r>
              <a:rPr lang="ru-RU" sz="1600" dirty="0">
                <a:solidFill>
                  <a:srgbClr val="000099"/>
                </a:solidFill>
              </a:rPr>
              <a:t>’</a:t>
            </a:r>
            <a:r>
              <a:rPr lang="uk-UA" sz="1600" dirty="0" err="1">
                <a:solidFill>
                  <a:srgbClr val="000099"/>
                </a:solidFill>
              </a:rPr>
              <a:t>язкові</a:t>
            </a:r>
            <a:r>
              <a:rPr lang="uk-UA" sz="1600" dirty="0">
                <a:solidFill>
                  <a:srgbClr val="000099"/>
                </a:solidFill>
              </a:rPr>
              <a:t> складові ДПА у формі </a:t>
            </a:r>
            <a:r>
              <a:rPr lang="uk-UA" sz="1600" dirty="0" smtClean="0">
                <a:solidFill>
                  <a:srgbClr val="000099"/>
                </a:solidFill>
              </a:rPr>
              <a:t>ЗНО</a:t>
            </a:r>
          </a:p>
          <a:p>
            <a:endParaRPr lang="ru-RU" sz="1600" dirty="0"/>
          </a:p>
          <a:p>
            <a:r>
              <a:rPr lang="uk-UA" sz="1600" b="1" dirty="0" smtClean="0">
                <a:solidFill>
                  <a:srgbClr val="C00000"/>
                </a:solidFill>
              </a:rPr>
              <a:t>Тематичний </a:t>
            </a:r>
            <a:r>
              <a:rPr lang="uk-UA" sz="1600" b="1" dirty="0">
                <a:solidFill>
                  <a:srgbClr val="C00000"/>
                </a:solidFill>
              </a:rPr>
              <a:t>контроль</a:t>
            </a:r>
            <a:r>
              <a:rPr lang="uk-UA" sz="1600" dirty="0"/>
              <a:t>:</a:t>
            </a:r>
            <a:endParaRPr lang="ru-RU" sz="1600" dirty="0"/>
          </a:p>
          <a:p>
            <a:r>
              <a:rPr lang="uk-UA" sz="1600" dirty="0"/>
              <a:t>	</a:t>
            </a:r>
            <a:r>
              <a:rPr lang="uk-UA" sz="1600" dirty="0">
                <a:solidFill>
                  <a:srgbClr val="000099"/>
                </a:solidFill>
              </a:rPr>
              <a:t>Впровадження тестових технологій навчання на різних етапах уроку та в </a:t>
            </a:r>
            <a:r>
              <a:rPr lang="uk-UA" sz="1600" dirty="0" smtClean="0">
                <a:solidFill>
                  <a:srgbClr val="000099"/>
                </a:solidFill>
              </a:rPr>
              <a:t>	позаурочний </a:t>
            </a:r>
            <a:r>
              <a:rPr lang="uk-UA" sz="1600" dirty="0">
                <a:solidFill>
                  <a:srgbClr val="000099"/>
                </a:solidFill>
              </a:rPr>
              <a:t>час</a:t>
            </a:r>
            <a:endParaRPr lang="ru-RU" sz="1600" dirty="0">
              <a:solidFill>
                <a:srgbClr val="000099"/>
              </a:solidFill>
            </a:endParaRPr>
          </a:p>
          <a:p>
            <a:r>
              <a:rPr lang="uk-UA" sz="1600" dirty="0">
                <a:solidFill>
                  <a:srgbClr val="000099"/>
                </a:solidFill>
              </a:rPr>
              <a:t>	Впровадження ІКТ в освітній </a:t>
            </a:r>
            <a:r>
              <a:rPr lang="uk-UA" sz="1600" dirty="0" smtClean="0">
                <a:solidFill>
                  <a:srgbClr val="000099"/>
                </a:solidFill>
              </a:rPr>
              <a:t>процес</a:t>
            </a:r>
            <a:endParaRPr lang="ru-RU" sz="1600" dirty="0">
              <a:solidFill>
                <a:srgbClr val="000099"/>
              </a:solidFill>
            </a:endParaRPr>
          </a:p>
          <a:p>
            <a:r>
              <a:rPr lang="uk-UA" sz="1600" dirty="0">
                <a:solidFill>
                  <a:srgbClr val="000099"/>
                </a:solidFill>
              </a:rPr>
              <a:t>	Організація факультативних занять</a:t>
            </a:r>
            <a:endParaRPr lang="ru-RU" sz="1600" dirty="0">
              <a:solidFill>
                <a:srgbClr val="000099"/>
              </a:solidFill>
            </a:endParaRPr>
          </a:p>
          <a:p>
            <a:r>
              <a:rPr lang="uk-UA" sz="1600" dirty="0">
                <a:solidFill>
                  <a:srgbClr val="000099"/>
                </a:solidFill>
              </a:rPr>
              <a:t>	Організація консультацій (індивідуальних і групових)</a:t>
            </a:r>
            <a:endParaRPr lang="ru-RU" sz="1600" dirty="0">
              <a:solidFill>
                <a:srgbClr val="000099"/>
              </a:solidFill>
            </a:endParaRPr>
          </a:p>
          <a:p>
            <a:r>
              <a:rPr lang="uk-UA" sz="1600" dirty="0">
                <a:solidFill>
                  <a:srgbClr val="000099"/>
                </a:solidFill>
              </a:rPr>
              <a:t>	Організація системного повторення </a:t>
            </a:r>
            <a:r>
              <a:rPr lang="uk-UA" sz="1600" dirty="0" smtClean="0">
                <a:solidFill>
                  <a:srgbClr val="000099"/>
                </a:solidFill>
              </a:rPr>
              <a:t>матеріалу</a:t>
            </a:r>
          </a:p>
          <a:p>
            <a:r>
              <a:rPr lang="uk-UA" sz="1600" b="1" dirty="0" smtClean="0">
                <a:solidFill>
                  <a:srgbClr val="C00000"/>
                </a:solidFill>
              </a:rPr>
              <a:t>Моніторинг навчальних досягнень </a:t>
            </a:r>
            <a:r>
              <a:rPr lang="uk-UA" sz="1600" dirty="0" smtClean="0">
                <a:solidFill>
                  <a:srgbClr val="000099"/>
                </a:solidFill>
              </a:rPr>
              <a:t>учнів </a:t>
            </a:r>
          </a:p>
          <a:p>
            <a:r>
              <a:rPr lang="uk-UA" sz="1600" b="1" dirty="0" smtClean="0">
                <a:solidFill>
                  <a:srgbClr val="C00000"/>
                </a:solidFill>
              </a:rPr>
              <a:t>Контроль </a:t>
            </a:r>
            <a:r>
              <a:rPr lang="uk-UA" sz="1600" b="1" dirty="0">
                <a:solidFill>
                  <a:srgbClr val="C00000"/>
                </a:solidFill>
              </a:rPr>
              <a:t>за роботою методичних </a:t>
            </a:r>
            <a:r>
              <a:rPr lang="uk-UA" sz="1600" b="1" dirty="0" smtClean="0">
                <a:solidFill>
                  <a:srgbClr val="C00000"/>
                </a:solidFill>
              </a:rPr>
              <a:t>комісій</a:t>
            </a:r>
          </a:p>
          <a:p>
            <a:r>
              <a:rPr lang="uk-UA" sz="1600" b="1" dirty="0" smtClean="0">
                <a:solidFill>
                  <a:srgbClr val="C00000"/>
                </a:solidFill>
              </a:rPr>
              <a:t>Контроль за роботою класних керівників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70250" y="80695"/>
            <a:ext cx="6822229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</a:t>
            </a:r>
            <a:r>
              <a:rPr lang="uk-UA" b="1" dirty="0" smtClean="0">
                <a:solidFill>
                  <a:schemeClr val="bg1"/>
                </a:solidFill>
              </a:rPr>
              <a:t>контролю за підготовкою учнів училища до проходження ДПА </a:t>
            </a:r>
            <a:r>
              <a:rPr lang="uk-UA" b="1" dirty="0">
                <a:solidFill>
                  <a:schemeClr val="bg1"/>
                </a:solidFill>
              </a:rPr>
              <a:t>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154\Desktop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12146"/>
            <a:ext cx="2769484" cy="18661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116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ъект 4"/>
          <p:cNvSpPr>
            <a:spLocks/>
          </p:cNvSpPr>
          <p:nvPr/>
        </p:nvSpPr>
        <p:spPr bwMode="auto">
          <a:xfrm>
            <a:off x="192012" y="954970"/>
            <a:ext cx="8547298" cy="2474030"/>
          </a:xfrm>
          <a:prstGeom prst="rect">
            <a:avLst/>
          </a:prstGeom>
          <a:solidFill>
            <a:schemeClr val="bg1"/>
          </a:solidFill>
          <a:ln w="5715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600" b="1" dirty="0" smtClean="0">
                <a:solidFill>
                  <a:srgbClr val="C00000"/>
                </a:solidFill>
              </a:rPr>
              <a:t>І семестр </a:t>
            </a:r>
          </a:p>
          <a:p>
            <a:r>
              <a:rPr lang="uk-UA" sz="1600" dirty="0">
                <a:solidFill>
                  <a:srgbClr val="FF0000"/>
                </a:solidFill>
              </a:rPr>
              <a:t>Н</a:t>
            </a:r>
            <a:r>
              <a:rPr lang="uk-UA" sz="1600" dirty="0" smtClean="0">
                <a:solidFill>
                  <a:srgbClr val="FF0000"/>
                </a:solidFill>
              </a:rPr>
              <a:t>аказ</a:t>
            </a:r>
            <a:r>
              <a:rPr lang="uk-UA" sz="1600" dirty="0"/>
              <a:t>, </a:t>
            </a:r>
            <a:r>
              <a:rPr lang="uk-UA" sz="1600" dirty="0">
                <a:solidFill>
                  <a:srgbClr val="000099"/>
                </a:solidFill>
              </a:rPr>
              <a:t>який підсумовує роботу педагогічного колективу щодо підготовки учнів до ДПА у формі ЗНО, ЗНО у І семестрі 2020/2021 навчального року (№515-ОД від 28.12.2020 «Про роботу з підготовки учнів до ДПА у формі ЗНО, ЗНО у І семестрі 2020/2021 </a:t>
            </a:r>
            <a:r>
              <a:rPr lang="uk-UA" sz="1600" dirty="0" err="1">
                <a:solidFill>
                  <a:srgbClr val="000099"/>
                </a:solidFill>
              </a:rPr>
              <a:t>н.р</a:t>
            </a:r>
            <a:r>
              <a:rPr lang="uk-UA" sz="1600" dirty="0" smtClean="0">
                <a:solidFill>
                  <a:srgbClr val="000099"/>
                </a:solidFill>
              </a:rPr>
              <a:t>.»).</a:t>
            </a:r>
          </a:p>
          <a:p>
            <a:endParaRPr lang="uk-UA" sz="1600" dirty="0"/>
          </a:p>
          <a:p>
            <a:r>
              <a:rPr lang="uk-UA" sz="1600" b="1" dirty="0" smtClean="0">
                <a:solidFill>
                  <a:srgbClr val="C00000"/>
                </a:solidFill>
              </a:rPr>
              <a:t>ІІ семестр</a:t>
            </a:r>
          </a:p>
          <a:p>
            <a:r>
              <a:rPr lang="uk-UA" sz="1600" dirty="0">
                <a:solidFill>
                  <a:srgbClr val="FF0000"/>
                </a:solidFill>
              </a:rPr>
              <a:t>Н</a:t>
            </a:r>
            <a:r>
              <a:rPr lang="uk-UA" sz="1600" dirty="0" smtClean="0">
                <a:solidFill>
                  <a:srgbClr val="FF0000"/>
                </a:solidFill>
              </a:rPr>
              <a:t>аказ</a:t>
            </a:r>
            <a:r>
              <a:rPr lang="uk-UA" sz="1600" dirty="0"/>
              <a:t>, </a:t>
            </a:r>
            <a:r>
              <a:rPr lang="uk-UA" sz="1600" dirty="0">
                <a:solidFill>
                  <a:srgbClr val="000099"/>
                </a:solidFill>
              </a:rPr>
              <a:t>який підсумовує роботу педагогічного колективу щодо підготовки учнів до ДПА у формі ЗНО, ЗНО у </a:t>
            </a:r>
            <a:r>
              <a:rPr lang="uk-UA" sz="1600" dirty="0" smtClean="0">
                <a:solidFill>
                  <a:srgbClr val="000099"/>
                </a:solidFill>
              </a:rPr>
              <a:t>2020/2021 навчальному році</a:t>
            </a:r>
          </a:p>
          <a:p>
            <a:r>
              <a:rPr lang="uk-UA" sz="1600" b="1" dirty="0" smtClean="0">
                <a:solidFill>
                  <a:srgbClr val="C00000"/>
                </a:solidFill>
              </a:rPr>
              <a:t>Звіт </a:t>
            </a:r>
            <a:r>
              <a:rPr lang="uk-UA" sz="1600" dirty="0" smtClean="0">
                <a:solidFill>
                  <a:srgbClr val="000099"/>
                </a:solidFill>
              </a:rPr>
              <a:t>«Про результати участі учнів у проходженні ДПА у формі ЗНО, ЗНО-2021».</a:t>
            </a:r>
            <a:endParaRPr lang="ru-RU" sz="1600" dirty="0">
              <a:solidFill>
                <a:srgbClr val="000099"/>
              </a:solidFill>
            </a:endParaRPr>
          </a:p>
          <a:p>
            <a:r>
              <a:rPr lang="uk-UA" sz="1600" dirty="0"/>
              <a:t> </a:t>
            </a:r>
            <a:endParaRPr lang="ru-RU" sz="1600" dirty="0"/>
          </a:p>
          <a:p>
            <a:r>
              <a:rPr lang="uk-UA" sz="1600" dirty="0"/>
              <a:t> </a:t>
            </a:r>
            <a:endParaRPr lang="ru-RU" sz="1600" dirty="0"/>
          </a:p>
          <a:p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70250" y="80695"/>
            <a:ext cx="6822229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</a:t>
            </a:r>
            <a:r>
              <a:rPr lang="uk-UA" b="1" dirty="0" smtClean="0">
                <a:solidFill>
                  <a:schemeClr val="bg1"/>
                </a:solidFill>
              </a:rPr>
              <a:t>контролю за підготовкою учнів училища до проходження ДПА </a:t>
            </a:r>
            <a:r>
              <a:rPr lang="uk-UA" b="1" dirty="0">
                <a:solidFill>
                  <a:schemeClr val="bg1"/>
                </a:solidFill>
              </a:rPr>
              <a:t>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154\Desktop\202009151542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2" y="3645024"/>
            <a:ext cx="3973339" cy="26488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54\Desktop\53e907d-d00da39-depositphotos--wavebreakmed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5064"/>
            <a:ext cx="3816424" cy="21400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507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ъект 4"/>
          <p:cNvSpPr>
            <a:spLocks/>
          </p:cNvSpPr>
          <p:nvPr/>
        </p:nvSpPr>
        <p:spPr bwMode="auto">
          <a:xfrm>
            <a:off x="192012" y="1844824"/>
            <a:ext cx="8547298" cy="2474030"/>
          </a:xfrm>
          <a:prstGeom prst="rect">
            <a:avLst/>
          </a:prstGeom>
          <a:solidFill>
            <a:schemeClr val="bg1"/>
          </a:solidFill>
          <a:ln w="5715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uk-UA" sz="5500" b="1" dirty="0" smtClean="0">
              <a:solidFill>
                <a:srgbClr val="C00000"/>
              </a:solidFill>
            </a:endParaRPr>
          </a:p>
          <a:p>
            <a:pPr algn="ctr"/>
            <a:r>
              <a:rPr lang="uk-UA" sz="5500" b="1" dirty="0" smtClean="0">
                <a:solidFill>
                  <a:srgbClr val="C00000"/>
                </a:solidFill>
              </a:rPr>
              <a:t>Дякую за увагу!</a:t>
            </a:r>
            <a:endParaRPr lang="ru-RU" sz="5500" dirty="0"/>
          </a:p>
          <a:p>
            <a:r>
              <a:rPr lang="uk-UA" sz="1600" dirty="0"/>
              <a:t> </a:t>
            </a:r>
            <a:endParaRPr lang="ru-RU" sz="1600" dirty="0"/>
          </a:p>
          <a:p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4023810" cy="13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87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516216" y="548680"/>
            <a:ext cx="2448272" cy="540060"/>
          </a:xfrm>
          <a:prstGeom prst="roundRect">
            <a:avLst>
              <a:gd name="adj" fmla="val 8636"/>
            </a:avLst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2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Вересень</a:t>
            </a:r>
            <a:endParaRPr lang="ru-RU" sz="2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614341" y="945417"/>
            <a:ext cx="7999040" cy="30603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Проведення зрізів знань з предметів, що передбачені як </a:t>
            </a:r>
            <a:r>
              <a:rPr lang="uk-UA" sz="1600" b="1" dirty="0" err="1" smtClean="0">
                <a:solidFill>
                  <a:srgbClr val="C00000"/>
                </a:solidFill>
              </a:rPr>
              <a:t>обов</a:t>
            </a:r>
            <a:r>
              <a:rPr lang="en-US" sz="1600" b="1" dirty="0" smtClean="0">
                <a:solidFill>
                  <a:srgbClr val="C00000"/>
                </a:solidFill>
              </a:rPr>
              <a:t>’</a:t>
            </a:r>
            <a:r>
              <a:rPr lang="uk-UA" sz="1600" b="1" dirty="0" err="1" smtClean="0">
                <a:solidFill>
                  <a:srgbClr val="C00000"/>
                </a:solidFill>
              </a:rPr>
              <a:t>язкові</a:t>
            </a:r>
            <a:r>
              <a:rPr lang="uk-UA" sz="1600" b="1" dirty="0" smtClean="0">
                <a:solidFill>
                  <a:srgbClr val="C00000"/>
                </a:solidFill>
              </a:rPr>
              <a:t> складові ДПА у формі ЗНО серед учнів І курсу. </a:t>
            </a:r>
            <a:endParaRPr lang="uk-UA" sz="1600" dirty="0" smtClean="0"/>
          </a:p>
          <a:p>
            <a:pPr marL="0" indent="0">
              <a:buFont typeface="Arial" charset="0"/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Наказ</a:t>
            </a:r>
            <a:r>
              <a:rPr lang="uk-UA" sz="1600" dirty="0" smtClean="0"/>
              <a:t> </a:t>
            </a:r>
            <a:r>
              <a:rPr lang="uk-UA" sz="1600" dirty="0"/>
              <a:t>«Про підсумки </a:t>
            </a:r>
            <a:r>
              <a:rPr lang="uk-UA" sz="1600" dirty="0" smtClean="0"/>
              <a:t> перевірних контрольних робіт за курс базової середньої школи» </a:t>
            </a:r>
            <a:endParaRPr lang="ru-RU" sz="1600" dirty="0"/>
          </a:p>
          <a:p>
            <a:pPr marL="0" indent="0"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Розробка заходів </a:t>
            </a:r>
            <a:r>
              <a:rPr lang="uk-UA" sz="1600" dirty="0" smtClean="0"/>
              <a:t>щодо ліквідації прогалин в знаннях, вміннях та навичках учнів. </a:t>
            </a:r>
            <a:r>
              <a:rPr lang="uk-UA" sz="1600" b="1" dirty="0">
                <a:solidFill>
                  <a:srgbClr val="C00000"/>
                </a:solidFill>
              </a:rPr>
              <a:t>Створення таблиць </a:t>
            </a:r>
            <a:r>
              <a:rPr lang="uk-UA" sz="1600" dirty="0"/>
              <a:t>для здійснення моніторингу навчальних досягнень учнів (з І по ІІІ курси)</a:t>
            </a:r>
            <a:endParaRPr lang="ru-RU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t="10834" r="23389" b="40239"/>
          <a:stretch/>
        </p:blipFill>
        <p:spPr bwMode="auto">
          <a:xfrm>
            <a:off x="729204" y="2636912"/>
            <a:ext cx="7854589" cy="401110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5776" y="57499"/>
            <a:ext cx="6514992" cy="553998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sz="1500" b="1" dirty="0">
                <a:solidFill>
                  <a:schemeClr val="bg1"/>
                </a:solidFill>
              </a:rPr>
              <a:t>Організація  науково-методичного супроводу участі учнів училища у ДПА у формі ЗНО, </a:t>
            </a:r>
            <a:r>
              <a:rPr lang="uk-UA" sz="1500" b="1" dirty="0" smtClean="0">
                <a:solidFill>
                  <a:schemeClr val="bg1"/>
                </a:solidFill>
              </a:rPr>
              <a:t>ЗНО-2021</a:t>
            </a:r>
            <a:endParaRPr lang="ru-RU" sz="15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9060"/>
            <a:ext cx="1728192" cy="5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70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2774" y="1268760"/>
            <a:ext cx="8281674" cy="2232248"/>
          </a:xfrm>
        </p:spPr>
        <p:txBody>
          <a:bodyPr/>
          <a:lstStyle/>
          <a:p>
            <a:pPr marL="0" indent="0" algn="just">
              <a:buNone/>
            </a:pPr>
            <a:r>
              <a:rPr lang="uk-UA" sz="1600" dirty="0" smtClean="0"/>
              <a:t>Створення на </a:t>
            </a:r>
            <a:r>
              <a:rPr lang="uk-UA" sz="1600" dirty="0"/>
              <a:t>базі методичного кабінету </a:t>
            </a:r>
            <a:r>
              <a:rPr lang="uk-UA" sz="1600" b="1" dirty="0" smtClean="0">
                <a:solidFill>
                  <a:srgbClr val="C00000"/>
                </a:solidFill>
              </a:rPr>
              <a:t>консультаційного пункту</a:t>
            </a:r>
            <a:r>
              <a:rPr lang="uk-UA" sz="1600" dirty="0" smtClean="0"/>
              <a:t> </a:t>
            </a:r>
            <a:r>
              <a:rPr lang="uk-UA" sz="1600" dirty="0"/>
              <a:t>для </a:t>
            </a:r>
            <a:r>
              <a:rPr lang="uk-UA" sz="1600" dirty="0" smtClean="0"/>
              <a:t>учнів-випускників </a:t>
            </a:r>
            <a:r>
              <a:rPr lang="uk-UA" sz="1600" dirty="0"/>
              <a:t>щодо якісної підготовки до </a:t>
            </a:r>
            <a:r>
              <a:rPr lang="uk-UA" sz="1600" dirty="0" smtClean="0"/>
              <a:t>ЗНО-2021</a:t>
            </a:r>
          </a:p>
          <a:p>
            <a:pPr marL="0" indent="0" algn="just"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Оформлення </a:t>
            </a:r>
            <a:r>
              <a:rPr lang="uk-UA" sz="1600" b="1" dirty="0">
                <a:solidFill>
                  <a:srgbClr val="C00000"/>
                </a:solidFill>
              </a:rPr>
              <a:t>куточків </a:t>
            </a:r>
            <a:r>
              <a:rPr lang="uk-UA" sz="1600" dirty="0"/>
              <a:t>щодо проведення ДПА у формі ЗНО, ЗНО у холі І поверху, навчальних </a:t>
            </a:r>
            <a:r>
              <a:rPr lang="uk-UA" sz="1600" dirty="0" smtClean="0"/>
              <a:t>кабінетах</a:t>
            </a:r>
          </a:p>
          <a:p>
            <a:pPr marL="0" indent="0" algn="just">
              <a:buNone/>
            </a:pPr>
            <a:r>
              <a:rPr lang="uk-UA" sz="1600" b="1" dirty="0">
                <a:solidFill>
                  <a:srgbClr val="C00000"/>
                </a:solidFill>
              </a:rPr>
              <a:t>Забезпечення викладачів навчальною, методичною літературою</a:t>
            </a:r>
            <a:r>
              <a:rPr lang="uk-UA" sz="1600" dirty="0"/>
              <a:t>, збірниками, посібниками, за якими проводиться ДПА, ЗНО у 2021 році</a:t>
            </a:r>
            <a:r>
              <a:rPr lang="uk-UA" sz="1600" b="1" dirty="0"/>
              <a:t> </a:t>
            </a:r>
            <a:endParaRPr lang="ru-RU" sz="1600" dirty="0"/>
          </a:p>
          <a:p>
            <a:pPr marL="0" indent="0" algn="just">
              <a:buNone/>
            </a:pPr>
            <a:r>
              <a:rPr lang="uk-UA" sz="1600" dirty="0" smtClean="0"/>
              <a:t>Висвітлення </a:t>
            </a:r>
            <a:r>
              <a:rPr lang="uk-UA" sz="1600" dirty="0"/>
              <a:t>питань ЗНО, ДПА  на </a:t>
            </a:r>
            <a:r>
              <a:rPr lang="uk-UA" sz="1600" b="1" dirty="0">
                <a:solidFill>
                  <a:srgbClr val="C00000"/>
                </a:solidFill>
              </a:rPr>
              <a:t>сайті закладу освіти</a:t>
            </a:r>
            <a:r>
              <a:rPr lang="uk-UA" sz="1600" dirty="0"/>
              <a:t>, постійне оновлення матеріалів щодо даного </a:t>
            </a:r>
            <a:r>
              <a:rPr lang="uk-UA" sz="1600" dirty="0" smtClean="0"/>
              <a:t>питання</a:t>
            </a:r>
          </a:p>
          <a:p>
            <a:pPr marL="0" indent="0" algn="just">
              <a:buNone/>
            </a:pPr>
            <a:r>
              <a:rPr lang="uk-UA" sz="1600" dirty="0" smtClean="0"/>
              <a:t> </a:t>
            </a: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148064" y="727026"/>
            <a:ext cx="3777936" cy="541734"/>
          </a:xfrm>
          <a:prstGeom prst="roundRect">
            <a:avLst>
              <a:gd name="adj" fmla="val 8636"/>
            </a:avLst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Вересень-жовтень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70250" y="80695"/>
            <a:ext cx="6822229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участі учнів училища у 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2"/>
          <a:stretch/>
        </p:blipFill>
        <p:spPr>
          <a:xfrm>
            <a:off x="179512" y="3512748"/>
            <a:ext cx="4030134" cy="3084603"/>
          </a:xfrm>
          <a:ln w="12700">
            <a:solidFill>
              <a:schemeClr val="accent1"/>
            </a:solidFill>
          </a:ln>
        </p:spPr>
      </p:pic>
      <p:pic>
        <p:nvPicPr>
          <p:cNvPr id="17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" b="19454"/>
          <a:stretch/>
        </p:blipFill>
        <p:spPr>
          <a:xfrm>
            <a:off x="4283968" y="3509454"/>
            <a:ext cx="3024336" cy="3093166"/>
          </a:xfrm>
          <a:ln w="12700">
            <a:solidFill>
              <a:schemeClr val="accent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pic>
        <p:nvPicPr>
          <p:cNvPr id="6146" name="Picture 2" descr="D:\пошта\IMG_20210205_1155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 r="5480" b="7036"/>
          <a:stretch/>
        </p:blipFill>
        <p:spPr bwMode="auto">
          <a:xfrm>
            <a:off x="7037032" y="4149080"/>
            <a:ext cx="1818993" cy="2091994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468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8597" y="908720"/>
            <a:ext cx="4334144" cy="432048"/>
          </a:xfrm>
        </p:spPr>
        <p:txBody>
          <a:bodyPr/>
          <a:lstStyle/>
          <a:p>
            <a:pPr marL="0" indent="0" algn="ctr">
              <a:buNone/>
            </a:pPr>
            <a:r>
              <a:rPr lang="uk-UA" sz="1600" b="1" dirty="0">
                <a:solidFill>
                  <a:srgbClr val="C00000"/>
                </a:solidFill>
              </a:rPr>
              <a:t>С</a:t>
            </a:r>
            <a:r>
              <a:rPr lang="uk-UA" sz="1600" b="1" dirty="0" smtClean="0">
                <a:solidFill>
                  <a:srgbClr val="C00000"/>
                </a:solidFill>
              </a:rPr>
              <a:t>айт </a:t>
            </a:r>
            <a:r>
              <a:rPr lang="uk-UA" sz="1600" b="1" dirty="0">
                <a:solidFill>
                  <a:srgbClr val="C00000"/>
                </a:solidFill>
              </a:rPr>
              <a:t>закладу </a:t>
            </a:r>
            <a:r>
              <a:rPr lang="uk-UA" sz="1600" b="1" dirty="0" smtClean="0">
                <a:solidFill>
                  <a:srgbClr val="C00000"/>
                </a:solidFill>
              </a:rPr>
              <a:t>освіти</a:t>
            </a: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0250" y="80695"/>
            <a:ext cx="6822229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участі учнів училища у 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7" t="12098" r="22384" b="10963"/>
          <a:stretch/>
        </p:blipFill>
        <p:spPr bwMode="auto">
          <a:xfrm>
            <a:off x="179512" y="1484784"/>
            <a:ext cx="4253229" cy="3645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9" t="11320" r="43002" b="16798"/>
          <a:stretch/>
        </p:blipFill>
        <p:spPr bwMode="auto">
          <a:xfrm>
            <a:off x="2843808" y="2420888"/>
            <a:ext cx="2808312" cy="43090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sz="half" idx="1"/>
          </p:nvPr>
        </p:nvSpPr>
        <p:spPr>
          <a:xfrm>
            <a:off x="4716016" y="908720"/>
            <a:ext cx="4334144" cy="432048"/>
          </a:xfrm>
        </p:spPr>
        <p:txBody>
          <a:bodyPr/>
          <a:lstStyle/>
          <a:p>
            <a:pPr marL="0" indent="0" algn="ctr"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Блоги викладачів</a:t>
            </a: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t="19736" r="16162" b="10742"/>
          <a:stretch/>
        </p:blipFill>
        <p:spPr bwMode="auto">
          <a:xfrm>
            <a:off x="5114120" y="2564904"/>
            <a:ext cx="3831749" cy="24259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Объект 2"/>
          <p:cNvSpPr>
            <a:spLocks noGrp="1"/>
          </p:cNvSpPr>
          <p:nvPr>
            <p:ph sz="half" idx="1"/>
          </p:nvPr>
        </p:nvSpPr>
        <p:spPr>
          <a:xfrm>
            <a:off x="5723373" y="1448780"/>
            <a:ext cx="3169106" cy="972108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uk-UA" sz="1600" dirty="0" smtClean="0"/>
              <a:t>викладача історії </a:t>
            </a:r>
          </a:p>
          <a:p>
            <a:pPr algn="just">
              <a:buFontTx/>
              <a:buChar char="-"/>
            </a:pPr>
            <a:r>
              <a:rPr lang="uk-UA" sz="1600" dirty="0" smtClean="0"/>
              <a:t>викладача англійської мови</a:t>
            </a:r>
          </a:p>
          <a:p>
            <a:pPr algn="just">
              <a:buFontTx/>
              <a:buChar char="-"/>
            </a:pPr>
            <a:r>
              <a:rPr lang="uk-UA" sz="1600" dirty="0" smtClean="0"/>
              <a:t>викладача фізики</a:t>
            </a: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5" t="17749" r="38018" b="12704"/>
          <a:stretch/>
        </p:blipFill>
        <p:spPr bwMode="auto">
          <a:xfrm>
            <a:off x="6156176" y="4394010"/>
            <a:ext cx="2016224" cy="2305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701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2774" y="1268760"/>
            <a:ext cx="8281674" cy="936104"/>
          </a:xfrm>
        </p:spPr>
        <p:txBody>
          <a:bodyPr/>
          <a:lstStyle/>
          <a:p>
            <a:pPr marL="0" indent="0">
              <a:buNone/>
            </a:pPr>
            <a:r>
              <a:rPr lang="uk-UA" sz="1600" dirty="0"/>
              <a:t>Розробка та затвердження планів факультативних занять (на підставі програм, затверджених МОНУ). </a:t>
            </a:r>
            <a:r>
              <a:rPr lang="uk-UA" sz="1600" b="1" dirty="0">
                <a:solidFill>
                  <a:srgbClr val="C00000"/>
                </a:solidFill>
              </a:rPr>
              <a:t>Організація</a:t>
            </a:r>
            <a:r>
              <a:rPr lang="uk-UA" sz="1600" dirty="0"/>
              <a:t> </a:t>
            </a:r>
            <a:r>
              <a:rPr lang="uk-UA" sz="1600" b="1" dirty="0">
                <a:solidFill>
                  <a:srgbClr val="C00000"/>
                </a:solidFill>
              </a:rPr>
              <a:t>роботи </a:t>
            </a:r>
            <a:r>
              <a:rPr lang="uk-UA" sz="1600" b="1" dirty="0" smtClean="0">
                <a:solidFill>
                  <a:srgbClr val="C00000"/>
                </a:solidFill>
              </a:rPr>
              <a:t>факультативів </a:t>
            </a:r>
            <a:endParaRPr lang="ru-RU" sz="1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0250" y="80695"/>
            <a:ext cx="6822229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участі учнів училища у 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87856"/>
              </p:ext>
            </p:extLst>
          </p:nvPr>
        </p:nvGraphicFramePr>
        <p:xfrm>
          <a:off x="755576" y="2060848"/>
          <a:ext cx="7848872" cy="4536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6808"/>
                <a:gridCol w="1556466"/>
                <a:gridCol w="4795598"/>
              </a:tblGrid>
              <a:tr h="4805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Предмет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Викладач ПІБ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Програма (автор, ким, коли затверджена, підстава для складання)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23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Українська мова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Бібікова Юлія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Олегівна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Програма факультативного курсу «Стилістика сучасної української мови» для 10-11 класів загальноосвітніх навчальних закладів. Рекомендована Міністерством освіти і науки України (лист ІМЗО від 03.07.2017 №21.1/12-Г-314).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28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Математика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Алексенко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Олена Анатоліївна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Математика «Готуємося до ЗНО». Програма факультативного курсу для 10,11  класів загальноосвітніх навчальних закладів. Рекомендовано Міністерством  освіти і науки України (лист № 1/11 -9682 від 11.09.2018). Укладач</a:t>
                      </a:r>
                      <a:r>
                        <a:rPr lang="uk-UA" sz="1200" dirty="0" smtClean="0">
                          <a:effectLst/>
                        </a:rPr>
                        <a:t>:  </a:t>
                      </a:r>
                      <a:r>
                        <a:rPr lang="uk-UA" sz="1200" dirty="0">
                          <a:effectLst/>
                        </a:rPr>
                        <a:t>О. Калитка.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8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Історія України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Нижегородцева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Тетяна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Анатоліївна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Навчальна програма курсу за вибором (лист Міністерства освіти і науки України від 29.08.2016 року №1/11-11414). За ред. Луньова С.М., І.Є. Василенко.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5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Англійська мова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Бурлака Оксана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Володимирівна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Програма факультативного курсу з англійської мови «</a:t>
                      </a:r>
                      <a:r>
                        <a:rPr lang="ru-RU" sz="1200" dirty="0" err="1">
                          <a:effectLst/>
                        </a:rPr>
                        <a:t>The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Key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to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Success</a:t>
                      </a:r>
                      <a:r>
                        <a:rPr lang="uk-UA" sz="1200" dirty="0">
                          <a:effectLst/>
                        </a:rPr>
                        <a:t>» для закладів загальної середньої освіти (</a:t>
                      </a:r>
                      <a:r>
                        <a:rPr lang="uk-UA" sz="1200" dirty="0" err="1">
                          <a:effectLst/>
                        </a:rPr>
                        <a:t>авт</a:t>
                      </a:r>
                      <a:r>
                        <a:rPr lang="uk-UA" sz="1200" dirty="0">
                          <a:effectLst/>
                        </a:rPr>
                        <a:t>. </a:t>
                      </a:r>
                      <a:r>
                        <a:rPr lang="ru-RU" sz="1200" dirty="0" err="1">
                          <a:effectLst/>
                        </a:rPr>
                        <a:t>Мацак</a:t>
                      </a:r>
                      <a:r>
                        <a:rPr lang="ru-RU" sz="1200" dirty="0">
                          <a:effectLst/>
                        </a:rPr>
                        <a:t> Є. Л, Булгакова В.Г.) 10-11</a:t>
                      </a:r>
                      <a:r>
                        <a:rPr lang="uk-UA" sz="1200" dirty="0" smtClean="0">
                          <a:effectLst/>
                        </a:rPr>
                        <a:t>класи </a:t>
                      </a:r>
                      <a:r>
                        <a:rPr lang="uk-UA" sz="1200" dirty="0">
                          <a:effectLst/>
                        </a:rPr>
                        <a:t>(л</a:t>
                      </a:r>
                      <a:r>
                        <a:rPr lang="ru-RU" sz="1200" dirty="0" err="1">
                          <a:effectLst/>
                        </a:rPr>
                        <a:t>ист</a:t>
                      </a:r>
                      <a:r>
                        <a:rPr lang="ru-RU" sz="1200" dirty="0">
                          <a:effectLst/>
                        </a:rPr>
                        <a:t> ІМЗО </a:t>
                      </a:r>
                      <a:r>
                        <a:rPr lang="ru-RU" sz="1200" dirty="0" err="1">
                          <a:effectLst/>
                        </a:rPr>
                        <a:t>від</a:t>
                      </a:r>
                      <a:r>
                        <a:rPr lang="ru-RU" sz="1200" dirty="0">
                          <a:effectLst/>
                        </a:rPr>
                        <a:t> 21.06.2018 № 22.1/12-Г-392</a:t>
                      </a:r>
                      <a:r>
                        <a:rPr lang="uk-UA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5148064" y="727026"/>
            <a:ext cx="3777936" cy="541734"/>
          </a:xfrm>
          <a:prstGeom prst="roundRect">
            <a:avLst>
              <a:gd name="adj" fmla="val 8636"/>
            </a:avLst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u="sng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Серпень-</a:t>
            </a:r>
            <a:r>
              <a:rPr lang="uk-UA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вересень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5278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9590" y="1102586"/>
            <a:ext cx="8281674" cy="648072"/>
          </a:xfrm>
        </p:spPr>
        <p:txBody>
          <a:bodyPr/>
          <a:lstStyle/>
          <a:p>
            <a:pPr marL="0" indent="0" algn="just">
              <a:buNone/>
            </a:pPr>
            <a:r>
              <a:rPr lang="uk-UA" sz="1600" b="1" dirty="0">
                <a:solidFill>
                  <a:srgbClr val="C00000"/>
                </a:solidFill>
              </a:rPr>
              <a:t>Проведення </a:t>
            </a:r>
            <a:r>
              <a:rPr lang="uk-UA" sz="1600" b="1" dirty="0" err="1">
                <a:solidFill>
                  <a:srgbClr val="C00000"/>
                </a:solidFill>
              </a:rPr>
              <a:t>інструктивно</a:t>
            </a:r>
            <a:r>
              <a:rPr lang="uk-UA" sz="1600" b="1" dirty="0">
                <a:solidFill>
                  <a:srgbClr val="C00000"/>
                </a:solidFill>
              </a:rPr>
              <a:t>-методичних засідань </a:t>
            </a:r>
            <a:r>
              <a:rPr lang="uk-UA" sz="1600" b="1" dirty="0"/>
              <a:t>з питань опрацювання нормативних документів щодо організації та проведення ЗНО у 2021 </a:t>
            </a:r>
            <a:r>
              <a:rPr lang="uk-UA" sz="1600" b="1" dirty="0" smtClean="0"/>
              <a:t>році</a:t>
            </a:r>
            <a:endParaRPr lang="ru-RU" sz="1600" b="1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0250" y="80695"/>
            <a:ext cx="6822229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участі учнів училища у 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5220072" y="727026"/>
            <a:ext cx="3705928" cy="397718"/>
          </a:xfrm>
          <a:prstGeom prst="roundRect">
            <a:avLst>
              <a:gd name="adj" fmla="val 8636"/>
            </a:avLst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2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Вересень-жовтень</a:t>
            </a:r>
            <a:endParaRPr lang="ru-RU" sz="2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5499" y="1700808"/>
            <a:ext cx="820891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>
                <a:solidFill>
                  <a:srgbClr val="C00000"/>
                </a:solidFill>
              </a:rPr>
              <a:t>Викладачі ознайомлені:</a:t>
            </a:r>
            <a:endParaRPr lang="ru-RU" sz="1400" b="1" dirty="0">
              <a:solidFill>
                <a:srgbClr val="C00000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sz="1400" b="1" dirty="0"/>
              <a:t>з наказами МОНУ </a:t>
            </a:r>
            <a:endParaRPr lang="uk-UA" sz="1400" b="1" dirty="0" smtClean="0"/>
          </a:p>
          <a:p>
            <a:pPr lvl="0" algn="just"/>
            <a:r>
              <a:rPr lang="uk-UA" sz="1400" b="1" dirty="0" smtClean="0"/>
              <a:t> - від </a:t>
            </a:r>
            <a:r>
              <a:rPr lang="uk-UA" sz="1400" b="1" dirty="0"/>
              <a:t>30.09.2020 № 1210 «Про підготовку до проведення у 2021 році зовнішнього незалежного оцінювання результатів навчання, здобутих на основі повної загальної середньої освіти», </a:t>
            </a:r>
            <a:endParaRPr lang="uk-UA" sz="1400" b="1" dirty="0" smtClean="0"/>
          </a:p>
          <a:p>
            <a:pPr lvl="0" algn="just"/>
            <a:r>
              <a:rPr lang="uk-UA" sz="1400" b="1" dirty="0" smtClean="0"/>
              <a:t> - від </a:t>
            </a:r>
            <a:r>
              <a:rPr lang="uk-UA" sz="1400" b="1" dirty="0"/>
              <a:t>08.10.2020 </a:t>
            </a:r>
            <a:r>
              <a:rPr lang="uk-UA" sz="1400" b="1" dirty="0" smtClean="0"/>
              <a:t>№ </a:t>
            </a:r>
            <a:r>
              <a:rPr lang="uk-UA" sz="1400" b="1" dirty="0"/>
              <a:t>1232 «Про підготовку та проведення зовнішнього незалежного </a:t>
            </a:r>
            <a:r>
              <a:rPr lang="uk-UA" sz="1400" b="1" dirty="0" err="1"/>
              <a:t>оцнювання</a:t>
            </a:r>
            <a:r>
              <a:rPr lang="uk-UA" sz="1400" b="1" dirty="0"/>
              <a:t> результатів навчання з математики», </a:t>
            </a:r>
            <a:endParaRPr lang="uk-UA" sz="1400" b="1" dirty="0" smtClean="0"/>
          </a:p>
          <a:p>
            <a:pPr lvl="0" algn="just"/>
            <a:r>
              <a:rPr lang="uk-UA" sz="1400" b="1" dirty="0" smtClean="0"/>
              <a:t> - від </a:t>
            </a:r>
            <a:r>
              <a:rPr lang="uk-UA" sz="1400" b="1" dirty="0"/>
              <a:t>08.10.2020 №  «Про проведення пробного зовнішнього незалежного оцінювання в 2021 році</a:t>
            </a:r>
            <a:r>
              <a:rPr lang="uk-UA" sz="1400" b="1" dirty="0" smtClean="0"/>
              <a:t>»,</a:t>
            </a:r>
          </a:p>
          <a:p>
            <a:pPr lvl="0" algn="just"/>
            <a:r>
              <a:rPr lang="ru-RU" sz="1400" b="1" dirty="0" smtClean="0"/>
              <a:t> - </a:t>
            </a:r>
            <a:r>
              <a:rPr lang="ru-RU" sz="1400" b="1" dirty="0" err="1" smtClean="0"/>
              <a:t>від</a:t>
            </a:r>
            <a:r>
              <a:rPr lang="ru-RU" sz="1400" b="1" dirty="0" smtClean="0"/>
              <a:t> </a:t>
            </a:r>
            <a:r>
              <a:rPr lang="ru-RU" sz="1400" b="1" dirty="0"/>
              <a:t>09.07.2019  №945 «</a:t>
            </a:r>
            <a:r>
              <a:rPr lang="ru-RU" sz="1400" b="1" dirty="0" err="1"/>
              <a:t>Деякі</a:t>
            </a:r>
            <a:r>
              <a:rPr lang="ru-RU" sz="1400" b="1" dirty="0"/>
              <a:t> </a:t>
            </a:r>
            <a:r>
              <a:rPr lang="ru-RU" sz="1400" b="1" dirty="0" err="1"/>
              <a:t>питання</a:t>
            </a:r>
            <a:r>
              <a:rPr lang="ru-RU" sz="1400" b="1" dirty="0"/>
              <a:t> </a:t>
            </a:r>
            <a:r>
              <a:rPr lang="ru-RU" sz="1400" b="1" dirty="0" err="1"/>
              <a:t>проведення</a:t>
            </a:r>
            <a:r>
              <a:rPr lang="ru-RU" sz="1400" b="1" dirty="0"/>
              <a:t> в 2021 </a:t>
            </a:r>
            <a:r>
              <a:rPr lang="ru-RU" sz="1400" b="1" dirty="0" err="1"/>
              <a:t>році</a:t>
            </a:r>
            <a:r>
              <a:rPr lang="ru-RU" sz="1400" b="1" dirty="0"/>
              <a:t> </a:t>
            </a:r>
            <a:r>
              <a:rPr lang="ru-RU" sz="1400" b="1" dirty="0" err="1"/>
              <a:t>зовнішнього</a:t>
            </a:r>
            <a:r>
              <a:rPr lang="ru-RU" sz="1400" b="1" dirty="0"/>
              <a:t> </a:t>
            </a:r>
            <a:r>
              <a:rPr lang="ru-RU" sz="1400" b="1" dirty="0" err="1"/>
              <a:t>незалежного</a:t>
            </a:r>
            <a:r>
              <a:rPr lang="ru-RU" sz="1400" b="1" dirty="0"/>
              <a:t> </a:t>
            </a:r>
            <a:r>
              <a:rPr lang="ru-RU" sz="1400" b="1" dirty="0" err="1"/>
              <a:t>оцінювання</a:t>
            </a:r>
            <a:r>
              <a:rPr lang="ru-RU" sz="1400" b="1" dirty="0"/>
              <a:t> </a:t>
            </a:r>
            <a:r>
              <a:rPr lang="ru-RU" sz="1400" b="1" dirty="0" err="1"/>
              <a:t>результатів</a:t>
            </a:r>
            <a:r>
              <a:rPr lang="ru-RU" sz="1400" b="1" dirty="0"/>
              <a:t> </a:t>
            </a:r>
            <a:r>
              <a:rPr lang="ru-RU" sz="1400" b="1" dirty="0" err="1"/>
              <a:t>навчання</a:t>
            </a:r>
            <a:r>
              <a:rPr lang="ru-RU" sz="1400" b="1" dirty="0"/>
              <a:t>, </a:t>
            </a:r>
            <a:r>
              <a:rPr lang="ru-RU" sz="1400" b="1" dirty="0" err="1"/>
              <a:t>здобутих</a:t>
            </a:r>
            <a:r>
              <a:rPr lang="ru-RU" sz="1400" b="1" dirty="0"/>
              <a:t> на </a:t>
            </a:r>
            <a:r>
              <a:rPr lang="ru-RU" sz="1400" b="1" dirty="0" err="1"/>
              <a:t>основі</a:t>
            </a:r>
            <a:r>
              <a:rPr lang="ru-RU" sz="1400" b="1" dirty="0"/>
              <a:t> </a:t>
            </a:r>
            <a:r>
              <a:rPr lang="ru-RU" sz="1400" b="1" dirty="0" err="1"/>
              <a:t>повної</a:t>
            </a:r>
            <a:r>
              <a:rPr lang="ru-RU" sz="1400" b="1" dirty="0"/>
              <a:t> </a:t>
            </a:r>
            <a:r>
              <a:rPr lang="ru-RU" sz="1400" b="1" dirty="0" err="1"/>
              <a:t>загальної</a:t>
            </a:r>
            <a:r>
              <a:rPr lang="ru-RU" sz="1400" b="1" dirty="0"/>
              <a:t> </a:t>
            </a:r>
            <a:r>
              <a:rPr lang="ru-RU" sz="1400" b="1" dirty="0" err="1"/>
              <a:t>середньої</a:t>
            </a:r>
            <a:r>
              <a:rPr lang="ru-RU" sz="1400" b="1" dirty="0"/>
              <a:t> </a:t>
            </a:r>
            <a:r>
              <a:rPr lang="ru-RU" sz="1400" b="1" dirty="0" err="1" smtClean="0"/>
              <a:t>освіти</a:t>
            </a:r>
            <a:r>
              <a:rPr lang="ru-RU" sz="1400" b="1" dirty="0" smtClean="0"/>
              <a:t>»,</a:t>
            </a:r>
            <a:endParaRPr lang="ru-RU" sz="1400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sz="1400" b="1" dirty="0"/>
              <a:t>з листом Харківського регіонального центру оцінювання якості освіти від 12.10.2020 № 10/01-25/408 «Про проведення інформаційно-роз’яснювальної роботи щодо особливостей зовнішнього незалежного оцінювання 2021 року</a:t>
            </a:r>
            <a:r>
              <a:rPr lang="uk-UA" sz="1400" b="1" dirty="0" smtClean="0"/>
              <a:t>»</a:t>
            </a:r>
            <a:endParaRPr lang="ru-RU" sz="1400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sz="1400" b="1" dirty="0"/>
              <a:t>листом ОІППО від 13.10.2020 №542/10-10 «Про проведення роз’яснювальної роботи щодо ЗНО-2021 </a:t>
            </a:r>
            <a:endParaRPr lang="uk-UA" sz="1400" b="1" dirty="0" smtClean="0"/>
          </a:p>
          <a:p>
            <a:pPr marL="0" indent="0">
              <a:buNone/>
            </a:pPr>
            <a:r>
              <a:rPr lang="uk-UA" sz="1400" b="1" dirty="0">
                <a:solidFill>
                  <a:srgbClr val="C00000"/>
                </a:solidFill>
              </a:rPr>
              <a:t>Проведення І етапу Всеукраїнської учнівської </a:t>
            </a:r>
            <a:r>
              <a:rPr lang="uk-UA" sz="1400" b="1" dirty="0" err="1">
                <a:solidFill>
                  <a:srgbClr val="C00000"/>
                </a:solidFill>
              </a:rPr>
              <a:t>Інтернет-олімпіади</a:t>
            </a:r>
            <a:r>
              <a:rPr lang="uk-UA" sz="1400" b="1" dirty="0">
                <a:solidFill>
                  <a:srgbClr val="C00000"/>
                </a:solidFill>
              </a:rPr>
              <a:t> </a:t>
            </a:r>
            <a:r>
              <a:rPr lang="uk-UA" sz="1400" b="1" dirty="0" smtClean="0"/>
              <a:t>з </a:t>
            </a:r>
            <a:r>
              <a:rPr lang="uk-UA" sz="1400" b="1" dirty="0"/>
              <a:t>навчальних предметів у 2020/2021 </a:t>
            </a:r>
            <a:r>
              <a:rPr lang="uk-UA" sz="1400" b="1" dirty="0" err="1"/>
              <a:t>н.р</a:t>
            </a:r>
            <a:r>
              <a:rPr lang="uk-UA" sz="1400" b="1" dirty="0"/>
              <a:t>. у формі завдань ЗНО (дистанційно)</a:t>
            </a:r>
            <a:endParaRPr lang="ru-RU" sz="1400" b="1" dirty="0"/>
          </a:p>
          <a:p>
            <a:pPr marL="0" indent="0">
              <a:buNone/>
            </a:pPr>
            <a:r>
              <a:rPr lang="uk-UA" sz="1400" b="1" dirty="0">
                <a:solidFill>
                  <a:srgbClr val="C00000"/>
                </a:solidFill>
              </a:rPr>
              <a:t>Розробка заходів </a:t>
            </a:r>
            <a:r>
              <a:rPr lang="uk-UA" sz="1400" b="1" dirty="0"/>
              <a:t>щодо усунення прогалин в знаннях учнів</a:t>
            </a:r>
            <a:endParaRPr lang="ru-RU" sz="1400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sz="1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649184"/>
            <a:ext cx="1584176" cy="1188662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2181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2774" y="1268760"/>
            <a:ext cx="8425690" cy="1296144"/>
          </a:xfrm>
        </p:spPr>
        <p:txBody>
          <a:bodyPr/>
          <a:lstStyle/>
          <a:p>
            <a:pPr marL="0" indent="0">
              <a:buNone/>
            </a:pPr>
            <a:r>
              <a:rPr lang="uk-UA" sz="1600" b="1" dirty="0">
                <a:solidFill>
                  <a:srgbClr val="C00000"/>
                </a:solidFill>
              </a:rPr>
              <a:t>Ознайомлення учнів </a:t>
            </a:r>
            <a:r>
              <a:rPr lang="uk-UA" sz="1600" b="1" dirty="0"/>
              <a:t>ІІІ курсу з процедурою та особливостями проведення ДПА у формі ЗНО-2021(протоколи зборів груп</a:t>
            </a:r>
            <a:r>
              <a:rPr lang="uk-UA" sz="1600" b="1" dirty="0" smtClean="0"/>
              <a:t>)</a:t>
            </a:r>
          </a:p>
          <a:p>
            <a:pPr marL="0" lvl="0" indent="0">
              <a:buNone/>
            </a:pPr>
            <a:r>
              <a:rPr lang="uk-UA" sz="1600" b="1" dirty="0">
                <a:solidFill>
                  <a:srgbClr val="C00000"/>
                </a:solidFill>
              </a:rPr>
              <a:t>Інформування батьків </a:t>
            </a:r>
            <a:r>
              <a:rPr lang="uk-UA" sz="1600" b="1" dirty="0"/>
              <a:t>учнів випускних груп  щодо особливостей проведення ЗНО у 2021 році (надіслано листи)</a:t>
            </a:r>
            <a:endParaRPr lang="ru-RU" sz="16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0250" y="80695"/>
            <a:ext cx="6822229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sz="1600" b="1" dirty="0">
                <a:solidFill>
                  <a:schemeClr val="bg1"/>
                </a:solidFill>
              </a:rPr>
              <a:t>Організація  науково-методичного супроводу участі учнів училища у ДПА у формі ЗНО, </a:t>
            </a:r>
            <a:r>
              <a:rPr lang="uk-UA" sz="1600" b="1" dirty="0" smtClean="0">
                <a:solidFill>
                  <a:schemeClr val="bg1"/>
                </a:solidFill>
              </a:rPr>
              <a:t>ЗНО-2021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5655416" y="665470"/>
            <a:ext cx="3201872" cy="541734"/>
          </a:xfrm>
          <a:prstGeom prst="roundRect">
            <a:avLst>
              <a:gd name="adj" fmla="val 8636"/>
            </a:avLst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2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Жовтень-листопад</a:t>
            </a:r>
            <a:endParaRPr lang="ru-RU" sz="2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7" t="23146" r="23902" b="15749"/>
          <a:stretch/>
        </p:blipFill>
        <p:spPr bwMode="auto">
          <a:xfrm>
            <a:off x="323528" y="2492896"/>
            <a:ext cx="4707406" cy="36472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7871" y="1181659"/>
            <a:ext cx="4294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 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2" t="49063" r="22433" b="15475"/>
          <a:stretch/>
        </p:blipFill>
        <p:spPr bwMode="auto">
          <a:xfrm>
            <a:off x="4928601" y="4365104"/>
            <a:ext cx="3924897" cy="2286669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154\Desktop\145400953_2969971443289203_6485612751691435186_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95"/>
          <a:stretch/>
        </p:blipFill>
        <p:spPr bwMode="auto">
          <a:xfrm>
            <a:off x="5796136" y="2195917"/>
            <a:ext cx="2582138" cy="19492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4062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2774" y="1268760"/>
            <a:ext cx="8425690" cy="1008112"/>
          </a:xfrm>
        </p:spPr>
        <p:txBody>
          <a:bodyPr/>
          <a:lstStyle/>
          <a:p>
            <a:pPr marL="0" indent="0"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Розроблення детальної пам’ятки </a:t>
            </a:r>
            <a:r>
              <a:rPr lang="uk-UA" sz="1600" b="1" dirty="0"/>
              <a:t>щодо проходження державної підсумкової атестації у формі зовнішнього незалежного оцінювання, ЗНО-2021, пробного ЗНО для учнів та їх батьків, для викладачів та керівників груп, </a:t>
            </a:r>
            <a:r>
              <a:rPr lang="uk-UA" sz="1600" b="1" dirty="0" smtClean="0"/>
              <a:t>яку </a:t>
            </a:r>
            <a:r>
              <a:rPr lang="uk-UA" sz="1600" b="1" dirty="0"/>
              <a:t>розміщено у теках кожної групи ІІІ курсу на </a:t>
            </a:r>
            <a:r>
              <a:rPr lang="en-US" sz="1600" b="1" dirty="0"/>
              <a:t>Google</a:t>
            </a:r>
            <a:r>
              <a:rPr lang="uk-UA" sz="1600" b="1" dirty="0"/>
              <a:t>-диску</a:t>
            </a:r>
            <a:endParaRPr lang="ru-RU" sz="16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0250" y="80695"/>
            <a:ext cx="6822229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Організація  науково-методичного супроводу участі учнів училища у ДПА у формі ЗНО, </a:t>
            </a:r>
            <a:r>
              <a:rPr lang="uk-UA" b="1" dirty="0" smtClean="0">
                <a:solidFill>
                  <a:schemeClr val="bg1"/>
                </a:solidFill>
              </a:rPr>
              <a:t>ЗНО-2021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256"/>
            <a:ext cx="1728192" cy="591207"/>
          </a:xfrm>
          <a:prstGeom prst="rect">
            <a:avLst/>
          </a:prstGeom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5148064" y="727026"/>
            <a:ext cx="3777936" cy="541734"/>
          </a:xfrm>
          <a:prstGeom prst="roundRect">
            <a:avLst>
              <a:gd name="adj" fmla="val 8636"/>
            </a:avLst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Жовтень-грудень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97871" y="1181659"/>
            <a:ext cx="4294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 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7" t="17448" r="47761" b="19161"/>
          <a:stretch/>
        </p:blipFill>
        <p:spPr bwMode="auto">
          <a:xfrm>
            <a:off x="107504" y="2276872"/>
            <a:ext cx="2839169" cy="38599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7" t="19137" r="48461" b="21581"/>
          <a:stretch/>
        </p:blipFill>
        <p:spPr bwMode="auto">
          <a:xfrm>
            <a:off x="3113168" y="2852936"/>
            <a:ext cx="2969401" cy="38599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5" t="17388" r="45604" b="12994"/>
          <a:stretch/>
        </p:blipFill>
        <p:spPr bwMode="auto">
          <a:xfrm>
            <a:off x="6191614" y="2276872"/>
            <a:ext cx="2879835" cy="37159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86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11401</TotalTime>
  <Words>1766</Words>
  <Application>Microsoft Office PowerPoint</Application>
  <PresentationFormat>Экран (4:3)</PresentationFormat>
  <Paragraphs>184</Paragraphs>
  <Slides>24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3_Тема Office</vt:lpstr>
      <vt:lpstr>Підготовка до державної підсумкової атестації у формі ЗНО – ключове завдання в роботі заступника директора з навчальної роботи (методиста). Алгоритм дій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ВДОСКОНАЛЕННЯ РІВНЯ ПРОФЕСІЙНОГО НАВЧАННЯ КВАЛІФІКОВАНИХ РОБІТНИКІВ ЗА АВТОТРАНСПОРТНИМ НАПРЯМКОМ</dc:title>
  <dc:creator>777</dc:creator>
  <cp:lastModifiedBy>154</cp:lastModifiedBy>
  <cp:revision>925</cp:revision>
  <cp:lastPrinted>2021-02-08T11:09:25Z</cp:lastPrinted>
  <dcterms:created xsi:type="dcterms:W3CDTF">2015-05-21T16:27:55Z</dcterms:created>
  <dcterms:modified xsi:type="dcterms:W3CDTF">2021-02-08T11:32:47Z</dcterms:modified>
</cp:coreProperties>
</file>