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2" r:id="rId6"/>
    <p:sldId id="261" r:id="rId7"/>
    <p:sldId id="260" r:id="rId8"/>
    <p:sldId id="265" r:id="rId9"/>
    <p:sldId id="264" r:id="rId10"/>
    <p:sldId id="263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Що таке духовні цінності? Які духовні цінності є для мене найважливішими? -  Dovidka.biz.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" y="0"/>
            <a:ext cx="9155779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2492896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u="sng" dirty="0" smtClean="0">
                <a:solidFill>
                  <a:srgbClr val="2125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Інтеграції духовних цінностей в навчальні дисципліни – Історія. </a:t>
            </a:r>
            <a:endParaRPr lang="uk-UA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0" name="AutoShape 2" descr="Враждебно-подданные». Этнические депортации — опыт Первой миров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Враждебно-подданные». Этнические депортации — опыт Первой миров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Враждебно-подданные». Этнические депортации — опыт Первой миров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7" name="Picture 9" descr="Депортації 1944 року: статистика національного руху кримських татар дуже  відрізняється від офіційної — дослідниця | Громадське раді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448549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9" name="Picture 11" descr="Єврейська історія — Вікіпеді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149080"/>
            <a:ext cx="425022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51520" y="3105835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Біблійська історія Мойсея та вигнання єврейського народу за Старим Завітом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41" name="Picture 13" descr="Легенда про Мойсея&amp;quot; Читати повністю, Скачати (Аудіокнига). Біблі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77072"/>
            <a:ext cx="382387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0" name="Picture 2" descr="2673 Праведників народів світу з України / Національна пам&amp;#39;ять"/>
          <p:cNvPicPr>
            <a:picLocks noChangeAspect="1" noChangeArrowheads="1"/>
          </p:cNvPicPr>
          <p:nvPr/>
        </p:nvPicPr>
        <p:blipFill>
          <a:blip r:embed="rId3" cstate="print"/>
          <a:srcRect l="7281" t="7467" r="10203" b="8535"/>
          <a:stretch>
            <a:fillRect/>
          </a:stretch>
        </p:blipFill>
        <p:spPr bwMode="auto">
          <a:xfrm>
            <a:off x="323528" y="260648"/>
            <a:ext cx="489654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3861048"/>
            <a:ext cx="445487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Історія про Дванадцять </a:t>
            </a:r>
          </a:p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Апостолів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2" name="Picture 4" descr="Обрання 12 апостолів. Ісус Христос посилає апостолів на проповід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204864"/>
            <a:ext cx="3461785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Топ-12 подій релігійного життя України від проголошення Незалежності - РІСУ"/>
          <p:cNvPicPr>
            <a:picLocks noChangeAspect="1" noChangeArrowheads="1"/>
          </p:cNvPicPr>
          <p:nvPr/>
        </p:nvPicPr>
        <p:blipFill>
          <a:blip r:embed="rId3" cstate="print"/>
          <a:srcRect l="9300" r="20282"/>
          <a:stretch>
            <a:fillRect/>
          </a:stretch>
        </p:blipFill>
        <p:spPr bwMode="auto">
          <a:xfrm>
            <a:off x="323528" y="260648"/>
            <a:ext cx="3816424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987824" y="3284984"/>
            <a:ext cx="5841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Заснува́ння Господнього храму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8" name="Picture 4" descr="Храм Гробу Господнього — Вікіпедія"/>
          <p:cNvPicPr>
            <a:picLocks noChangeAspect="1" noChangeArrowheads="1"/>
          </p:cNvPicPr>
          <p:nvPr/>
        </p:nvPicPr>
        <p:blipFill>
          <a:blip r:embed="rId4" cstate="print"/>
          <a:srcRect t="24256"/>
          <a:stretch>
            <a:fillRect/>
          </a:stretch>
        </p:blipFill>
        <p:spPr bwMode="auto">
          <a:xfrm>
            <a:off x="323527" y="4149080"/>
            <a:ext cx="419417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Храм Гробу Господнього — Вікіпеді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3" y="3933056"/>
            <a:ext cx="3490343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2" name="Picture 2" descr="Украинское волонтерское движение стало образцом единства, – Президент - UAT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4866624" cy="278092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3212976"/>
            <a:ext cx="62275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Біблійських віршів про </a:t>
            </a:r>
            <a:r>
              <a:rPr lang="uk-UA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волонтерство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221088"/>
            <a:ext cx="77768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/>
              <a:t>ЄВРЕЇ </a:t>
            </a:r>
            <a:r>
              <a:rPr lang="uk-UA" sz="2800" b="1" dirty="0" smtClean="0"/>
              <a:t>13:16</a:t>
            </a: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>І не забувайте творити добро і ділитися з іншими, бо такими жертвами Бог задоволений ».</a:t>
            </a:r>
            <a:endParaRPr lang="uk-UA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620688"/>
          <a:ext cx="8640960" cy="5616624"/>
        </p:xfrm>
        <a:graphic>
          <a:graphicData uri="http://schemas.openxmlformats.org/drawingml/2006/table">
            <a:tbl>
              <a:tblPr/>
              <a:tblGrid>
                <a:gridCol w="1836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32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Критерії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Показники</a:t>
                      </a:r>
                      <a:endParaRPr lang="ru-RU"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96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Морально-етична культура</a:t>
                      </a:r>
                      <a:endParaRPr lang="ru-RU"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Моральні норми, моральний ідеал. Любов і повага до ближнього, культури свого народу, його вірування.</a:t>
                      </a:r>
                      <a:endParaRPr lang="ru-RU"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28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Соціальний</a:t>
                      </a:r>
                      <a:endParaRPr lang="ru-RU"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Позитивне ставлення до громадської діяльності, громадських доручень. Ставлення до Батьківщини, відчуття людини в собі справжнього громадянина своєї держави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4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Пізнання</a:t>
                      </a:r>
                      <a:endParaRPr lang="ru-RU"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Творча спрямованість, пошуковий інтерес, прагнення  до знань, рівень інтелектуального розвитку учня</a:t>
                      </a:r>
                      <a:endParaRPr lang="ru-RU"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6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Розуміння сенсу буття</a:t>
                      </a:r>
                      <a:endParaRPr lang="ru-RU"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Життєва позиція учня, своєї мети, і свого призначення в цьому  житті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67544" y="548680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Не ви мене вибрали, а я вас вибрав і призначив, щоб ви йшли і плід принесли, та щоб тривав ваш плід, а й щоб усе, про що б ви тільки попросили в Отця в моє ім'я, дав вам .”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 descr="21 листопада Собор Архистратига Божого Михаїла та інших Небесних Сил  безплотних. Вчення Православної Церкви про Бога, Творця невидимого світу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420888"/>
            <a:ext cx="5688632" cy="3792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95536" y="1229792"/>
            <a:ext cx="5544616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Катерина МАЛЕНКО, представляю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Конотопський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рофесійний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аграрний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ліцей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 викладачем </a:t>
            </a:r>
            <a:r>
              <a:rPr lang="uk-UA" sz="32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ЗОП</a:t>
            </a:r>
            <a:r>
              <a:rPr lang="uk-UA" sz="3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зокрема історії та вже майже 10 років є  викладачем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Християнської Етики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40"/>
          <a:stretch/>
        </p:blipFill>
        <p:spPr>
          <a:xfrm>
            <a:off x="6012160" y="1366159"/>
            <a:ext cx="2904946" cy="4326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Притча:  «Щасливий чоловік, що знайшов мудрість, людина, що розум придбала»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619672" y="5517232"/>
            <a:ext cx="730830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Діонісій  «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Історія — це філософія, яка повчає певними прикладами».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AutoShape 3" descr="Біблійне розуміння багатства, або як християнам ставитися до матері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5" name="AutoShape 5" descr="Біблійне розуміння багатства, або як християнам ставитися до матері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7" name="AutoShape 7" descr="Біблійне розуміння багатства, або як християнам ставитися до матері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9" name="Picture 9" descr="Відомі притчі світу. Притчі про життя і сенс життя. Мудрі притчі про сенс  житт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3810000" cy="2790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1" name="Picture 11" descr="История как наука в нашей жизни - Моя газета | Моя газета"/>
          <p:cNvPicPr>
            <a:picLocks noChangeAspect="1" noChangeArrowheads="1"/>
          </p:cNvPicPr>
          <p:nvPr/>
        </p:nvPicPr>
        <p:blipFill>
          <a:blip r:embed="rId4" cstate="print"/>
          <a:srcRect b="2647"/>
          <a:stretch>
            <a:fillRect/>
          </a:stretch>
        </p:blipFill>
        <p:spPr bwMode="auto">
          <a:xfrm>
            <a:off x="4139952" y="1988840"/>
            <a:ext cx="478853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517322"/>
            <a:ext cx="67687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Солнце, златистым багрящем горя,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Молит с тоскою, Творцу говоря: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«Зреть не могу человеческих дел,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Дай положить беззаконьям предел;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О, повели, и зажгу я эфир,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Сгинет в нем тварь, осквернившая мир».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Был к нему глас: «Покаяния жду!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нераскаян — повинен суду!»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 descr="Віра, релігійність, покаяння | Ближче до Бо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73016"/>
            <a:ext cx="4000500" cy="3000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Історія — Вікіпеді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367240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Історію України» та «Всесвітню історію» об&amp;#39;єднають в один шкільний предме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32656"/>
            <a:ext cx="440793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История колонизации Интернета в России | Статья Теплицы социальных  технологи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933056"/>
            <a:ext cx="4289975" cy="2651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Унікальна виставка про українців під час Другої світової війни. Де  подивитися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959415" cy="3468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Книга Екклесиаста. - YouTube"/>
          <p:cNvPicPr>
            <a:picLocks noChangeAspect="1" noChangeArrowheads="1"/>
          </p:cNvPicPr>
          <p:nvPr/>
        </p:nvPicPr>
        <p:blipFill>
          <a:blip r:embed="rId4" cstate="print"/>
          <a:srcRect l="4725" r="5501"/>
          <a:stretch>
            <a:fillRect/>
          </a:stretch>
        </p:blipFill>
        <p:spPr bwMode="auto">
          <a:xfrm>
            <a:off x="5292080" y="3212976"/>
            <a:ext cx="3587302" cy="2996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3718774"/>
            <a:ext cx="514806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Найважливіше, що ми можемо робити під час війни - це молитися про Божественної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мудрості для наших лідерів, про безпеку наших солдат, про швидкому розв'язанні конфлікту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 мінімальних втратах з обох сторін конфлікту (</a:t>
            </a:r>
            <a:r>
              <a:rPr kumimoji="0" lang="uk-UA" sz="2400" b="0" i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Филип'ян</a:t>
            </a:r>
            <a:r>
              <a:rPr kumimoji="0" lang="uk-UA" sz="24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4: 6-7).</a:t>
            </a:r>
            <a:endParaRPr kumimoji="0" lang="uk-UA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Із правками від руки та втечею депутата: як Центральна Рада голосувала за  незалежність УНР 100 років тому — Укрaїнa — tsn.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9"/>
            <a:ext cx="4389059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AutoShape 4" descr="Bible 1V.ind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Bible 1V.ind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Bible 1V.ind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Bible 1V.ind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Bible 1V.ind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Bible 1V.ind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2" name="AutoShape 16" descr="Bible 1V.ind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4" name="Picture 18" descr="Глава 19 – Слов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933056"/>
            <a:ext cx="4614596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23528" y="270892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інших ситуаціях Бог наказував стародавнім ізраїльтянам брати участь у війнах, які він схвалював і мета яких полягала у тому, щоб заволодіти Обіцяним краєм та захистити його…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Добрий самарян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4649409" cy="2725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278092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Біблейські історії -  П’ять хлібів та дві риби,  Добрий самарянин.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6" name="Picture 6" descr="ПРОПОВІДЬ В НЕДІЛЮ ВОСЬМУ ПІСЛЯ П&amp;#39;ЯТИДЕСЯТНИЦІ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645024"/>
            <a:ext cx="3779912" cy="2973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8" name="AutoShape 8" descr="Є тут один хлопчина; він має п&amp;#39;ять ячмінних хлібів ще й дві риби.&amp;quot; -  коментар Євангелія д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Є тут один хлопчина; він має п&amp;#39;ять ячмінних хлібів ще й дві риби.&amp;quot; -  коментар Євангелія д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Є тут один хлопчина; він має п&amp;#39;ять ячмінних хлібів ще й дві риби.&amp;quot; -  коментар Євангелія д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Є тут один хлопчина; він має п&amp;#39;ять ячмінних хлібів ще й дві риби.&amp;quot; -  коментар Євангелія д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Є тут один хлопчина; він має п&amp;#39;ять ячмінних хлібів ще й дві риби.&amp;quot; -  коментар Євангелія д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8" name="Picture 18" descr="Голодомор — ніколи знову. Чого нас вчить та трагедія? | Спільн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60648"/>
            <a:ext cx="5813009" cy="2620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ьи имена записаны в «книге жизни»? | Библейские вопросы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 descr="Ліквідація, а не возз&amp;#39;єднання», — інтерв&amp;#39;ю з дослідницею процесу заборони  УГКЦ у 1945–1947 роках Світланою Гуркіною | Матеріали | Синод Єпископів  Української Греко-Католицької Церкв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260648"/>
            <a:ext cx="4536503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220072" y="836712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Історії про Народження Ісуса, Ісус у храмі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8" name="AutoShape 4" descr="Ісус Христос міг народиться в іншому місці | Стайле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Ісус Христос міг народиться в іншому місці | Стайле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Ісус Христос міг народиться в іншому місці | Стайле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4" name="Picture 10" descr="Як світ сприймав народження Ісуса | Духовний Дзві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933055"/>
            <a:ext cx="4752528" cy="2649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6" name="Picture 12" descr="Дитинство Ісуса Христа | Конспект. Релігієзнавство"/>
          <p:cNvPicPr>
            <a:picLocks noChangeAspect="1" noChangeArrowheads="1"/>
          </p:cNvPicPr>
          <p:nvPr/>
        </p:nvPicPr>
        <p:blipFill>
          <a:blip r:embed="rId5" cstate="print"/>
          <a:srcRect t="6265"/>
          <a:stretch>
            <a:fillRect/>
          </a:stretch>
        </p:blipFill>
        <p:spPr bwMode="auto">
          <a:xfrm>
            <a:off x="5796136" y="3356992"/>
            <a:ext cx="2808312" cy="3176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388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Дом</cp:lastModifiedBy>
  <cp:revision>3</cp:revision>
  <dcterms:created xsi:type="dcterms:W3CDTF">2022-02-04T09:18:50Z</dcterms:created>
  <dcterms:modified xsi:type="dcterms:W3CDTF">2022-02-06T12:51:34Z</dcterms:modified>
</cp:coreProperties>
</file>