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6404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769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819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2590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0102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715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9489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5377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3985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135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368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E167-69EE-492D-A632-047A4795835A}" type="datetimeFigureOut">
              <a:rPr lang="en-US" smtClean="0"/>
              <a:pPr/>
              <a:t>10/20/2022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BD3E-1C4C-44D0-80FC-03E8C905C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958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92220" y="9675159"/>
            <a:ext cx="12060522" cy="1235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34" name="Picture 10" descr="У Держслужбі якості освіти розповіли, як обиратимуть регіональних експертів  | Новини Закарпаття - pershij.com.u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58" y="4159074"/>
            <a:ext cx="3604786" cy="2337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7392" y="779929"/>
            <a:ext cx="91690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Застосування</a:t>
            </a:r>
            <a:r>
              <a:rPr lang="ru-RU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40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інноваційних</a:t>
            </a:r>
            <a:r>
              <a:rPr lang="ru-RU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4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технологій</a:t>
            </a:r>
            <a:endParaRPr lang="en-US" sz="40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як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запорука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підвищення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е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фективності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та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якості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професійної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підготовки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lang="ru-RU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algn="ctr"/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здобувачів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освіти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073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7" y="348342"/>
            <a:ext cx="9176657" cy="856343"/>
          </a:xfrm>
        </p:spPr>
        <p:txBody>
          <a:bodyPr/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Мультимедійні технології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854996" y="1113245"/>
            <a:ext cx="8489166" cy="5314269"/>
            <a:chOff x="1515362" y="1204685"/>
            <a:chExt cx="8489166" cy="53142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5362" y="1242706"/>
              <a:ext cx="2322802" cy="1640115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6771" y="1270668"/>
              <a:ext cx="2838063" cy="161215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3441" y="1204685"/>
              <a:ext cx="2731087" cy="171615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1836" y="3037356"/>
              <a:ext cx="2832998" cy="160169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5362" y="2980230"/>
              <a:ext cx="2322802" cy="171594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73441" y="2999333"/>
              <a:ext cx="2731087" cy="160169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9668" y="4755562"/>
              <a:ext cx="2454205" cy="176339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55447" y="4755562"/>
              <a:ext cx="3068223" cy="1763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10828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229" y="640896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Комп’ютерне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тестування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як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інноваційний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метод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оцінювання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знань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учнів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дає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можливість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одержати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правильну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інформацію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про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якість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навчання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учнів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4257" y="1966458"/>
            <a:ext cx="7178039" cy="38468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9485" y="5790979"/>
            <a:ext cx="8128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https://vseosvita.ua/test/uzahalnennia-vyvchenoho-materialu-353784.html </a:t>
            </a:r>
          </a:p>
        </p:txBody>
      </p:sp>
    </p:spTree>
    <p:extLst>
      <p:ext uri="{BB962C8B-B14F-4D97-AF65-F5344CB8AC3E}">
        <p14:creationId xmlns="" xmlns:p14="http://schemas.microsoft.com/office/powerpoint/2010/main" val="1784385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0457" y="569685"/>
            <a:ext cx="5921830" cy="33294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r="55989" b="34784"/>
          <a:stretch/>
        </p:blipFill>
        <p:spPr>
          <a:xfrm>
            <a:off x="6252483" y="1737203"/>
            <a:ext cx="4894489" cy="4077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02857" y="4487664"/>
            <a:ext cx="3077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Google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Форми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357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628" y="417095"/>
            <a:ext cx="10515600" cy="1900989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Google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Jamboard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інтерактивна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віртуальна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дошка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яка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дозволяє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майстру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демонструвати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ключову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інформацію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під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час уроку в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Google Meet,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також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одночасно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взаємодіяти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з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усіма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учнями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окремою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групою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режимі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реального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часу.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087" y="2370698"/>
            <a:ext cx="7344228" cy="4130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042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043" y="394153"/>
            <a:ext cx="7405914" cy="1325563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Переваги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Google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Jamboard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0" y="1719715"/>
            <a:ext cx="5617029" cy="47246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Book Antiqua" panose="02040602050305030304" pitchFamily="18" charset="0"/>
              </a:rPr>
              <a:t>фіксувати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ідеї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майстра</a:t>
            </a:r>
            <a:r>
              <a:rPr lang="ru-RU" sz="2400" dirty="0" smtClean="0">
                <a:latin typeface="Book Antiqua" panose="02040602050305030304" pitchFamily="18" charset="0"/>
              </a:rPr>
              <a:t> й </a:t>
            </a:r>
            <a:r>
              <a:rPr lang="ru-RU" sz="2400" dirty="0" err="1">
                <a:latin typeface="Book Antiqua" panose="02040602050305030304" pitchFamily="18" charset="0"/>
              </a:rPr>
              <a:t>учнів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групи</a:t>
            </a:r>
            <a:r>
              <a:rPr lang="ru-RU" sz="2400" dirty="0" smtClean="0">
                <a:latin typeface="Book Antiqua" panose="02040602050305030304" pitchFamily="18" charset="0"/>
              </a:rPr>
              <a:t> за </a:t>
            </a:r>
            <a:r>
              <a:rPr lang="ru-RU" sz="2400" dirty="0" err="1">
                <a:latin typeface="Book Antiqua" panose="02040602050305030304" pitchFamily="18" charset="0"/>
              </a:rPr>
              <a:t>допомогою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різнокольорових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стікерів</a:t>
            </a:r>
            <a:r>
              <a:rPr lang="ru-RU" sz="2400" dirty="0" smtClean="0">
                <a:latin typeface="Book Antiqua" panose="0204060205030503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Book Antiqua" panose="02040602050305030304" pitchFamily="18" charset="0"/>
              </a:rPr>
              <a:t>створювати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>
                <a:latin typeface="Book Antiqua" panose="02040602050305030304" pitchFamily="18" charset="0"/>
              </a:rPr>
              <a:t>записи та </a:t>
            </a:r>
            <a:r>
              <a:rPr lang="ru-RU" sz="2400" dirty="0" err="1">
                <a:latin typeface="Book Antiqua" panose="02040602050305030304" pitchFamily="18" charset="0"/>
              </a:rPr>
              <a:t>малювати</a:t>
            </a:r>
            <a:r>
              <a:rPr lang="ru-RU" sz="2400" dirty="0">
                <a:latin typeface="Book Antiqua" panose="02040602050305030304" pitchFamily="18" charset="0"/>
              </a:rPr>
              <a:t> за </a:t>
            </a:r>
            <a:r>
              <a:rPr lang="ru-RU" sz="2400" dirty="0" err="1">
                <a:latin typeface="Book Antiqua" panose="02040602050305030304" pitchFamily="18" charset="0"/>
              </a:rPr>
              <a:t>допомогою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цілого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>
                <a:latin typeface="Book Antiqua" panose="02040602050305030304" pitchFamily="18" charset="0"/>
              </a:rPr>
              <a:t>набору </a:t>
            </a:r>
            <a:r>
              <a:rPr lang="ru-RU" sz="2400" dirty="0" err="1">
                <a:latin typeface="Book Antiqua" panose="02040602050305030304" pitchFamily="18" charset="0"/>
              </a:rPr>
              <a:t>функцій</a:t>
            </a:r>
            <a:r>
              <a:rPr lang="ru-RU" sz="2400" dirty="0">
                <a:latin typeface="Book Antiqua" panose="02040602050305030304" pitchFamily="18" charset="0"/>
              </a:rPr>
              <a:t>, у тому </a:t>
            </a:r>
            <a:r>
              <a:rPr lang="ru-RU" sz="2400" dirty="0" err="1">
                <a:latin typeface="Book Antiqua" panose="02040602050305030304" pitchFamily="18" charset="0"/>
              </a:rPr>
              <a:t>числі</a:t>
            </a:r>
            <a:r>
              <a:rPr lang="ru-RU" sz="2400" dirty="0">
                <a:latin typeface="Book Antiqua" panose="02040602050305030304" pitchFamily="18" charset="0"/>
              </a:rPr>
              <a:t> з </a:t>
            </a:r>
            <a:r>
              <a:rPr lang="ru-RU" sz="2400" dirty="0" err="1">
                <a:latin typeface="Book Antiqua" panose="02040602050305030304" pitchFamily="18" charset="0"/>
              </a:rPr>
              <a:t>допомогою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розпізнання</a:t>
            </a:r>
            <a:r>
              <a:rPr lang="ru-RU" sz="2400" dirty="0">
                <a:latin typeface="Book Antiqua" panose="02040602050305030304" pitchFamily="18" charset="0"/>
              </a:rPr>
              <a:t> рукописного тексту </a:t>
            </a:r>
            <a:r>
              <a:rPr lang="ru-RU" sz="2400" dirty="0" smtClean="0">
                <a:latin typeface="Book Antiqua" panose="02040602050305030304" pitchFamily="18" charset="0"/>
              </a:rPr>
              <a:t>й </a:t>
            </a:r>
            <a:r>
              <a:rPr lang="ru-RU" sz="2400" dirty="0" err="1">
                <a:latin typeface="Book Antiqua" panose="02040602050305030304" pitchFamily="18" charset="0"/>
              </a:rPr>
              <a:t>перетворення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його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в </a:t>
            </a:r>
            <a:r>
              <a:rPr lang="ru-RU" sz="2400" dirty="0" err="1" smtClean="0">
                <a:latin typeface="Book Antiqua" panose="02040602050305030304" pitchFamily="18" charset="0"/>
              </a:rPr>
              <a:t>друкований</a:t>
            </a:r>
            <a:r>
              <a:rPr lang="ru-RU" sz="2400" dirty="0" smtClean="0">
                <a:latin typeface="Book Antiqua" panose="0204060205030503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Book Antiqua" panose="02040602050305030304" pitchFamily="18" charset="0"/>
              </a:rPr>
              <a:t>здійснювати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опитування</a:t>
            </a:r>
            <a:r>
              <a:rPr lang="ru-RU" sz="2400" dirty="0">
                <a:latin typeface="Book Antiqua" panose="02040602050305030304" pitchFamily="18" charset="0"/>
              </a:rPr>
              <a:t> з </a:t>
            </a:r>
            <a:r>
              <a:rPr lang="ru-RU" sz="2400" dirty="0" err="1">
                <a:latin typeface="Book Antiqua" panose="02040602050305030304" pitchFamily="18" charset="0"/>
              </a:rPr>
              <a:t>використанням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спеціальних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шаблонів</a:t>
            </a:r>
            <a:r>
              <a:rPr lang="ru-RU" sz="2400" dirty="0" smtClean="0">
                <a:latin typeface="Book Antiqua" panose="0204060205030503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>
                <a:latin typeface="Book Antiqua" panose="02040602050305030304" pitchFamily="18" charset="0"/>
              </a:rPr>
              <a:t>завантажувати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зображення</a:t>
            </a:r>
            <a:r>
              <a:rPr lang="ru-RU" sz="2400" dirty="0">
                <a:latin typeface="Book Antiqua" panose="02040602050305030304" pitchFamily="18" charset="0"/>
              </a:rPr>
              <a:t> та текст </a:t>
            </a:r>
            <a:r>
              <a:rPr lang="ru-RU" sz="2400" dirty="0" err="1">
                <a:latin typeface="Book Antiqua" panose="02040602050305030304" pitchFamily="18" charset="0"/>
              </a:rPr>
              <a:t>із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</a:rPr>
              <a:t>Google</a:t>
            </a:r>
            <a:r>
              <a:rPr lang="uk-UA" sz="2400" dirty="0" smtClean="0">
                <a:latin typeface="Book Antiqua" panose="02040602050305030304" pitchFamily="18" charset="0"/>
              </a:rPr>
              <a:t> Д</a:t>
            </a:r>
            <a:r>
              <a:rPr lang="ru-RU" sz="2400" dirty="0" smtClean="0">
                <a:latin typeface="Book Antiqua" panose="02040602050305030304" pitchFamily="18" charset="0"/>
              </a:rPr>
              <a:t>иску</a:t>
            </a:r>
            <a:r>
              <a:rPr lang="ru-RU" sz="2400" dirty="0">
                <a:latin typeface="Book Antiqua" panose="02040602050305030304" pitchFamily="18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62" y="2012578"/>
            <a:ext cx="4991174" cy="2806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0982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9350" y="249569"/>
            <a:ext cx="68057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Висновок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ru-RU" sz="2400" dirty="0" err="1">
                <a:latin typeface="Book Antiqua" panose="02040602050305030304" pitchFamily="18" charset="0"/>
              </a:rPr>
              <a:t>Звичайно</a:t>
            </a:r>
            <a:r>
              <a:rPr lang="ru-RU" sz="2400" dirty="0">
                <a:latin typeface="Book Antiqua" panose="02040602050305030304" pitchFamily="18" charset="0"/>
              </a:rPr>
              <a:t>, для </a:t>
            </a:r>
            <a:r>
              <a:rPr lang="ru-RU" sz="2400" dirty="0" err="1">
                <a:latin typeface="Book Antiqua" panose="02040602050305030304" pitchFamily="18" charset="0"/>
              </a:rPr>
              <a:t>підвищення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ефективності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уроку </a:t>
            </a:r>
            <a:r>
              <a:rPr lang="ru-RU" sz="2400" dirty="0" err="1" smtClean="0">
                <a:latin typeface="Book Antiqua" panose="02040602050305030304" pitchFamily="18" charset="0"/>
              </a:rPr>
              <a:t>виробничого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навчання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>
                <a:latin typeface="Book Antiqua" panose="02040602050305030304" pitchFamily="18" charset="0"/>
              </a:rPr>
              <a:t>ми </a:t>
            </a:r>
            <a:r>
              <a:rPr lang="ru-RU" sz="2400" dirty="0" err="1">
                <a:latin typeface="Book Antiqua" panose="02040602050305030304" pitchFamily="18" charset="0"/>
              </a:rPr>
              <a:t>постійно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маємо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вдосконалювати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latin typeface="Book Antiqua" panose="02040602050305030304" pitchFamily="18" charset="0"/>
              </a:rPr>
              <a:t>урізноманітнювати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відомі</a:t>
            </a:r>
            <a:r>
              <a:rPr lang="ru-RU" sz="2400" dirty="0">
                <a:latin typeface="Book Antiqua" panose="02040602050305030304" pitchFamily="18" charset="0"/>
              </a:rPr>
              <a:t> нам </a:t>
            </a:r>
            <a:r>
              <a:rPr lang="ru-RU" sz="2400" dirty="0" err="1">
                <a:latin typeface="Book Antiqua" panose="02040602050305030304" pitchFamily="18" charset="0"/>
              </a:rPr>
              <a:t>методи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навчання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latin typeface="Book Antiqua" panose="02040602050305030304" pitchFamily="18" charset="0"/>
              </a:rPr>
              <a:t>шукати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засоби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latin typeface="Book Antiqua" panose="02040602050305030304" pitchFamily="18" charset="0"/>
              </a:rPr>
              <a:t>які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сприяли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б </a:t>
            </a:r>
            <a:r>
              <a:rPr lang="ru-RU" sz="2400" dirty="0" err="1" smtClean="0">
                <a:latin typeface="Book Antiqua" panose="02040602050305030304" pitchFamily="18" charset="0"/>
              </a:rPr>
              <a:t>засвоєнню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знань</a:t>
            </a:r>
            <a:r>
              <a:rPr lang="ru-RU" sz="2400" dirty="0">
                <a:latin typeface="Book Antiqua" panose="02040602050305030304" pitchFamily="18" charset="0"/>
              </a:rPr>
              <a:t>. Ми не </a:t>
            </a:r>
            <a:r>
              <a:rPr lang="ru-RU" sz="2400" dirty="0" err="1">
                <a:latin typeface="Book Antiqua" panose="02040602050305030304" pitchFamily="18" charset="0"/>
              </a:rPr>
              <a:t>повинні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стояти</a:t>
            </a:r>
            <a:r>
              <a:rPr lang="ru-RU" sz="2400" dirty="0">
                <a:latin typeface="Book Antiqua" panose="02040602050305030304" pitchFamily="18" charset="0"/>
              </a:rPr>
              <a:t> на </a:t>
            </a:r>
            <a:r>
              <a:rPr lang="ru-RU" sz="2400" dirty="0" err="1">
                <a:latin typeface="Book Antiqua" panose="02040602050305030304" pitchFamily="18" charset="0"/>
              </a:rPr>
              <a:t>місці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latin typeface="Book Antiqua" panose="02040602050305030304" pitchFamily="18" charset="0"/>
              </a:rPr>
              <a:t>бо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це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вимога</a:t>
            </a:r>
            <a:r>
              <a:rPr lang="ru-RU" sz="2400" dirty="0">
                <a:latin typeface="Book Antiqua" panose="02040602050305030304" pitchFamily="18" charset="0"/>
              </a:rPr>
              <a:t> часу, </a:t>
            </a:r>
            <a:r>
              <a:rPr lang="ru-RU" sz="2400" dirty="0" err="1">
                <a:latin typeface="Book Antiqua" panose="02040602050305030304" pitchFamily="18" charset="0"/>
              </a:rPr>
              <a:t>від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цих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компонентів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залежить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ефективність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>
                <a:latin typeface="Book Antiqua" panose="02040602050305030304" pitchFamily="18" charset="0"/>
              </a:rPr>
              <a:t>уроку.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Отже</a:t>
            </a:r>
            <a:r>
              <a:rPr lang="ru-RU" sz="2400" dirty="0">
                <a:latin typeface="Book Antiqua" panose="02040602050305030304" pitchFamily="18" charset="0"/>
              </a:rPr>
              <a:t>, використання </a:t>
            </a:r>
            <a:r>
              <a:rPr lang="ru-RU" sz="2400" dirty="0" err="1">
                <a:latin typeface="Book Antiqua" panose="02040602050305030304" pitchFamily="18" charset="0"/>
              </a:rPr>
              <a:t>інноваційних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технологій</a:t>
            </a:r>
            <a:r>
              <a:rPr lang="ru-RU" sz="2400" dirty="0" smtClean="0">
                <a:latin typeface="Book Antiqua" panose="02040602050305030304" pitchFamily="18" charset="0"/>
              </a:rPr>
              <a:t> - </a:t>
            </a:r>
            <a:r>
              <a:rPr lang="ru-RU" sz="2400" dirty="0" err="1">
                <a:latin typeface="Book Antiqua" panose="02040602050305030304" pitchFamily="18" charset="0"/>
              </a:rPr>
              <a:t>це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зацікавлення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здобувачів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освіти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навчальним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процесом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>
                <a:latin typeface="Book Antiqua" panose="02040602050305030304" pitchFamily="18" charset="0"/>
              </a:rPr>
              <a:t>розширення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їхнього</a:t>
            </a:r>
            <a:r>
              <a:rPr lang="ru-RU" sz="2400" dirty="0" smtClean="0">
                <a:latin typeface="Book Antiqua" panose="02040602050305030304" pitchFamily="18" charset="0"/>
              </a:rPr>
              <a:t> кругозору, </a:t>
            </a:r>
            <a:r>
              <a:rPr lang="ru-RU" sz="2400" dirty="0" err="1">
                <a:latin typeface="Book Antiqua" panose="02040602050305030304" pitchFamily="18" charset="0"/>
              </a:rPr>
              <a:t>підвищення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мотивації</a:t>
            </a:r>
            <a:r>
              <a:rPr lang="ru-RU" sz="2400" dirty="0">
                <a:latin typeface="Book Antiqua" panose="02040602050305030304" pitchFamily="18" charset="0"/>
              </a:rPr>
              <a:t> до </a:t>
            </a:r>
            <a:r>
              <a:rPr lang="ru-RU" sz="2400" dirty="0" err="1">
                <a:latin typeface="Book Antiqua" panose="02040602050305030304" pitchFamily="18" charset="0"/>
              </a:rPr>
              <a:t>навчання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активізації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розумової</a:t>
            </a:r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latin typeface="Book Antiqua" panose="02040602050305030304" pitchFamily="18" charset="0"/>
              </a:rPr>
              <a:t>діяльності</a:t>
            </a:r>
            <a:r>
              <a:rPr lang="ru-RU" sz="2400" dirty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сприйняття</a:t>
            </a:r>
            <a:r>
              <a:rPr lang="ru-RU" sz="2400" dirty="0" smtClean="0">
                <a:latin typeface="Book Antiqua" panose="02040602050305030304" pitchFamily="18" charset="0"/>
              </a:rPr>
              <a:t> та </a:t>
            </a:r>
            <a:r>
              <a:rPr lang="ru-RU" sz="2400" dirty="0" err="1" smtClean="0">
                <a:latin typeface="Book Antiqua" panose="02040602050305030304" pitchFamily="18" charset="0"/>
              </a:rPr>
              <a:t>узагальнення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інформації</a:t>
            </a:r>
            <a:r>
              <a:rPr lang="ru-RU" sz="2400" dirty="0" smtClean="0">
                <a:latin typeface="Book Antiqua" panose="02040602050305030304" pitchFamily="18" charset="0"/>
              </a:rPr>
              <a:t>, </a:t>
            </a:r>
            <a:r>
              <a:rPr lang="ru-RU" sz="2400" dirty="0" err="1" smtClean="0">
                <a:latin typeface="Book Antiqua" panose="02040602050305030304" pitchFamily="18" charset="0"/>
              </a:rPr>
              <a:t>краще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засвоєння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навчального</a:t>
            </a:r>
            <a:r>
              <a:rPr lang="ru-RU" sz="2400" dirty="0" smtClean="0">
                <a:latin typeface="Book Antiqua" panose="02040602050305030304" pitchFamily="18" charset="0"/>
              </a:rPr>
              <a:t> </a:t>
            </a:r>
            <a:r>
              <a:rPr lang="ru-RU" sz="2400" dirty="0" err="1" smtClean="0">
                <a:latin typeface="Book Antiqua" panose="02040602050305030304" pitchFamily="18" charset="0"/>
              </a:rPr>
              <a:t>матеріалу</a:t>
            </a:r>
            <a:r>
              <a:rPr lang="ru-RU" sz="2400" dirty="0" smtClean="0">
                <a:latin typeface="Book Antiqua" panose="02040602050305030304" pitchFamily="18" charset="0"/>
              </a:rPr>
              <a:t>.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3885" y="1923997"/>
            <a:ext cx="4296858" cy="2864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02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0034" y="2664823"/>
            <a:ext cx="6818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Дякую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за </a:t>
            </a:r>
            <a:r>
              <a:rPr lang="ru-RU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увагу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!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274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355" y="3053533"/>
            <a:ext cx="9747069" cy="2537369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i="1" dirty="0" smtClean="0">
                <a:latin typeface="Book Antiqua" panose="02040602050305030304" pitchFamily="18" charset="0"/>
              </a:rPr>
              <a:t>з </a:t>
            </a:r>
            <a:r>
              <a:rPr lang="uk-UA" b="1" i="1" dirty="0">
                <a:latin typeface="Book Antiqua" panose="02040602050305030304" pitchFamily="18" charset="0"/>
              </a:rPr>
              <a:t>англійської </a:t>
            </a:r>
            <a:r>
              <a:rPr lang="uk-UA" b="1" i="1" dirty="0" smtClean="0">
                <a:latin typeface="Book Antiqua" panose="02040602050305030304" pitchFamily="18" charset="0"/>
              </a:rPr>
              <a:t>– нововведення, тобто </a:t>
            </a:r>
            <a:r>
              <a:rPr lang="uk-UA" b="1" i="1" dirty="0">
                <a:latin typeface="Book Antiqua" panose="02040602050305030304" pitchFamily="18" charset="0"/>
              </a:rPr>
              <a:t>зміни в </a:t>
            </a:r>
            <a:r>
              <a:rPr lang="uk-UA" b="1" i="1" dirty="0" smtClean="0">
                <a:latin typeface="Book Antiqua" panose="02040602050305030304" pitchFamily="18" charset="0"/>
              </a:rPr>
              <a:t>навчально-виховному </a:t>
            </a:r>
            <a:r>
              <a:rPr lang="uk-UA" b="1" i="1" dirty="0">
                <a:latin typeface="Book Antiqua" panose="02040602050305030304" pitchFamily="18" charset="0"/>
              </a:rPr>
              <a:t>процесі з метою його покращення, </a:t>
            </a:r>
            <a:r>
              <a:rPr lang="uk-UA" b="1" i="1" dirty="0" smtClean="0">
                <a:latin typeface="Book Antiqua" panose="02040602050305030304" pitchFamily="18" charset="0"/>
              </a:rPr>
              <a:t>удосконалення.</a:t>
            </a:r>
            <a:endParaRPr lang="en-US" i="1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Лідерство в менеджменті – визначення, теорії та підходи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738" b="34900"/>
          <a:stretch/>
        </p:blipFill>
        <p:spPr bwMode="auto">
          <a:xfrm>
            <a:off x="1705355" y="1320684"/>
            <a:ext cx="9393064" cy="1432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5349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2323" y="1515291"/>
            <a:ext cx="7759337" cy="70788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7919" y="382948"/>
            <a:ext cx="7824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Мета </a:t>
            </a: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використання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інноваційних технологій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8617" y="1825625"/>
            <a:ext cx="83863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i="1" dirty="0" smtClean="0">
                <a:latin typeface="Book Antiqua" panose="02040602050305030304" pitchFamily="18" charset="0"/>
              </a:rPr>
              <a:t>Мотивувати </a:t>
            </a:r>
            <a:r>
              <a:rPr lang="en-US" sz="2400" i="1" dirty="0" err="1" smtClean="0">
                <a:latin typeface="Book Antiqua" panose="02040602050305030304" pitchFamily="18" charset="0"/>
              </a:rPr>
              <a:t>до</a:t>
            </a:r>
            <a:r>
              <a:rPr lang="en-US" sz="2400" i="1" dirty="0" smtClean="0">
                <a:latin typeface="Book Antiqua" panose="02040602050305030304" pitchFamily="18" charset="0"/>
              </a:rPr>
              <a:t> </a:t>
            </a:r>
            <a:r>
              <a:rPr lang="en-US" sz="2400" i="1" dirty="0" err="1" smtClean="0">
                <a:latin typeface="Book Antiqua" panose="02040602050305030304" pitchFamily="18" charset="0"/>
              </a:rPr>
              <a:t>навчання</a:t>
            </a:r>
            <a:r>
              <a:rPr lang="uk-UA" sz="2400" i="1" dirty="0" smtClean="0">
                <a:latin typeface="Book Antiqua" panose="02040602050305030304" pitchFamily="18" charset="0"/>
              </a:rPr>
              <a:t>.</a:t>
            </a:r>
            <a:endParaRPr lang="uk-UA" sz="2400" i="1" dirty="0">
              <a:latin typeface="Book Antiqua" panose="0204060205030503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i="1" dirty="0" err="1" smtClean="0">
                <a:latin typeface="Book Antiqua" panose="02040602050305030304" pitchFamily="18" charset="0"/>
              </a:rPr>
              <a:t>Зробити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навчальний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процес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цікавим</a:t>
            </a:r>
            <a:r>
              <a:rPr lang="ru-RU" sz="2400" i="1" dirty="0">
                <a:latin typeface="Book Antiqua" panose="02040602050305030304" pitchFamily="18" charset="0"/>
              </a:rPr>
              <a:t>.</a:t>
            </a:r>
            <a:endParaRPr lang="uk-UA" sz="2400" i="1" dirty="0">
              <a:latin typeface="Book Antiqua" panose="0204060205030503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i="1" dirty="0" err="1" smtClean="0">
                <a:latin typeface="Book Antiqua" panose="02040602050305030304" pitchFamily="18" charset="0"/>
              </a:rPr>
              <a:t>Навчати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працювати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діалогічного</a:t>
            </a:r>
            <a:r>
              <a:rPr lang="ru-RU" sz="2400" i="1" dirty="0" smtClean="0">
                <a:latin typeface="Book Antiqua" panose="02040602050305030304" pitchFamily="18" charset="0"/>
              </a:rPr>
              <a:t>, </a:t>
            </a:r>
            <a:r>
              <a:rPr lang="ru-RU" sz="2400" i="1" dirty="0" err="1" smtClean="0">
                <a:latin typeface="Book Antiqua" panose="02040602050305030304" pitchFamily="18" charset="0"/>
              </a:rPr>
              <a:t>тобто</a:t>
            </a:r>
            <a:r>
              <a:rPr lang="ru-RU" sz="2400" i="1" dirty="0" smtClean="0">
                <a:latin typeface="Book Antiqua" panose="02040602050305030304" pitchFamily="18" charset="0"/>
              </a:rPr>
              <a:t> в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активній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взаємодії</a:t>
            </a:r>
            <a:r>
              <a:rPr lang="ru-RU" sz="2400" i="1" dirty="0" smtClean="0">
                <a:latin typeface="Book Antiqua" panose="02040602050305030304" pitchFamily="18" charset="0"/>
              </a:rPr>
              <a:t> з </a:t>
            </a:r>
            <a:r>
              <a:rPr lang="ru-RU" sz="2400" i="1" dirty="0" err="1" smtClean="0">
                <a:latin typeface="Book Antiqua" panose="02040602050305030304" pitchFamily="18" charset="0"/>
              </a:rPr>
              <a:t>іншими</a:t>
            </a:r>
            <a:r>
              <a:rPr lang="ru-RU" sz="2400" i="1" dirty="0" smtClean="0">
                <a:latin typeface="Book Antiqua" panose="02040602050305030304" pitchFamily="18" charset="0"/>
              </a:rPr>
              <a:t>.</a:t>
            </a:r>
            <a:endParaRPr lang="uk-UA" sz="2400" i="1" dirty="0">
              <a:latin typeface="Book Antiqua" panose="0204060205030503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i="1" dirty="0" err="1" smtClean="0">
                <a:latin typeface="Book Antiqua" panose="02040602050305030304" pitchFamily="18" charset="0"/>
              </a:rPr>
              <a:t>Розвивати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здатність</a:t>
            </a:r>
            <a:r>
              <a:rPr lang="ru-RU" sz="2400" i="1" dirty="0" smtClean="0">
                <a:latin typeface="Book Antiqua" panose="02040602050305030304" pitchFamily="18" charset="0"/>
              </a:rPr>
              <a:t> до </a:t>
            </a:r>
            <a:r>
              <a:rPr lang="ru-RU" sz="2400" i="1" dirty="0" err="1" smtClean="0">
                <a:latin typeface="Book Antiqua" panose="02040602050305030304" pitchFamily="18" charset="0"/>
              </a:rPr>
              <a:t>рефлексії</a:t>
            </a:r>
            <a:r>
              <a:rPr lang="ru-RU" sz="2400" i="1" dirty="0" smtClean="0">
                <a:latin typeface="Book Antiqua" panose="02040602050305030304" pitchFamily="18" charset="0"/>
              </a:rPr>
              <a:t> та </a:t>
            </a:r>
            <a:r>
              <a:rPr lang="ru-RU" sz="2400" i="1" dirty="0" err="1" smtClean="0">
                <a:latin typeface="Book Antiqua" panose="02040602050305030304" pitchFamily="18" charset="0"/>
              </a:rPr>
              <a:t>самооцінки</a:t>
            </a:r>
            <a:r>
              <a:rPr lang="ru-RU" sz="2400" i="1" dirty="0" smtClean="0">
                <a:latin typeface="Book Antiqua" panose="02040602050305030304" pitchFamily="18" charset="0"/>
              </a:rPr>
              <a:t>.</a:t>
            </a:r>
            <a:endParaRPr lang="uk-UA" sz="2400" i="1" dirty="0">
              <a:latin typeface="Book Antiqua" panose="0204060205030503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i="1" dirty="0" err="1" smtClean="0">
                <a:latin typeface="Book Antiqua" panose="02040602050305030304" pitchFamily="18" charset="0"/>
              </a:rPr>
              <a:t>Стимулювати</a:t>
            </a:r>
            <a:r>
              <a:rPr lang="en-US" sz="2400" i="1" dirty="0" smtClean="0">
                <a:latin typeface="Book Antiqua" panose="02040602050305030304" pitchFamily="18" charset="0"/>
              </a:rPr>
              <a:t> </a:t>
            </a:r>
            <a:r>
              <a:rPr lang="en-US" sz="2400" i="1" dirty="0" err="1" smtClean="0">
                <a:latin typeface="Book Antiqua" panose="02040602050305030304" pitchFamily="18" charset="0"/>
              </a:rPr>
              <a:t>ініціативу</a:t>
            </a:r>
            <a:r>
              <a:rPr lang="uk-UA" sz="2400" i="1" dirty="0" smtClean="0">
                <a:latin typeface="Book Antiqua" panose="02040602050305030304" pitchFamily="18" charset="0"/>
              </a:rPr>
              <a:t>.</a:t>
            </a:r>
            <a:endParaRPr lang="uk-UA" sz="2400" i="1" dirty="0">
              <a:latin typeface="Book Antiqua" panose="0204060205030503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i="1" dirty="0" err="1" smtClean="0">
                <a:latin typeface="Book Antiqua" panose="02040602050305030304" pitchFamily="18" charset="0"/>
              </a:rPr>
              <a:t>Розвивати</a:t>
            </a:r>
            <a:r>
              <a:rPr lang="en-US" sz="2400" i="1" dirty="0" smtClean="0">
                <a:latin typeface="Book Antiqua" panose="02040602050305030304" pitchFamily="18" charset="0"/>
              </a:rPr>
              <a:t> </a:t>
            </a:r>
            <a:r>
              <a:rPr lang="en-US" sz="2400" i="1" dirty="0" err="1" smtClean="0">
                <a:latin typeface="Book Antiqua" panose="02040602050305030304" pitchFamily="18" charset="0"/>
              </a:rPr>
              <a:t>творчі</a:t>
            </a:r>
            <a:r>
              <a:rPr lang="en-US" sz="2400" i="1" dirty="0" smtClean="0">
                <a:latin typeface="Book Antiqua" panose="02040602050305030304" pitchFamily="18" charset="0"/>
              </a:rPr>
              <a:t> </a:t>
            </a:r>
            <a:r>
              <a:rPr lang="en-US" sz="2400" i="1" dirty="0" err="1" smtClean="0">
                <a:latin typeface="Book Antiqua" panose="02040602050305030304" pitchFamily="18" charset="0"/>
              </a:rPr>
              <a:t>здібності</a:t>
            </a:r>
            <a:r>
              <a:rPr lang="uk-UA" sz="2400" i="1" dirty="0" smtClean="0">
                <a:latin typeface="Book Antiqua" panose="02040602050305030304" pitchFamily="18" charset="0"/>
              </a:rPr>
              <a:t>.</a:t>
            </a:r>
            <a:endParaRPr lang="uk-UA" sz="2400" i="1" dirty="0">
              <a:latin typeface="Book Antiqua" panose="0204060205030503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i="1" dirty="0" err="1" smtClean="0">
                <a:latin typeface="Book Antiqua" panose="02040602050305030304" pitchFamily="18" charset="0"/>
              </a:rPr>
              <a:t>Створити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умови</a:t>
            </a:r>
            <a:r>
              <a:rPr lang="ru-RU" sz="2400" i="1" dirty="0" smtClean="0">
                <a:latin typeface="Book Antiqua" panose="02040602050305030304" pitchFamily="18" charset="0"/>
              </a:rPr>
              <a:t> для </a:t>
            </a:r>
            <a:r>
              <a:rPr lang="ru-RU" sz="2400" i="1" dirty="0" err="1" smtClean="0">
                <a:latin typeface="Book Antiqua" panose="02040602050305030304" pitchFamily="18" charset="0"/>
              </a:rPr>
              <a:t>самореалізації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кожної</a:t>
            </a:r>
            <a:r>
              <a:rPr lang="ru-RU" sz="2400" i="1" dirty="0" smtClean="0">
                <a:latin typeface="Book Antiqua" panose="02040602050305030304" pitchFamily="18" charset="0"/>
              </a:rPr>
              <a:t> </a:t>
            </a:r>
            <a:r>
              <a:rPr lang="ru-RU" sz="2400" i="1" dirty="0" err="1" smtClean="0">
                <a:latin typeface="Book Antiqua" panose="02040602050305030304" pitchFamily="18" charset="0"/>
              </a:rPr>
              <a:t>особистості</a:t>
            </a:r>
            <a:r>
              <a:rPr lang="ru-RU" sz="2400" i="1" dirty="0" smtClean="0">
                <a:latin typeface="Book Antiqua" panose="02040602050305030304" pitchFamily="18" charset="0"/>
              </a:rPr>
              <a:t>.</a:t>
            </a:r>
            <a:endParaRPr lang="en-US" sz="24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383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2323" y="1515291"/>
            <a:ext cx="7759337" cy="70788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Використання інноваційних технологій для реалізації принципу дитиноцентризму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1027906"/>
            <a:ext cx="8210802" cy="4706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39182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2323" y="1515291"/>
            <a:ext cx="7759337" cy="707886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Інтерактивний комплекс - Комп`ютерний клас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823" y="3861662"/>
            <a:ext cx="3159673" cy="2450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4150" y="797292"/>
            <a:ext cx="5688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Напрямки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впровадження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інноваційних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технологій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6811" y="2223177"/>
            <a:ext cx="7614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>
                <a:latin typeface="Book Antiqua" panose="02040602050305030304" pitchFamily="18" charset="0"/>
              </a:rPr>
              <a:t>1.Використання </a:t>
            </a:r>
            <a:r>
              <a:rPr lang="ru-RU" sz="3200" i="1" dirty="0" err="1" smtClean="0">
                <a:latin typeface="Book Antiqua" panose="02040602050305030304" pitchFamily="18" charset="0"/>
              </a:rPr>
              <a:t>системних</a:t>
            </a:r>
            <a:r>
              <a:rPr lang="ru-RU" sz="3200" i="1" dirty="0" smtClean="0">
                <a:latin typeface="Book Antiqua" panose="02040602050305030304" pitchFamily="18" charset="0"/>
              </a:rPr>
              <a:t> </a:t>
            </a:r>
            <a:r>
              <a:rPr lang="ru-RU" sz="3200" i="1" dirty="0" err="1" smtClean="0">
                <a:latin typeface="Book Antiqua" panose="02040602050305030304" pitchFamily="18" charset="0"/>
              </a:rPr>
              <a:t>знань</a:t>
            </a:r>
            <a:r>
              <a:rPr lang="ru-RU" sz="3200" i="1" dirty="0" smtClean="0">
                <a:latin typeface="Book Antiqua" panose="02040602050305030304" pitchFamily="18" charset="0"/>
              </a:rPr>
              <a:t> </a:t>
            </a:r>
            <a:r>
              <a:rPr lang="ru-RU" sz="3200" i="1" dirty="0">
                <a:latin typeface="Book Antiqua" panose="02040602050305030304" pitchFamily="18" charset="0"/>
              </a:rPr>
              <a:t>для </a:t>
            </a:r>
            <a:r>
              <a:rPr lang="ru-RU" sz="3200" i="1" dirty="0" err="1">
                <a:latin typeface="Book Antiqua" panose="02040602050305030304" pitchFamily="18" charset="0"/>
              </a:rPr>
              <a:t>вирішення</a:t>
            </a:r>
            <a:r>
              <a:rPr lang="ru-RU" sz="3200" i="1" dirty="0">
                <a:latin typeface="Book Antiqua" panose="02040602050305030304" pitchFamily="18" charset="0"/>
              </a:rPr>
              <a:t> </a:t>
            </a:r>
            <a:r>
              <a:rPr lang="ru-RU" sz="3200" i="1" dirty="0" err="1">
                <a:latin typeface="Book Antiqua" panose="02040602050305030304" pitchFamily="18" charset="0"/>
              </a:rPr>
              <a:t>практичних</a:t>
            </a:r>
            <a:r>
              <a:rPr lang="ru-RU" sz="3200" i="1" dirty="0">
                <a:latin typeface="Book Antiqua" panose="02040602050305030304" pitchFamily="18" charset="0"/>
              </a:rPr>
              <a:t> </a:t>
            </a:r>
            <a:r>
              <a:rPr lang="ru-RU" sz="3200" i="1" dirty="0" err="1" smtClean="0">
                <a:latin typeface="Book Antiqua" panose="02040602050305030304" pitchFamily="18" charset="0"/>
              </a:rPr>
              <a:t>завдань</a:t>
            </a:r>
            <a:r>
              <a:rPr lang="ru-RU" sz="3200" i="1" dirty="0" smtClean="0">
                <a:latin typeface="Book Antiqua" panose="02040602050305030304" pitchFamily="18" charset="0"/>
              </a:rPr>
              <a:t>.</a:t>
            </a:r>
            <a:endParaRPr lang="ru-RU" sz="3200" i="1" dirty="0">
              <a:latin typeface="Book Antiqua" panose="02040602050305030304" pitchFamily="18" charset="0"/>
            </a:endParaRPr>
          </a:p>
          <a:p>
            <a:pPr algn="just"/>
            <a:r>
              <a:rPr lang="ru-RU" sz="3200" i="1" dirty="0">
                <a:latin typeface="Book Antiqua" panose="02040602050305030304" pitchFamily="18" charset="0"/>
              </a:rPr>
              <a:t>2. Використання в </a:t>
            </a:r>
            <a:r>
              <a:rPr lang="ru-RU" sz="3200" i="1" dirty="0" err="1">
                <a:latin typeface="Book Antiqua" panose="02040602050305030304" pitchFamily="18" charset="0"/>
              </a:rPr>
              <a:t>навчальному</a:t>
            </a:r>
            <a:r>
              <a:rPr lang="ru-RU" sz="3200" i="1" dirty="0">
                <a:latin typeface="Book Antiqua" panose="02040602050305030304" pitchFamily="18" charset="0"/>
              </a:rPr>
              <a:t> </a:t>
            </a:r>
            <a:r>
              <a:rPr lang="ru-RU" sz="3200" i="1" dirty="0" err="1">
                <a:latin typeface="Book Antiqua" panose="02040602050305030304" pitchFamily="18" charset="0"/>
              </a:rPr>
              <a:t>процесі</a:t>
            </a:r>
            <a:r>
              <a:rPr lang="ru-RU" sz="3200" i="1" dirty="0">
                <a:latin typeface="Book Antiqua" panose="02040602050305030304" pitchFamily="18" charset="0"/>
              </a:rPr>
              <a:t> </a:t>
            </a:r>
            <a:r>
              <a:rPr lang="ru-RU" sz="3200" i="1" dirty="0" err="1">
                <a:latin typeface="Book Antiqua" panose="02040602050305030304" pitchFamily="18" charset="0"/>
              </a:rPr>
              <a:t>технічних</a:t>
            </a:r>
            <a:r>
              <a:rPr lang="ru-RU" sz="3200" i="1" dirty="0">
                <a:latin typeface="Book Antiqua" panose="02040602050305030304" pitchFamily="18" charset="0"/>
              </a:rPr>
              <a:t> </a:t>
            </a:r>
            <a:r>
              <a:rPr lang="ru-RU" sz="3200" i="1" dirty="0" err="1" smtClean="0">
                <a:latin typeface="Book Antiqua" panose="02040602050305030304" pitchFamily="18" charset="0"/>
              </a:rPr>
              <a:t>засобів</a:t>
            </a:r>
            <a:r>
              <a:rPr lang="ru-RU" sz="3200" i="1" dirty="0" smtClean="0">
                <a:latin typeface="Book Antiqua" panose="02040602050305030304" pitchFamily="18" charset="0"/>
              </a:rPr>
              <a:t>.</a:t>
            </a:r>
            <a:endParaRPr lang="ru-RU" sz="32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606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806" y="55169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Переваги використання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інтернет-ресурсів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8463" y="1757248"/>
            <a:ext cx="10330084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i="1" dirty="0" smtClean="0">
                <a:latin typeface="Book Antiqua" panose="02040602050305030304" pitchFamily="18" charset="0"/>
              </a:rPr>
              <a:t>Використовуються як у закладі на </a:t>
            </a:r>
            <a:r>
              <a:rPr lang="uk-UA" i="1" dirty="0" err="1" smtClean="0">
                <a:latin typeface="Book Antiqua" panose="02040602050305030304" pitchFamily="18" charset="0"/>
              </a:rPr>
              <a:t>уроках</a:t>
            </a:r>
            <a:r>
              <a:rPr lang="uk-UA" i="1" dirty="0" smtClean="0">
                <a:latin typeface="Book Antiqua" panose="02040602050305030304" pitchFamily="18" charset="0"/>
              </a:rPr>
              <a:t>, так і вдома.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i="1" dirty="0">
                <a:latin typeface="Book Antiqua" panose="02040602050305030304" pitchFamily="18" charset="0"/>
              </a:rPr>
              <a:t> </a:t>
            </a:r>
            <a:r>
              <a:rPr lang="uk-UA" i="1" dirty="0" smtClean="0">
                <a:latin typeface="Book Antiqua" panose="02040602050305030304" pitchFamily="18" charset="0"/>
              </a:rPr>
              <a:t>Підвищують </a:t>
            </a:r>
            <a:r>
              <a:rPr lang="uk-UA" i="1" dirty="0">
                <a:latin typeface="Book Antiqua" panose="02040602050305030304" pitchFamily="18" charset="0"/>
              </a:rPr>
              <a:t>інформаційну культуру </a:t>
            </a:r>
            <a:r>
              <a:rPr lang="uk-UA" i="1" dirty="0" smtClean="0">
                <a:latin typeface="Book Antiqua" panose="02040602050305030304" pitchFamily="18" charset="0"/>
              </a:rPr>
              <a:t>учнів і </a:t>
            </a:r>
            <a:r>
              <a:rPr lang="ru-RU" i="1" dirty="0" err="1" smtClean="0">
                <a:latin typeface="Book Antiqua" panose="02040602050305030304" pitchFamily="18" charset="0"/>
              </a:rPr>
              <a:t>розвивають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прагнення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використовувати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всесвітню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павутину</a:t>
            </a:r>
            <a:r>
              <a:rPr lang="ru-RU" i="1" dirty="0">
                <a:latin typeface="Book Antiqua" panose="02040602050305030304" pitchFamily="18" charset="0"/>
              </a:rPr>
              <a:t> для </a:t>
            </a:r>
            <a:r>
              <a:rPr lang="ru-RU" i="1" dirty="0" err="1" smtClean="0">
                <a:latin typeface="Book Antiqua" panose="02040602050305030304" pitchFamily="18" charset="0"/>
              </a:rPr>
              <a:t>самоосвіти</a:t>
            </a:r>
            <a:r>
              <a:rPr lang="ru-RU" i="1" dirty="0" smtClean="0">
                <a:latin typeface="Book Antiqua" panose="0204060205030503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 err="1" smtClean="0">
                <a:latin typeface="Book Antiqua" panose="02040602050305030304" pitchFamily="18" charset="0"/>
              </a:rPr>
              <a:t>Дозволяють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використовувати</a:t>
            </a:r>
            <a:r>
              <a:rPr lang="ru-RU" i="1" dirty="0">
                <a:latin typeface="Book Antiqua" panose="02040602050305030304" pitchFamily="18" charset="0"/>
              </a:rPr>
              <a:t> при </a:t>
            </a:r>
            <a:r>
              <a:rPr lang="ru-RU" i="1" dirty="0" err="1">
                <a:latin typeface="Book Antiqua" panose="02040602050305030304" pitchFamily="18" charset="0"/>
              </a:rPr>
              <a:t>проведенні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уроків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більш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широку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 smtClean="0">
                <a:latin typeface="Book Antiqua" panose="02040602050305030304" pitchFamily="18" charset="0"/>
              </a:rPr>
              <a:t>інформацію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ніж</a:t>
            </a:r>
            <a:r>
              <a:rPr lang="ru-RU" i="1" dirty="0">
                <a:latin typeface="Book Antiqua" panose="02040602050305030304" pitchFamily="18" charset="0"/>
              </a:rPr>
              <a:t> та, яка представлена в </a:t>
            </a:r>
            <a:r>
              <a:rPr lang="ru-RU" i="1" dirty="0" err="1">
                <a:latin typeface="Book Antiqua" panose="02040602050305030304" pitchFamily="18" charset="0"/>
              </a:rPr>
              <a:t>традиційних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 smtClean="0">
                <a:latin typeface="Book Antiqua" panose="02040602050305030304" pitchFamily="18" charset="0"/>
              </a:rPr>
              <a:t>джерелах</a:t>
            </a:r>
            <a:r>
              <a:rPr lang="ru-RU" i="1" dirty="0" smtClean="0"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6" name="Picture 2" descr="Інтерактивні методи навчання | Блог Inkluz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6" y="4447717"/>
            <a:ext cx="3133054" cy="2072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1648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022" y="13970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Щоб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право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навчати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інших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потрібно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постійно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навчатися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самому»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0192" y="2722653"/>
            <a:ext cx="3047313" cy="30783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6243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525" y="500062"/>
            <a:ext cx="10515600" cy="132556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</a:t>
            </a:r>
            <a:r>
              <a:rPr lang="en-US" sz="3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Meet –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це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сервіс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де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можна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проводити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високоякісні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й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безпечні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відеозустрічі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та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дзвінки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59727" y="759221"/>
            <a:ext cx="977398" cy="807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43" y="1825625"/>
            <a:ext cx="7724563" cy="4342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853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799" y="464457"/>
            <a:ext cx="10174515" cy="2061029"/>
          </a:xfrm>
        </p:spPr>
        <p:txBody>
          <a:bodyPr>
            <a:noAutofit/>
          </a:bodyPr>
          <a:lstStyle/>
          <a:p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Мультимедійна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презентація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один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ефективних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методів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організації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навчання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Вона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супроводжується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коментарями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майстра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виробничого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навчання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передбачає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можливість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ставити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запитання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і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робити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пояснення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9553" y="2409372"/>
            <a:ext cx="7539856" cy="4235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6785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382</Words>
  <Application>Microsoft Office PowerPoint</Application>
  <PresentationFormat>Произвольный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Переваги використання інтернет-ресурсів</vt:lpstr>
      <vt:lpstr>«Щоб мати право навчати інших, потрібно постійно навчатися самому» </vt:lpstr>
      <vt:lpstr>Google Meet – це сервіс, де можна проводити високоякісні й безпечні відеозустрічі та дзвінки.</vt:lpstr>
      <vt:lpstr>Мультимедійна презентація – один з ефективних методів організації навчання.  Вона супроводжується коментарями майстра виробничого навчання, передбачає можливість ставити запитання і робити пояснення.</vt:lpstr>
      <vt:lpstr>Мультимедійні технології</vt:lpstr>
      <vt:lpstr>Комп’ютерне тестування як інноваційний метод оцінювання знань учнів дає можливість одержати правильну інформацію про якість навчання учнів.</vt:lpstr>
      <vt:lpstr>Слайд 12</vt:lpstr>
      <vt:lpstr>Google Jamboard – інтерактивна віртуальна дошка, яка дозволяє майстру демонструвати ключову інформацію під час уроку в Google Meet, а також одночасно взаємодіяти з усіма учнями чи окремою групою в режимі реального часу.</vt:lpstr>
      <vt:lpstr>Переваги Google Jamboard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ikosar</cp:lastModifiedBy>
  <cp:revision>31</cp:revision>
  <dcterms:created xsi:type="dcterms:W3CDTF">2022-10-13T15:20:19Z</dcterms:created>
  <dcterms:modified xsi:type="dcterms:W3CDTF">2022-10-20T07:28:32Z</dcterms:modified>
</cp:coreProperties>
</file>