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62"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uk.wikipedia.org/wiki/%D0%9E%D1%81%D0%BD%D0%BE%D0%B2%D0%B8_%D0%B3%D0%B5%D0%BE%D0%BF%D0%BE%D0%BB%D1%96%D1%82%D0%B8%D0%BA%D0%B8"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uk.wikipedia.org/wiki/%D0%A3%D0%BA%D1%80%D0%B0%D1%97%D0%BD%D1%86%D1%96" TargetMode="External"/><Relationship Id="rId7" Type="http://schemas.openxmlformats.org/officeDocument/2006/relationships/hyperlink" Target="https://uk.wikipedia.org/wiki/%D0%90%D1%81%D0%B8%D0%BC%D1%96%D0%BB%D1%8F%D1%86%D1%96%D1%8F_(%D0%BA%D1%83%D0%BB%D1%8C%D1%82%D1%83%D1%80%D0%BD%D0%B0)" TargetMode="External"/><Relationship Id="rId2" Type="http://schemas.openxmlformats.org/officeDocument/2006/relationships/hyperlink" Target="https://uk.wikipedia.org/wiki/%D0%A3%D0%BA%D1%80%D0%B0%D1%97%D0%BD%D0%B0" TargetMode="External"/><Relationship Id="rId1" Type="http://schemas.openxmlformats.org/officeDocument/2006/relationships/slideLayout" Target="../slideLayouts/slideLayout2.xml"/><Relationship Id="rId6" Type="http://schemas.openxmlformats.org/officeDocument/2006/relationships/hyperlink" Target="https://uk.wikipedia.org/wiki/%D0%94%D0%B5%D0%BD%D0%B0%D1%86%D1%96%D0%BE%D0%BD%D0%B0%D0%BB%D1%96%D0%B7%D0%B0%D1%86%D1%96%D1%8F" TargetMode="External"/><Relationship Id="rId5" Type="http://schemas.openxmlformats.org/officeDocument/2006/relationships/hyperlink" Target="https://uk.wikipedia.org/wiki/%D0%90%D1%81%D0%B8%D0%BC%D1%96%D0%BB%D1%8F%D1%86%D1%96%D1%8F_(%D1%81%D0%BE%D1%86%D1%96%D0%BE%D0%BB%D0%BE%D0%B3%D1%96%D1%8F)" TargetMode="External"/><Relationship Id="rId4" Type="http://schemas.openxmlformats.org/officeDocument/2006/relationships/hyperlink" Target="https://uk.wikipedia.org/wiki/%D0%A0%D0%BE%D1%81%D1%96%D0%B9%D1%81%D1%8C%D0%BA%D0%B0_%D0%BC%D0%BE%D0%B2%D0%B0"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docs.google.com/presentation/d/15JhhXy4C_PKBxQrOqjw9waz4EuZ_17zeHN0ek4z7O-g/edi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on.gov.ua/ua/osvita/zagalna-serednya-osvita/navchalni-programi/navchalni-programi-dlya-10-11-klasiv" TargetMode="External"/><Relationship Id="rId2" Type="http://schemas.openxmlformats.org/officeDocument/2006/relationships/hyperlink" Target="https://mon.gov.ua/ua/osvita/zagalna-serednya-osvita/navchalni-programi/navchalni-programi-5-9-kla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uk.wikipedia.org/wiki/%D0%A0%D0%B0%D1%88%D0%B8%D0%B7%D0%B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1"/>
            <a:ext cx="7772400" cy="1008111"/>
          </a:xfrm>
        </p:spPr>
        <p:txBody>
          <a:bodyPr>
            <a:normAutofit/>
          </a:bodyPr>
          <a:lstStyle/>
          <a:p>
            <a:r>
              <a:rPr lang="uk-UA" sz="2400" b="1" dirty="0" smtClean="0">
                <a:latin typeface="Times New Roman" pitchFamily="18" charset="0"/>
                <a:cs typeface="Times New Roman" pitchFamily="18" charset="0"/>
              </a:rPr>
              <a:t>Навчально-методичний центр професійно-технічної освіти  у Сумській області</a:t>
            </a: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115616" y="2276872"/>
            <a:ext cx="7056784" cy="2448272"/>
          </a:xfrm>
        </p:spPr>
        <p:txBody>
          <a:bodyPr>
            <a:normAutofit fontScale="25000" lnSpcReduction="20000"/>
          </a:bodyPr>
          <a:lstStyle/>
          <a:p>
            <a:pPr algn="just"/>
            <a:r>
              <a:rPr lang="uk-UA" sz="9600" b="1" i="1" dirty="0" smtClean="0">
                <a:solidFill>
                  <a:schemeClr val="tx1"/>
                </a:solidFill>
                <a:latin typeface="Times New Roman" pitchFamily="18" charset="0"/>
                <a:cs typeface="Times New Roman" pitchFamily="18" charset="0"/>
              </a:rPr>
              <a:t>Організація освітнього процесу з громадянської освіти у 2022/2023 навчальному році в закладах професійної (професійно-технічної) освіти».</a:t>
            </a:r>
          </a:p>
          <a:p>
            <a:pPr algn="just"/>
            <a:endParaRPr lang="uk-UA" sz="9600" b="1" i="1" dirty="0" smtClean="0">
              <a:solidFill>
                <a:schemeClr val="tx1"/>
              </a:solidFill>
              <a:latin typeface="Times New Roman" pitchFamily="18" charset="0"/>
              <a:cs typeface="Times New Roman" pitchFamily="18" charset="0"/>
            </a:endParaRPr>
          </a:p>
          <a:p>
            <a:pPr algn="just"/>
            <a:endParaRPr lang="uk-UA" sz="2200" b="1" i="1" dirty="0" smtClean="0">
              <a:solidFill>
                <a:schemeClr val="tx1"/>
              </a:solidFill>
              <a:latin typeface="Times New Roman" pitchFamily="18" charset="0"/>
              <a:cs typeface="Times New Roman" pitchFamily="18" charset="0"/>
            </a:endParaRPr>
          </a:p>
          <a:p>
            <a:pPr algn="just"/>
            <a:r>
              <a:rPr lang="uk-UA" sz="2200" b="1" i="1" dirty="0" smtClean="0">
                <a:solidFill>
                  <a:schemeClr val="tx1"/>
                </a:solidFill>
                <a:latin typeface="Times New Roman" pitchFamily="18" charset="0"/>
                <a:cs typeface="Times New Roman" pitchFamily="18" charset="0"/>
              </a:rPr>
              <a:t>                                                                        	                                                                                            </a:t>
            </a:r>
          </a:p>
          <a:p>
            <a:pPr algn="just"/>
            <a:r>
              <a:rPr lang="uk-UA" sz="2200" b="1" i="1" dirty="0" smtClean="0">
                <a:solidFill>
                  <a:schemeClr val="tx1"/>
                </a:solidFill>
                <a:latin typeface="Times New Roman" pitchFamily="18" charset="0"/>
                <a:cs typeface="Times New Roman" pitchFamily="18" charset="0"/>
              </a:rPr>
              <a:t>   				   </a:t>
            </a:r>
            <a:r>
              <a:rPr lang="uk-UA" sz="8000" b="1" i="1" dirty="0" smtClean="0">
                <a:solidFill>
                  <a:schemeClr val="tx1"/>
                </a:solidFill>
                <a:latin typeface="Times New Roman" pitchFamily="18" charset="0"/>
                <a:cs typeface="Times New Roman" pitchFamily="18" charset="0"/>
              </a:rPr>
              <a:t>Методист  НМЦ ПТО у                                				Сумській області</a:t>
            </a:r>
          </a:p>
          <a:p>
            <a:pPr algn="just"/>
            <a:r>
              <a:rPr lang="uk-UA" sz="8000" b="1" i="1" dirty="0" smtClean="0">
                <a:solidFill>
                  <a:schemeClr val="tx1"/>
                </a:solidFill>
                <a:latin typeface="Times New Roman" pitchFamily="18" charset="0"/>
                <a:cs typeface="Times New Roman" pitchFamily="18" charset="0"/>
              </a:rPr>
              <a:t>				ГАЛИНА ДОКТОРОВИЧ</a:t>
            </a:r>
          </a:p>
          <a:p>
            <a:pPr algn="just"/>
            <a:endParaRPr lang="uk-UA" sz="8000" b="1" i="1" dirty="0" smtClean="0">
              <a:solidFill>
                <a:schemeClr val="tx1"/>
              </a:solidFill>
              <a:latin typeface="Times New Roman" pitchFamily="18" charset="0"/>
              <a:cs typeface="Times New Roman" pitchFamily="18" charset="0"/>
            </a:endParaRPr>
          </a:p>
          <a:p>
            <a:pPr algn="just"/>
            <a:endParaRPr lang="uk-UA" sz="8000" b="1" i="1" dirty="0" smtClean="0">
              <a:solidFill>
                <a:schemeClr val="tx1"/>
              </a:solidFill>
              <a:latin typeface="Times New Roman" pitchFamily="18" charset="0"/>
              <a:cs typeface="Times New Roman" pitchFamily="18" charset="0"/>
            </a:endParaRPr>
          </a:p>
          <a:p>
            <a:pPr algn="just"/>
            <a:endParaRPr lang="uk-UA" sz="8000" b="1" i="1" dirty="0" smtClean="0">
              <a:solidFill>
                <a:schemeClr val="tx1"/>
              </a:solidFill>
              <a:latin typeface="Times New Roman" pitchFamily="18" charset="0"/>
              <a:cs typeface="Times New Roman" pitchFamily="18" charset="0"/>
            </a:endParaRPr>
          </a:p>
          <a:p>
            <a:pPr algn="just"/>
            <a:r>
              <a:rPr lang="uk-UA" sz="8000" b="1" i="1" dirty="0" smtClean="0">
                <a:solidFill>
                  <a:schemeClr val="tx1"/>
                </a:solidFill>
                <a:latin typeface="Times New Roman" pitchFamily="18" charset="0"/>
                <a:cs typeface="Times New Roman" pitchFamily="18" charset="0"/>
              </a:rPr>
              <a:t>                                           м </a:t>
            </a:r>
            <a:r>
              <a:rPr lang="uk-UA" sz="8000" b="1" i="1" dirty="0" err="1" smtClean="0">
                <a:solidFill>
                  <a:schemeClr val="tx1"/>
                </a:solidFill>
                <a:latin typeface="Times New Roman" pitchFamily="18" charset="0"/>
                <a:cs typeface="Times New Roman" pitchFamily="18" charset="0"/>
              </a:rPr>
              <a:t>.Суми</a:t>
            </a:r>
            <a:r>
              <a:rPr lang="uk-UA" sz="8000" b="1" i="1" dirty="0" smtClean="0">
                <a:solidFill>
                  <a:schemeClr val="tx1"/>
                </a:solidFill>
                <a:latin typeface="Times New Roman" pitchFamily="18" charset="0"/>
                <a:cs typeface="Times New Roman" pitchFamily="18" charset="0"/>
              </a:rPr>
              <a:t> 2022</a:t>
            </a:r>
          </a:p>
          <a:p>
            <a:pPr algn="just"/>
            <a:endParaRPr lang="ru-RU" sz="2200" b="1" i="1"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uk-UA" sz="3200" b="1" dirty="0" smtClean="0">
                <a:latin typeface="Times New Roman" pitchFamily="18" charset="0"/>
                <a:cs typeface="Times New Roman" pitchFamily="18" charset="0"/>
              </a:rPr>
              <a:t>Ідеолог </a:t>
            </a:r>
            <a:r>
              <a:rPr lang="uk-UA" sz="3200" b="1" dirty="0" err="1" smtClean="0">
                <a:latin typeface="Times New Roman" pitchFamily="18" charset="0"/>
                <a:cs typeface="Times New Roman" pitchFamily="18" charset="0"/>
              </a:rPr>
              <a:t>рашизму</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052736"/>
            <a:ext cx="8435280" cy="5328592"/>
          </a:xfrm>
        </p:spPr>
        <p:txBody>
          <a:bodyPr>
            <a:normAutofit/>
          </a:bodyPr>
          <a:lstStyle/>
          <a:p>
            <a:pPr marL="0" indent="0" algn="just">
              <a:buNone/>
            </a:pPr>
            <a:r>
              <a:rPr lang="uk-UA" sz="2000" dirty="0" smtClean="0">
                <a:latin typeface="Times New Roman" pitchFamily="18" charset="0"/>
                <a:cs typeface="Times New Roman" pitchFamily="18" charset="0"/>
              </a:rPr>
              <a:t>Олександр </a:t>
            </a:r>
            <a:r>
              <a:rPr lang="uk-UA" sz="2000" dirty="0" err="1" smtClean="0">
                <a:latin typeface="Times New Roman" pitchFamily="18" charset="0"/>
                <a:cs typeface="Times New Roman" pitchFamily="18" charset="0"/>
              </a:rPr>
              <a:t>Дугін</a:t>
            </a:r>
            <a:r>
              <a:rPr lang="uk-UA" sz="2000" dirty="0" smtClean="0">
                <a:latin typeface="Times New Roman" pitchFamily="18" charset="0"/>
                <a:cs typeface="Times New Roman" pitchFamily="18" charset="0"/>
              </a:rPr>
              <a:t>, філософ, політолог у своїй книзі </a:t>
            </a:r>
            <a:r>
              <a:rPr lang="uk-UA" sz="2000" b="1" i="1" dirty="0" smtClean="0">
                <a:latin typeface="Times New Roman" pitchFamily="18" charset="0"/>
                <a:cs typeface="Times New Roman" pitchFamily="18" charset="0"/>
                <a:hlinkClick r:id="rId2" tooltip="Основи геополітики"/>
              </a:rPr>
              <a:t>Основи геополітики: Геополітичне майбутнє Росії</a:t>
            </a:r>
            <a:r>
              <a:rPr lang="uk-UA" sz="2000" dirty="0" smtClean="0">
                <a:latin typeface="Times New Roman" pitchFamily="18" charset="0"/>
                <a:cs typeface="Times New Roman" pitchFamily="18" charset="0"/>
              </a:rPr>
              <a:t>, яка мала значний вплив на російську військову, поліцейську та зовнішньополітичну еліту, стверджував, що Україна повинна бути анексована російською федерацією, тому що нібито «Україна як держава не має геополітичного значення, особливого культурного імпорту чи загальнолюдського значення, географічної унікальності, етнічної винятковості, її певні територіальні амбіції становлять величезну небезпеку для всієї Євразії і без вирішення проблеми </a:t>
            </a:r>
            <a:r>
              <a:rPr lang="uk-UA" sz="2000" b="1" i="1" dirty="0" err="1" smtClean="0">
                <a:latin typeface="Times New Roman" pitchFamily="18" charset="0"/>
                <a:cs typeface="Times New Roman" pitchFamily="18" charset="0"/>
              </a:rPr>
              <a:t>„українського</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питання“</a:t>
            </a:r>
            <a:r>
              <a:rPr lang="uk-UA" sz="2000" dirty="0" smtClean="0">
                <a:latin typeface="Times New Roman" pitchFamily="18" charset="0"/>
                <a:cs typeface="Times New Roman" pitchFamily="18" charset="0"/>
              </a:rPr>
              <a:t>, говорити про континентальну</a:t>
            </a:r>
          </a:p>
          <a:p>
            <a:pPr marL="0" indent="0" algn="just">
              <a:buNone/>
            </a:pPr>
            <a:r>
              <a:rPr lang="uk-UA" sz="2000" dirty="0" smtClean="0">
                <a:latin typeface="Times New Roman" pitchFamily="18" charset="0"/>
                <a:cs typeface="Times New Roman" pitchFamily="18" charset="0"/>
              </a:rPr>
              <a:t> політику взагалі безглуздо. Не можна дозволити</a:t>
            </a:r>
          </a:p>
          <a:p>
            <a:pPr marL="0" indent="0">
              <a:buNone/>
            </a:pPr>
            <a:r>
              <a:rPr lang="uk-UA" sz="2000" dirty="0" smtClean="0">
                <a:latin typeface="Times New Roman" pitchFamily="18" charset="0"/>
                <a:cs typeface="Times New Roman" pitchFamily="18" charset="0"/>
              </a:rPr>
              <a:t> Україні залишатися незалежною…».</a:t>
            </a:r>
          </a:p>
        </p:txBody>
      </p:sp>
      <p:pic>
        <p:nvPicPr>
          <p:cNvPr id="4" name="Picture 2" descr="Дугин Александр - Основы геополитики, скачать бесплатно книгу в формате  fb2, doc, rtf, html, txt"/>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076056" y="4293096"/>
            <a:ext cx="2016224" cy="22444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2" descr="https://upload.wikimedia.org/wikipedia/commons/b/b6/Aleksandr_Dugin_13981126000.jpg"/>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11384" t="4382" r="2462" b="11772"/>
          <a:stretch/>
        </p:blipFill>
        <p:spPr bwMode="auto">
          <a:xfrm>
            <a:off x="7236296" y="4077072"/>
            <a:ext cx="1728192" cy="2218582"/>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uk-UA" dirty="0" smtClean="0"/>
              <a:t>Геноцид</a:t>
            </a:r>
            <a:endParaRPr lang="ru-RU" dirty="0"/>
          </a:p>
        </p:txBody>
      </p:sp>
      <p:sp>
        <p:nvSpPr>
          <p:cNvPr id="3" name="Содержимое 2"/>
          <p:cNvSpPr>
            <a:spLocks noGrp="1"/>
          </p:cNvSpPr>
          <p:nvPr>
            <p:ph idx="1"/>
          </p:nvPr>
        </p:nvSpPr>
        <p:spPr/>
        <p:txBody>
          <a:bodyPr>
            <a:normAutofit fontScale="70000" lnSpcReduction="20000"/>
          </a:bodyPr>
          <a:lstStyle/>
          <a:p>
            <a:pPr algn="just"/>
            <a:r>
              <a:rPr lang="uk-UA" dirty="0" err="1" smtClean="0">
                <a:latin typeface="+mj-lt"/>
              </a:rPr>
              <a:t>Геноци́д</a:t>
            </a:r>
            <a:r>
              <a:rPr lang="uk-UA" dirty="0" smtClean="0">
                <a:latin typeface="+mj-lt"/>
              </a:rPr>
              <a:t> (від </a:t>
            </a:r>
            <a:r>
              <a:rPr lang="uk-UA" dirty="0" err="1" smtClean="0">
                <a:latin typeface="+mj-lt"/>
              </a:rPr>
              <a:t>грец</a:t>
            </a:r>
            <a:r>
              <a:rPr lang="uk-UA" dirty="0" smtClean="0">
                <a:latin typeface="+mj-lt"/>
              </a:rPr>
              <a:t>. γένος — рід, плем'я та лат. </a:t>
            </a:r>
            <a:r>
              <a:rPr lang="uk-UA" dirty="0" err="1" smtClean="0">
                <a:latin typeface="+mj-lt"/>
              </a:rPr>
              <a:t>caedo</a:t>
            </a:r>
            <a:r>
              <a:rPr lang="uk-UA" dirty="0" smtClean="0">
                <a:latin typeface="+mj-lt"/>
              </a:rPr>
              <a:t> — вбиваю) — </a:t>
            </a:r>
            <a:r>
              <a:rPr lang="uk-UA" b="1" dirty="0" smtClean="0">
                <a:latin typeface="+mj-lt"/>
              </a:rPr>
              <a:t>цілеспрямовані дії з метою повного або часткового знищення груп населення чи народів за національними, етнічними, расовими, корисливими або релігійними мотивами</a:t>
            </a:r>
            <a:r>
              <a:rPr lang="uk-UA" dirty="0" smtClean="0">
                <a:latin typeface="+mj-lt"/>
              </a:rPr>
              <a:t>.</a:t>
            </a:r>
          </a:p>
          <a:p>
            <a:pPr algn="just"/>
            <a:r>
              <a:rPr lang="uk-UA" b="1" dirty="0" smtClean="0">
                <a:latin typeface="+mj-lt"/>
              </a:rPr>
              <a:t>Геноцид українців</a:t>
            </a:r>
            <a:r>
              <a:rPr lang="uk-UA" dirty="0" smtClean="0">
                <a:latin typeface="+mj-lt"/>
              </a:rPr>
              <a:t>, також </a:t>
            </a:r>
            <a:r>
              <a:rPr lang="uk-UA" dirty="0" err="1" smtClean="0">
                <a:latin typeface="+mj-lt"/>
              </a:rPr>
              <a:t>етноцид</a:t>
            </a:r>
            <a:r>
              <a:rPr lang="uk-UA" dirty="0" smtClean="0">
                <a:latin typeface="+mj-lt"/>
              </a:rPr>
              <a:t> </a:t>
            </a:r>
            <a:r>
              <a:rPr lang="uk-UA" b="1" dirty="0" smtClean="0">
                <a:latin typeface="+mj-lt"/>
              </a:rPr>
              <a:t>українців</a:t>
            </a:r>
            <a:r>
              <a:rPr lang="uk-UA" dirty="0" smtClean="0">
                <a:latin typeface="+mj-lt"/>
              </a:rPr>
              <a:t> — цілеспрямовані кампанії, направлені на знищення </a:t>
            </a:r>
            <a:r>
              <a:rPr lang="uk-UA" b="1" dirty="0" smtClean="0">
                <a:latin typeface="+mj-lt"/>
              </a:rPr>
              <a:t>українського</a:t>
            </a:r>
            <a:r>
              <a:rPr lang="uk-UA" dirty="0" smtClean="0">
                <a:latin typeface="+mj-lt"/>
              </a:rPr>
              <a:t> народу, організовані й здійснені московським царським, тоталітарними радянським комуністичним і російським неонацистським режимами.</a:t>
            </a:r>
          </a:p>
          <a:p>
            <a:pPr algn="just"/>
            <a:r>
              <a:rPr lang="uk-UA" dirty="0" err="1" smtClean="0">
                <a:latin typeface="+mj-lt"/>
              </a:rPr>
              <a:t>Голодомо́р</a:t>
            </a:r>
            <a:r>
              <a:rPr lang="uk-UA" dirty="0" smtClean="0">
                <a:latin typeface="+mj-lt"/>
              </a:rPr>
              <a:t> 1932—1933 років — акт </a:t>
            </a:r>
            <a:r>
              <a:rPr lang="uk-UA" b="1" dirty="0" smtClean="0">
                <a:latin typeface="+mj-lt"/>
              </a:rPr>
              <a:t>геноциду</a:t>
            </a:r>
            <a:r>
              <a:rPr lang="uk-UA" dirty="0" smtClean="0">
                <a:latin typeface="+mj-lt"/>
              </a:rPr>
              <a:t> українського народу, організований керівництвом ВКП(б) та урядом СРСР у 1932—1933 роках шляхом створення штучного масового голоду. Убивство голодом відбувалося в Україні й на Кубані як до 1933 р., так і в 1932 році</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ru-RU" b="1" dirty="0" err="1" smtClean="0"/>
              <a:t>Колабораціонізм</a:t>
            </a:r>
            <a:endParaRPr lang="ru-RU" b="1" dirty="0"/>
          </a:p>
        </p:txBody>
      </p:sp>
      <p:sp>
        <p:nvSpPr>
          <p:cNvPr id="3" name="Содержимое 2"/>
          <p:cNvSpPr>
            <a:spLocks noGrp="1"/>
          </p:cNvSpPr>
          <p:nvPr>
            <p:ph idx="1"/>
          </p:nvPr>
        </p:nvSpPr>
        <p:spPr>
          <a:xfrm>
            <a:off x="457200" y="1124744"/>
            <a:ext cx="8229600" cy="5001419"/>
          </a:xfrm>
        </p:spPr>
        <p:txBody>
          <a:bodyPr/>
          <a:lstStyle/>
          <a:p>
            <a:pPr algn="just"/>
            <a:r>
              <a:rPr lang="uk-UA" dirty="0" err="1" smtClean="0">
                <a:latin typeface="Times New Roman" pitchFamily="18" charset="0"/>
                <a:cs typeface="Times New Roman" pitchFamily="18" charset="0"/>
              </a:rPr>
              <a:t>Колабораціоні́зм</a:t>
            </a:r>
            <a:r>
              <a:rPr lang="uk-UA" dirty="0" smtClean="0">
                <a:latin typeface="Times New Roman" pitchFamily="18" charset="0"/>
                <a:cs typeface="Times New Roman" pitchFamily="18" charset="0"/>
              </a:rPr>
              <a:t> — термін сучасного політичного лексикону з такими значеннями: у широкому сенсі — співпраця населення або громадян держави з ворогом в інтересах ворога-загарбника на шкоду самій державі чи її союзників і участь у переслідуванні патріотів країни, громадянином якої є </a:t>
            </a:r>
            <a:r>
              <a:rPr lang="uk-UA" dirty="0" err="1" smtClean="0">
                <a:latin typeface="Times New Roman" pitchFamily="18" charset="0"/>
                <a:cs typeface="Times New Roman" pitchFamily="18" charset="0"/>
              </a:rPr>
              <a:t>колаборант</a:t>
            </a:r>
            <a:r>
              <a:rPr lang="uk-UA" dirty="0" smtClean="0">
                <a:latin typeface="Times New Roman" pitchFamily="18" charset="0"/>
                <a:cs typeface="Times New Roman" pitchFamily="18" charset="0"/>
              </a:rPr>
              <a:t>. </a:t>
            </a:r>
            <a:endParaRPr lang="uk-UA"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vi-VN" b="1" dirty="0" smtClean="0"/>
              <a:t>росі́йщення</a:t>
            </a:r>
            <a:endParaRPr lang="ru-RU" dirty="0"/>
          </a:p>
        </p:txBody>
      </p:sp>
      <p:sp>
        <p:nvSpPr>
          <p:cNvPr id="3" name="Содержимое 2"/>
          <p:cNvSpPr>
            <a:spLocks noGrp="1"/>
          </p:cNvSpPr>
          <p:nvPr>
            <p:ph idx="1"/>
          </p:nvPr>
        </p:nvSpPr>
        <p:spPr>
          <a:xfrm>
            <a:off x="457200" y="1052736"/>
            <a:ext cx="8363272" cy="5073427"/>
          </a:xfrm>
        </p:spPr>
        <p:txBody>
          <a:bodyPr>
            <a:normAutofit/>
          </a:bodyPr>
          <a:lstStyle/>
          <a:p>
            <a:pPr algn="just"/>
            <a:r>
              <a:rPr lang="vi-VN" sz="2400" b="1" dirty="0" smtClean="0">
                <a:latin typeface="+mj-lt"/>
              </a:rPr>
              <a:t>Русифіка́ція</a:t>
            </a:r>
            <a:r>
              <a:rPr lang="vi-VN" sz="2400" dirty="0" smtClean="0">
                <a:latin typeface="+mj-lt"/>
              </a:rPr>
              <a:t> або </a:t>
            </a:r>
            <a:r>
              <a:rPr lang="vi-VN" sz="2400" b="1" dirty="0" smtClean="0">
                <a:latin typeface="+mj-lt"/>
              </a:rPr>
              <a:t>росіяніза́ція</a:t>
            </a:r>
            <a:r>
              <a:rPr lang="vi-VN" sz="2400" dirty="0" smtClean="0">
                <a:latin typeface="+mj-lt"/>
              </a:rPr>
              <a:t>, </a:t>
            </a:r>
            <a:r>
              <a:rPr lang="vi-VN" sz="2400" b="1" dirty="0" smtClean="0">
                <a:latin typeface="+mj-lt"/>
              </a:rPr>
              <a:t>росі́йщення</a:t>
            </a:r>
            <a:r>
              <a:rPr lang="vi-VN" sz="2400" dirty="0" smtClean="0">
                <a:latin typeface="+mj-lt"/>
              </a:rPr>
              <a:t>, </a:t>
            </a:r>
            <a:r>
              <a:rPr lang="vi-VN" sz="2400" b="1" dirty="0" smtClean="0">
                <a:latin typeface="+mj-lt"/>
              </a:rPr>
              <a:t>зросі́йщення</a:t>
            </a:r>
            <a:r>
              <a:rPr lang="vi-VN" sz="2400" dirty="0" smtClean="0">
                <a:latin typeface="+mj-lt"/>
              </a:rPr>
              <a:t>, </a:t>
            </a:r>
            <a:r>
              <a:rPr lang="vi-VN" sz="2400" b="1" dirty="0" smtClean="0">
                <a:latin typeface="+mj-lt"/>
              </a:rPr>
              <a:t>змоска́лення</a:t>
            </a:r>
            <a:r>
              <a:rPr lang="vi-VN" sz="2400" dirty="0" smtClean="0">
                <a:latin typeface="+mj-lt"/>
              </a:rPr>
              <a:t>, </a:t>
            </a:r>
            <a:r>
              <a:rPr lang="vi-VN" sz="2400" b="1" dirty="0" smtClean="0">
                <a:latin typeface="+mj-lt"/>
              </a:rPr>
              <a:t>помоска́лення, москаліза́ція</a:t>
            </a:r>
            <a:r>
              <a:rPr lang="vi-VN" sz="2400" dirty="0" smtClean="0">
                <a:latin typeface="+mj-lt"/>
              </a:rPr>
              <a:t> — сукупність дій та умов, спрямованих на зміцнення російської національно-політичної переваги в </a:t>
            </a:r>
            <a:r>
              <a:rPr lang="vi-VN" sz="2400" dirty="0" smtClean="0">
                <a:latin typeface="+mj-lt"/>
                <a:hlinkClick r:id="rId2" tooltip="Україна"/>
              </a:rPr>
              <a:t>Україні</a:t>
            </a:r>
            <a:r>
              <a:rPr lang="vi-VN" sz="2400" dirty="0" smtClean="0">
                <a:latin typeface="+mj-lt"/>
              </a:rPr>
              <a:t> та серед </a:t>
            </a:r>
            <a:r>
              <a:rPr lang="vi-VN" sz="2400" dirty="0" smtClean="0">
                <a:latin typeface="+mj-lt"/>
                <a:hlinkClick r:id="rId3" tooltip="Українці"/>
              </a:rPr>
              <a:t>українців</a:t>
            </a:r>
            <a:r>
              <a:rPr lang="vi-VN" sz="2400" dirty="0" smtClean="0">
                <a:latin typeface="+mj-lt"/>
              </a:rPr>
              <a:t>, за допомогою переходу чи переводу осіб неросійської національності на </a:t>
            </a:r>
            <a:r>
              <a:rPr lang="vi-VN" sz="2400" dirty="0" smtClean="0">
                <a:latin typeface="+mj-lt"/>
                <a:hlinkClick r:id="rId4" tooltip="Російська мова"/>
              </a:rPr>
              <a:t>російську мову</a:t>
            </a:r>
            <a:r>
              <a:rPr lang="vi-VN" sz="2400" dirty="0" smtClean="0">
                <a:latin typeface="+mj-lt"/>
              </a:rPr>
              <a:t> й російську культуру та їхньої подальшої </a:t>
            </a:r>
            <a:r>
              <a:rPr lang="vi-VN" sz="2400" dirty="0" smtClean="0">
                <a:latin typeface="+mj-lt"/>
                <a:hlinkClick r:id="rId5" tooltip="Асиміляція (соціологія)"/>
              </a:rPr>
              <a:t>асиміляції</a:t>
            </a:r>
            <a:r>
              <a:rPr lang="vi-VN" sz="2400" dirty="0" smtClean="0">
                <a:latin typeface="+mj-lt"/>
              </a:rPr>
              <a:t>. </a:t>
            </a:r>
            <a:r>
              <a:rPr lang="uk-UA" sz="2400" dirty="0" smtClean="0">
                <a:latin typeface="+mj-lt"/>
              </a:rPr>
              <a:t>(</a:t>
            </a:r>
            <a:r>
              <a:rPr lang="uk-UA" sz="2400" dirty="0" err="1" smtClean="0">
                <a:latin typeface="+mj-lt"/>
              </a:rPr>
              <a:t>обрусение</a:t>
            </a:r>
            <a:r>
              <a:rPr lang="uk-UA" sz="2400" dirty="0" smtClean="0">
                <a:latin typeface="+mj-lt"/>
              </a:rPr>
              <a:t>).</a:t>
            </a:r>
          </a:p>
          <a:p>
            <a:pPr algn="just"/>
            <a:r>
              <a:rPr lang="ru-RU" sz="2400" dirty="0" err="1" smtClean="0">
                <a:latin typeface="+mj-lt"/>
              </a:rPr>
              <a:t>Термін</a:t>
            </a:r>
            <a:r>
              <a:rPr lang="ru-RU" sz="2400" dirty="0" smtClean="0">
                <a:latin typeface="+mj-lt"/>
              </a:rPr>
              <a:t> «</a:t>
            </a:r>
            <a:r>
              <a:rPr lang="ru-RU" sz="2400" b="1" dirty="0" err="1" smtClean="0">
                <a:latin typeface="+mj-lt"/>
              </a:rPr>
              <a:t>русифікація</a:t>
            </a:r>
            <a:r>
              <a:rPr lang="ru-RU" sz="2400" dirty="0" smtClean="0">
                <a:latin typeface="+mj-lt"/>
              </a:rPr>
              <a:t>» в </a:t>
            </a:r>
            <a:r>
              <a:rPr lang="ru-RU" sz="2400" dirty="0" err="1" smtClean="0">
                <a:latin typeface="+mj-lt"/>
              </a:rPr>
              <a:t>Україні</a:t>
            </a:r>
            <a:r>
              <a:rPr lang="ru-RU" sz="2400" dirty="0" smtClean="0">
                <a:latin typeface="+mj-lt"/>
              </a:rPr>
              <a:t> </a:t>
            </a:r>
            <a:r>
              <a:rPr lang="ru-RU" sz="2400" dirty="0" err="1" smtClean="0">
                <a:latin typeface="+mj-lt"/>
              </a:rPr>
              <a:t>вважається</a:t>
            </a:r>
            <a:r>
              <a:rPr lang="ru-RU" sz="2400" dirty="0" smtClean="0">
                <a:latin typeface="+mj-lt"/>
              </a:rPr>
              <a:t> </a:t>
            </a:r>
            <a:r>
              <a:rPr lang="ru-RU" sz="2400" dirty="0" err="1" smtClean="0">
                <a:latin typeface="+mj-lt"/>
              </a:rPr>
              <a:t>калькованим</a:t>
            </a:r>
            <a:r>
              <a:rPr lang="ru-RU" sz="2400" dirty="0" smtClean="0">
                <a:latin typeface="+mj-lt"/>
              </a:rPr>
              <a:t> </a:t>
            </a:r>
            <a:r>
              <a:rPr lang="ru-RU" sz="2400" dirty="0" err="1" smtClean="0">
                <a:latin typeface="+mj-lt"/>
              </a:rPr>
              <a:t>з</a:t>
            </a:r>
            <a:r>
              <a:rPr lang="ru-RU" sz="2400" dirty="0" smtClean="0">
                <a:latin typeface="+mj-lt"/>
              </a:rPr>
              <a:t> </a:t>
            </a:r>
            <a:r>
              <a:rPr lang="ru-RU" sz="2400" dirty="0" err="1" smtClean="0">
                <a:latin typeface="+mj-lt"/>
              </a:rPr>
              <a:t>російської</a:t>
            </a:r>
            <a:r>
              <a:rPr lang="ru-RU" sz="2400" dirty="0" smtClean="0">
                <a:latin typeface="+mj-lt"/>
              </a:rPr>
              <a:t> </a:t>
            </a:r>
            <a:r>
              <a:rPr lang="ru-RU" sz="2400" dirty="0" err="1" smtClean="0">
                <a:latin typeface="+mj-lt"/>
              </a:rPr>
              <a:t>мови</a:t>
            </a:r>
            <a:r>
              <a:rPr lang="ru-RU" sz="2400" dirty="0" smtClean="0">
                <a:latin typeface="+mj-lt"/>
              </a:rPr>
              <a:t>. В </a:t>
            </a:r>
            <a:r>
              <a:rPr lang="ru-RU" sz="2400" dirty="0" err="1" smtClean="0">
                <a:latin typeface="+mj-lt"/>
              </a:rPr>
              <a:t>українському</a:t>
            </a:r>
            <a:r>
              <a:rPr lang="ru-RU" sz="2400" dirty="0" smtClean="0">
                <a:latin typeface="+mj-lt"/>
              </a:rPr>
              <a:t> </a:t>
            </a:r>
            <a:r>
              <a:rPr lang="ru-RU" sz="2400" dirty="0" err="1" smtClean="0">
                <a:latin typeface="+mj-lt"/>
              </a:rPr>
              <a:t>дискурсі</a:t>
            </a:r>
            <a:r>
              <a:rPr lang="ru-RU" sz="2400" dirty="0" smtClean="0">
                <a:latin typeface="+mj-lt"/>
              </a:rPr>
              <a:t> </a:t>
            </a:r>
            <a:r>
              <a:rPr lang="ru-RU" sz="2400" dirty="0" err="1" smtClean="0">
                <a:latin typeface="+mj-lt"/>
              </a:rPr>
              <a:t>застосовується</a:t>
            </a:r>
            <a:r>
              <a:rPr lang="ru-RU" sz="2400" dirty="0" smtClean="0">
                <a:latin typeface="+mj-lt"/>
              </a:rPr>
              <a:t> </a:t>
            </a:r>
            <a:r>
              <a:rPr lang="ru-RU" sz="2400" dirty="0" err="1" smtClean="0">
                <a:latin typeface="+mj-lt"/>
              </a:rPr>
              <a:t>також</a:t>
            </a:r>
            <a:r>
              <a:rPr lang="ru-RU" sz="2400" dirty="0" smtClean="0">
                <a:latin typeface="+mj-lt"/>
              </a:rPr>
              <a:t> </a:t>
            </a:r>
            <a:r>
              <a:rPr lang="ru-RU" sz="2400" dirty="0" err="1" smtClean="0">
                <a:latin typeface="+mj-lt"/>
              </a:rPr>
              <a:t>термін</a:t>
            </a:r>
            <a:r>
              <a:rPr lang="ru-RU" sz="2400" dirty="0" smtClean="0">
                <a:latin typeface="+mj-lt"/>
              </a:rPr>
              <a:t> «</a:t>
            </a:r>
            <a:r>
              <a:rPr lang="ru-RU" sz="2400" dirty="0" err="1" smtClean="0">
                <a:latin typeface="+mj-lt"/>
              </a:rPr>
              <a:t>російщення</a:t>
            </a:r>
            <a:r>
              <a:rPr lang="ru-RU" sz="2400" dirty="0" smtClean="0">
                <a:latin typeface="+mj-lt"/>
              </a:rPr>
              <a:t>», </a:t>
            </a:r>
            <a:r>
              <a:rPr lang="ru-RU" sz="2400" dirty="0" err="1" smtClean="0">
                <a:latin typeface="+mj-lt"/>
              </a:rPr>
              <a:t>інколи</a:t>
            </a:r>
            <a:r>
              <a:rPr lang="ru-RU" sz="2400" dirty="0" smtClean="0">
                <a:latin typeface="+mj-lt"/>
              </a:rPr>
              <a:t> — </a:t>
            </a:r>
            <a:r>
              <a:rPr lang="ru-RU" sz="2400" dirty="0" err="1" smtClean="0">
                <a:latin typeface="+mj-lt"/>
              </a:rPr>
              <a:t>також</a:t>
            </a:r>
            <a:r>
              <a:rPr lang="ru-RU" sz="2400" dirty="0" smtClean="0">
                <a:latin typeface="+mj-lt"/>
              </a:rPr>
              <a:t> «</a:t>
            </a:r>
            <a:r>
              <a:rPr lang="ru-RU" sz="2400" dirty="0" err="1" smtClean="0">
                <a:latin typeface="+mj-lt"/>
              </a:rPr>
              <a:t>московщення</a:t>
            </a:r>
            <a:r>
              <a:rPr lang="ru-RU" sz="2400" dirty="0" smtClean="0">
                <a:latin typeface="+mj-lt"/>
              </a:rPr>
              <a:t>». </a:t>
            </a:r>
            <a:r>
              <a:rPr lang="ru-RU" sz="2400" dirty="0" err="1" smtClean="0">
                <a:latin typeface="+mj-lt"/>
              </a:rPr>
              <a:t>Синонімічними</a:t>
            </a:r>
            <a:r>
              <a:rPr lang="ru-RU" sz="2400" dirty="0" smtClean="0">
                <a:latin typeface="+mj-lt"/>
              </a:rPr>
              <a:t> </a:t>
            </a:r>
            <a:r>
              <a:rPr lang="ru-RU" sz="2400" dirty="0" err="1" smtClean="0">
                <a:latin typeface="+mj-lt"/>
              </a:rPr>
              <a:t>є</a:t>
            </a:r>
            <a:r>
              <a:rPr lang="ru-RU" sz="2400" dirty="0" smtClean="0">
                <a:latin typeface="+mj-lt"/>
              </a:rPr>
              <a:t> </a:t>
            </a:r>
            <a:r>
              <a:rPr lang="ru-RU" sz="2400" dirty="0" err="1" smtClean="0">
                <a:latin typeface="+mj-lt"/>
              </a:rPr>
              <a:t>поняття</a:t>
            </a:r>
            <a:r>
              <a:rPr lang="ru-RU" sz="2400" dirty="0" smtClean="0">
                <a:latin typeface="+mj-lt"/>
              </a:rPr>
              <a:t> </a:t>
            </a:r>
            <a:r>
              <a:rPr lang="ru-RU" sz="2400" dirty="0" smtClean="0">
                <a:latin typeface="+mj-lt"/>
                <a:hlinkClick r:id="rId6" tooltip="Денаціоналізація"/>
              </a:rPr>
              <a:t>«</a:t>
            </a:r>
            <a:r>
              <a:rPr lang="ru-RU" sz="2400" dirty="0" err="1" smtClean="0">
                <a:latin typeface="+mj-lt"/>
                <a:hlinkClick r:id="rId6" tooltip="Денаціоналізація"/>
              </a:rPr>
              <a:t>денаціоналізація</a:t>
            </a:r>
            <a:r>
              <a:rPr lang="ru-RU" sz="2400" dirty="0" smtClean="0">
                <a:latin typeface="+mj-lt"/>
                <a:hlinkClick r:id="rId6" tooltip="Денаціоналізація"/>
              </a:rPr>
              <a:t>»</a:t>
            </a:r>
            <a:r>
              <a:rPr lang="ru-RU" sz="2400" dirty="0" smtClean="0">
                <a:latin typeface="+mj-lt"/>
              </a:rPr>
              <a:t>, «</a:t>
            </a:r>
            <a:r>
              <a:rPr lang="ru-RU" sz="2400" dirty="0" err="1" smtClean="0">
                <a:latin typeface="+mj-lt"/>
              </a:rPr>
              <a:t>деукраїнізація</a:t>
            </a:r>
            <a:r>
              <a:rPr lang="ru-RU" sz="2400" dirty="0" smtClean="0">
                <a:latin typeface="+mj-lt"/>
              </a:rPr>
              <a:t>» , </a:t>
            </a:r>
            <a:r>
              <a:rPr lang="ru-RU" sz="2400" dirty="0" smtClean="0">
                <a:latin typeface="+mj-lt"/>
                <a:hlinkClick r:id="rId7" tooltip="Асиміляція (культурна)"/>
              </a:rPr>
              <a:t>«</a:t>
            </a:r>
            <a:r>
              <a:rPr lang="ru-RU" sz="2400" dirty="0" err="1" smtClean="0">
                <a:latin typeface="+mj-lt"/>
                <a:hlinkClick r:id="rId7" tooltip="Асиміляція (культурна)"/>
              </a:rPr>
              <a:t>асиміляція</a:t>
            </a:r>
            <a:r>
              <a:rPr lang="ru-RU" sz="2400" dirty="0" smtClean="0">
                <a:latin typeface="+mj-lt"/>
                <a:hlinkClick r:id="rId7" tooltip="Асиміляція (культурна)"/>
              </a:rPr>
              <a:t>»</a:t>
            </a:r>
            <a:r>
              <a:rPr lang="ru-RU" sz="2400" dirty="0" smtClean="0">
                <a:latin typeface="+mj-lt"/>
              </a:rPr>
              <a:t>.</a:t>
            </a:r>
            <a:endParaRPr lang="ru-RU" sz="2400"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648072"/>
          </a:xfrm>
        </p:spPr>
        <p:txBody>
          <a:bodyPr>
            <a:normAutofit/>
          </a:bodyPr>
          <a:lstStyle/>
          <a:p>
            <a:r>
              <a:rPr lang="uk-UA" sz="2400" b="1" dirty="0" smtClean="0">
                <a:latin typeface="Times New Roman" pitchFamily="18" charset="0"/>
                <a:cs typeface="Times New Roman" pitchFamily="18" charset="0"/>
              </a:rPr>
              <a:t>Національно-патріотичне виховання</a:t>
            </a:r>
            <a:endParaRPr lang="ru-RU"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052736"/>
            <a:ext cx="8229600" cy="5073427"/>
          </a:xfrm>
        </p:spPr>
        <p:txBody>
          <a:bodyPr>
            <a:normAutofit/>
          </a:bodyPr>
          <a:lstStyle/>
          <a:p>
            <a:pPr algn="just"/>
            <a:r>
              <a:rPr lang="uk-UA" sz="2000" dirty="0" smtClean="0">
                <a:latin typeface="Times New Roman" pitchFamily="18" charset="0"/>
                <a:cs typeface="Times New Roman" pitchFamily="18" charset="0"/>
              </a:rPr>
              <a:t>Значну увагу слід приділити посиленню </a:t>
            </a:r>
            <a:r>
              <a:rPr lang="uk-UA" sz="2000" b="1" i="1" dirty="0" smtClean="0">
                <a:latin typeface="Times New Roman" pitchFamily="18" charset="0"/>
                <a:cs typeface="Times New Roman" pitchFamily="18" charset="0"/>
              </a:rPr>
              <a:t>національно-патріотичного компонента в предметах (інтегрованих курсах) </a:t>
            </a:r>
            <a:r>
              <a:rPr lang="uk-UA" sz="2000" dirty="0" smtClean="0">
                <a:latin typeface="Times New Roman" pitchFamily="18" charset="0"/>
                <a:cs typeface="Times New Roman" pitchFamily="18" charset="0"/>
              </a:rPr>
              <a:t>усіх освітніх галузей. Насамперед ця вимога актуальна для предметів </a:t>
            </a:r>
            <a:r>
              <a:rPr lang="uk-UA" sz="2000" dirty="0" err="1" smtClean="0">
                <a:latin typeface="Times New Roman" pitchFamily="18" charset="0"/>
                <a:cs typeface="Times New Roman" pitchFamily="18" charset="0"/>
              </a:rPr>
              <a:t>мовно</a:t>
            </a:r>
            <a:r>
              <a:rPr lang="uk-UA" sz="2000" dirty="0" smtClean="0">
                <a:latin typeface="Times New Roman" pitchFamily="18" charset="0"/>
                <a:cs typeface="Times New Roman" pitchFamily="18" charset="0"/>
              </a:rPr>
              <a:t> літературної, громадянської та історичної, мистецької освітніх галузей.</a:t>
            </a:r>
          </a:p>
          <a:p>
            <a:r>
              <a:rPr lang="uk-UA" sz="2000" dirty="0" smtClean="0">
                <a:latin typeface="Times New Roman" pitchFamily="18" charset="0"/>
                <a:cs typeface="Times New Roman" pitchFamily="18" charset="0"/>
              </a:rPr>
              <a:t>З метою посилення національно-патріотичного виховання дітей та</a:t>
            </a:r>
          </a:p>
          <a:p>
            <a:pPr algn="just">
              <a:buNone/>
            </a:pPr>
            <a:r>
              <a:rPr lang="uk-UA" sz="2000" dirty="0" smtClean="0">
                <a:latin typeface="Times New Roman" pitchFamily="18" charset="0"/>
                <a:cs typeface="Times New Roman" pitchFamily="18" charset="0"/>
              </a:rPr>
              <a:t> молоді перший урок у новому навчальному році проводився на тему: </a:t>
            </a:r>
            <a:r>
              <a:rPr lang="uk-UA" sz="2000" b="1" dirty="0" smtClean="0">
                <a:latin typeface="Times New Roman" pitchFamily="18" charset="0"/>
                <a:cs typeface="Times New Roman" pitchFamily="18" charset="0"/>
              </a:rPr>
              <a:t>«Ми  українці: честь і слава незламним!»</a:t>
            </a:r>
          </a:p>
          <a:p>
            <a:pPr algn="just">
              <a:buNone/>
            </a:pPr>
            <a:endParaRPr lang="uk-UA" sz="2000" b="1" dirty="0" smtClean="0">
              <a:latin typeface="Times New Roman" pitchFamily="18" charset="0"/>
              <a:cs typeface="Times New Roman" pitchFamily="18" charset="0"/>
            </a:endParaRPr>
          </a:p>
          <a:p>
            <a:pPr algn="just">
              <a:buNone/>
            </a:pPr>
            <a:r>
              <a:rPr lang="uk-UA" sz="2000" b="1" dirty="0" smtClean="0">
                <a:latin typeface="Times New Roman" pitchFamily="18" charset="0"/>
                <a:cs typeface="Times New Roman" pitchFamily="18" charset="0"/>
              </a:rPr>
              <a:t>Презентація уроку</a:t>
            </a:r>
          </a:p>
          <a:p>
            <a:pPr algn="just">
              <a:buNone/>
            </a:pPr>
            <a:r>
              <a:rPr lang="uk-UA" sz="2000" u="sng" dirty="0" smtClean="0">
                <a:hlinkClick r:id="rId2"/>
              </a:rPr>
              <a:t>https://docs.google.com/presentation/d/15JhhXy4C_PKBxQrOqjw9waz4EuZ_17zeHN0ek4z7O-g/edit#slide=id.g14901ec9615_1_19</a:t>
            </a:r>
            <a:endParaRPr lang="uk-UA" sz="2000" dirty="0" smtClean="0"/>
          </a:p>
          <a:p>
            <a:pPr algn="just">
              <a:buNone/>
            </a:pPr>
            <a:endParaRPr lang="ru-RU" sz="2000" b="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uk-UA" dirty="0" smtClean="0"/>
              <a:t> </a:t>
            </a:r>
            <a:r>
              <a:rPr lang="uk-UA" sz="3600" b="1" dirty="0" smtClean="0">
                <a:latin typeface="Times New Roman" pitchFamily="18" charset="0"/>
                <a:cs typeface="Times New Roman" pitchFamily="18" charset="0"/>
              </a:rPr>
              <a:t>Зміни в програмах, </a:t>
            </a:r>
            <a:r>
              <a:rPr lang="uk-UA" sz="3600" b="1" dirty="0" err="1" smtClean="0">
                <a:latin typeface="Times New Roman" pitchFamily="18" charset="0"/>
                <a:cs typeface="Times New Roman" pitchFamily="18" charset="0"/>
              </a:rPr>
              <a:t>доповення</a:t>
            </a:r>
            <a:endParaRPr lang="ru-RU" dirty="0"/>
          </a:p>
        </p:txBody>
      </p:sp>
      <p:sp>
        <p:nvSpPr>
          <p:cNvPr id="3" name="Содержимое 2"/>
          <p:cNvSpPr>
            <a:spLocks noGrp="1"/>
          </p:cNvSpPr>
          <p:nvPr>
            <p:ph idx="1"/>
          </p:nvPr>
        </p:nvSpPr>
        <p:spPr>
          <a:xfrm>
            <a:off x="457200" y="980728"/>
            <a:ext cx="8229600" cy="5145435"/>
          </a:xfrm>
        </p:spPr>
        <p:txBody>
          <a:bodyPr>
            <a:normAutofit lnSpcReduction="10000"/>
          </a:bodyPr>
          <a:lstStyle/>
          <a:p>
            <a:pPr algn="just"/>
            <a:r>
              <a:rPr lang="uk-UA" sz="1800" b="1" dirty="0" smtClean="0">
                <a:latin typeface="Times New Roman" pitchFamily="18" charset="0"/>
                <a:cs typeface="Times New Roman" pitchFamily="18" charset="0"/>
              </a:rPr>
              <a:t>Розділ II.</a:t>
            </a:r>
            <a:r>
              <a:rPr lang="uk-UA" sz="1800" dirty="0" smtClean="0">
                <a:latin typeface="Times New Roman" pitchFamily="18" charset="0"/>
                <a:cs typeface="Times New Roman" pitchFamily="18" charset="0"/>
              </a:rPr>
              <a:t> Права і свободи  людини доповнено темою</a:t>
            </a:r>
            <a:r>
              <a:rPr lang="uk-UA" sz="1800" b="1" dirty="0" smtClean="0">
                <a:latin typeface="Times New Roman" pitchFamily="18" charset="0"/>
                <a:cs typeface="Times New Roman" pitchFamily="18" charset="0"/>
              </a:rPr>
              <a:t> 6. </a:t>
            </a:r>
            <a:r>
              <a:rPr lang="uk-UA" sz="1800" dirty="0" smtClean="0">
                <a:latin typeface="Times New Roman" pitchFamily="18" charset="0"/>
                <a:cs typeface="Times New Roman" pitchFamily="18" charset="0"/>
              </a:rPr>
              <a:t>Права людини та права дитини в умовах збройного конфлікту</a:t>
            </a:r>
            <a:r>
              <a:rPr lang="uk-UA" sz="1800" b="1" dirty="0" smtClean="0">
                <a:latin typeface="Times New Roman" pitchFamily="18" charset="0"/>
                <a:cs typeface="Times New Roman" pitchFamily="18" charset="0"/>
              </a:rPr>
              <a:t>. </a:t>
            </a:r>
          </a:p>
          <a:p>
            <a:pPr algn="just"/>
            <a:r>
              <a:rPr lang="uk-UA" sz="1800" b="1" dirty="0" smtClean="0">
                <a:latin typeface="Times New Roman" pitchFamily="18" charset="0"/>
                <a:cs typeface="Times New Roman" pitchFamily="18" charset="0"/>
              </a:rPr>
              <a:t>Розділ III</a:t>
            </a:r>
            <a:r>
              <a:rPr lang="uk-UA" sz="1800" dirty="0" smtClean="0">
                <a:latin typeface="Times New Roman" pitchFamily="18" charset="0"/>
                <a:cs typeface="Times New Roman" pitchFamily="18" charset="0"/>
              </a:rPr>
              <a:t>. Людина  в соціокультурному просторі, тема 3. Війна як найжорсткіший прояв збройного конфлікту. Способи подолання конфліктів. Переговори і </a:t>
            </a:r>
            <a:r>
              <a:rPr lang="uk-UA" sz="1800" b="1" dirty="0" smtClean="0">
                <a:latin typeface="Times New Roman" pitchFamily="18" charset="0"/>
                <a:cs typeface="Times New Roman" pitchFamily="18" charset="0"/>
              </a:rPr>
              <a:t>медіація</a:t>
            </a:r>
            <a:r>
              <a:rPr lang="uk-UA" sz="1800" dirty="0" smtClean="0">
                <a:latin typeface="Times New Roman" pitchFamily="18" charset="0"/>
                <a:cs typeface="Times New Roman" pitchFamily="18" charset="0"/>
              </a:rPr>
              <a:t>. Консенсус і компроміс. 	</a:t>
            </a:r>
          </a:p>
          <a:p>
            <a:pPr algn="just"/>
            <a:r>
              <a:rPr lang="uk-UA" sz="1800" b="1" dirty="0" smtClean="0">
                <a:latin typeface="Times New Roman" pitchFamily="18" charset="0"/>
                <a:cs typeface="Times New Roman" pitchFamily="18" charset="0"/>
              </a:rPr>
              <a:t>Розділ IV</a:t>
            </a:r>
            <a:r>
              <a:rPr lang="uk-UA" sz="1800" dirty="0" smtClean="0">
                <a:latin typeface="Times New Roman" pitchFamily="18" charset="0"/>
                <a:cs typeface="Times New Roman" pitchFamily="18" charset="0"/>
              </a:rPr>
              <a:t>. 	Демократичне суспільство та його цінності. Тема 1. Демократична держава. Поняття ( Конституція. Правова держава. Влада). Тема 4 . Громадянська участь у житті суспільства (</a:t>
            </a:r>
            <a:r>
              <a:rPr lang="uk-UA" sz="1800" dirty="0" err="1" smtClean="0">
                <a:solidFill>
                  <a:srgbClr val="FF0000"/>
                </a:solidFill>
                <a:latin typeface="Times New Roman" pitchFamily="18" charset="0"/>
                <a:cs typeface="Times New Roman" pitchFamily="18" charset="0"/>
              </a:rPr>
              <a:t>волонтерство</a:t>
            </a:r>
            <a:r>
              <a:rPr lang="uk-UA" sz="1800" dirty="0" smtClean="0">
                <a:latin typeface="Times New Roman" pitchFamily="18" charset="0"/>
                <a:cs typeface="Times New Roman" pitchFamily="18" charset="0"/>
              </a:rPr>
              <a:t>). Тема </a:t>
            </a:r>
            <a:r>
              <a:rPr lang="uk-UA" sz="1800" dirty="0" smtClean="0">
                <a:latin typeface="Times New Roman" pitchFamily="18" charset="0"/>
                <a:cs typeface="Times New Roman" pitchFamily="18" charset="0"/>
              </a:rPr>
              <a:t>5</a:t>
            </a:r>
            <a:r>
              <a:rPr lang="uk-UA" sz="1800" b="1" dirty="0" smtClean="0">
                <a:latin typeface="Times New Roman" pitchFamily="18" charset="0"/>
                <a:cs typeface="Times New Roman" pitchFamily="18" charset="0"/>
              </a:rPr>
              <a:t>н</a:t>
            </a:r>
            <a:r>
              <a:rPr lang="uk-UA" sz="1800" dirty="0" smtClean="0">
                <a:latin typeface="Times New Roman" pitchFamily="18" charset="0"/>
                <a:cs typeface="Times New Roman" pitchFamily="18" charset="0"/>
              </a:rPr>
              <a:t> </a:t>
            </a:r>
            <a:r>
              <a:rPr lang="uk-UA" sz="1800" dirty="0" smtClean="0">
                <a:latin typeface="Times New Roman" pitchFamily="18" charset="0"/>
                <a:cs typeface="Times New Roman" pitchFamily="18" charset="0"/>
              </a:rPr>
              <a:t>та 6 розширено (</a:t>
            </a:r>
            <a:r>
              <a:rPr lang="uk-UA" sz="1800" dirty="0" smtClean="0">
                <a:solidFill>
                  <a:srgbClr val="FF0000"/>
                </a:solidFill>
                <a:latin typeface="Times New Roman" pitchFamily="18" charset="0"/>
                <a:cs typeface="Times New Roman" pitchFamily="18" charset="0"/>
              </a:rPr>
              <a:t>молодіжні </a:t>
            </a:r>
            <a:r>
              <a:rPr lang="uk-UA" sz="1800" dirty="0" err="1" smtClean="0">
                <a:solidFill>
                  <a:srgbClr val="FF0000"/>
                </a:solidFill>
                <a:latin typeface="Times New Roman" pitchFamily="18" charset="0"/>
                <a:cs typeface="Times New Roman" pitchFamily="18" charset="0"/>
              </a:rPr>
              <a:t>проєкти</a:t>
            </a:r>
            <a:r>
              <a:rPr lang="uk-UA" sz="1800" dirty="0" smtClean="0">
                <a:solidFill>
                  <a:srgbClr val="FF0000"/>
                </a:solidFill>
                <a:latin typeface="Times New Roman" pitchFamily="18" charset="0"/>
                <a:cs typeface="Times New Roman" pitchFamily="18" charset="0"/>
              </a:rPr>
              <a:t>).</a:t>
            </a:r>
            <a:endParaRPr lang="uk-UA" sz="1800" dirty="0" smtClean="0">
              <a:latin typeface="Times New Roman" pitchFamily="18" charset="0"/>
              <a:cs typeface="Times New Roman" pitchFamily="18" charset="0"/>
            </a:endParaRPr>
          </a:p>
          <a:p>
            <a:pPr algn="just"/>
            <a:r>
              <a:rPr lang="uk-UA" sz="1800" b="1" dirty="0" smtClean="0">
                <a:latin typeface="Times New Roman" pitchFamily="18" charset="0"/>
                <a:cs typeface="Times New Roman" pitchFamily="18" charset="0"/>
              </a:rPr>
              <a:t>Розділ V.</a:t>
            </a:r>
            <a:r>
              <a:rPr lang="uk-UA" sz="1800" dirty="0" smtClean="0">
                <a:latin typeface="Times New Roman" pitchFamily="18" charset="0"/>
                <a:cs typeface="Times New Roman" pitchFamily="18" charset="0"/>
              </a:rPr>
              <a:t> Світ  інформації та мас-медіа. Тема 3. </a:t>
            </a:r>
            <a:r>
              <a:rPr lang="uk-UA" sz="1800" dirty="0" err="1" smtClean="0">
                <a:latin typeface="Times New Roman" pitchFamily="18" charset="0"/>
                <a:cs typeface="Times New Roman" pitchFamily="18" charset="0"/>
              </a:rPr>
              <a:t>Маніпулятивний</a:t>
            </a:r>
            <a:r>
              <a:rPr lang="uk-UA" sz="1800" dirty="0" smtClean="0">
                <a:latin typeface="Times New Roman" pitchFamily="18" charset="0"/>
                <a:cs typeface="Times New Roman" pitchFamily="18" charset="0"/>
              </a:rPr>
              <a:t> вплив  медіа </a:t>
            </a:r>
            <a:r>
              <a:rPr lang="uk-UA" sz="1800" b="1" dirty="0" smtClean="0">
                <a:solidFill>
                  <a:srgbClr val="FF0000"/>
                </a:solidFill>
                <a:latin typeface="Times New Roman" pitchFamily="18" charset="0"/>
                <a:cs typeface="Times New Roman" pitchFamily="18" charset="0"/>
              </a:rPr>
              <a:t>(інформаційна  війна</a:t>
            </a:r>
            <a:r>
              <a:rPr lang="uk-UA" sz="1800" dirty="0" smtClean="0">
                <a:solidFill>
                  <a:srgbClr val="FF0000"/>
                </a:solidFill>
                <a:latin typeface="Times New Roman" pitchFamily="18" charset="0"/>
                <a:cs typeface="Times New Roman" pitchFamily="18" charset="0"/>
              </a:rPr>
              <a:t>)</a:t>
            </a:r>
            <a:r>
              <a:rPr lang="uk-UA" sz="1800" dirty="0" smtClean="0">
                <a:latin typeface="Times New Roman" pitchFamily="18" charset="0"/>
                <a:cs typeface="Times New Roman" pitchFamily="18" charset="0"/>
              </a:rPr>
              <a:t>. Тема 4.  Критичне сприйняття та протидія маніпуляціям мас-медіа </a:t>
            </a:r>
            <a:r>
              <a:rPr lang="uk-UA" sz="1800" dirty="0" smtClean="0">
                <a:solidFill>
                  <a:srgbClr val="FF0000"/>
                </a:solidFill>
                <a:latin typeface="Times New Roman" pitchFamily="18" charset="0"/>
                <a:cs typeface="Times New Roman" pitchFamily="18" charset="0"/>
              </a:rPr>
              <a:t>(Інформаційна  небезпека  та її складові).</a:t>
            </a:r>
          </a:p>
          <a:p>
            <a:pPr algn="just"/>
            <a:r>
              <a:rPr lang="uk-UA" sz="1800" b="1" dirty="0" smtClean="0">
                <a:latin typeface="Times New Roman" pitchFamily="18" charset="0"/>
                <a:cs typeface="Times New Roman" pitchFamily="18" charset="0"/>
              </a:rPr>
              <a:t>Розділ VI</a:t>
            </a:r>
            <a:r>
              <a:rPr lang="uk-UA" sz="1800" dirty="0" smtClean="0">
                <a:latin typeface="Times New Roman" pitchFamily="18" charset="0"/>
                <a:cs typeface="Times New Roman" pitchFamily="18" charset="0"/>
              </a:rPr>
              <a:t>. Взаємодія громадян і держави в досягненні суспільного добробуту (всі теми розширено  в  </a:t>
            </a:r>
            <a:r>
              <a:rPr lang="uk-UA" sz="1800" dirty="0" err="1" smtClean="0">
                <a:solidFill>
                  <a:srgbClr val="FF0000"/>
                </a:solidFill>
                <a:latin typeface="Times New Roman" pitchFamily="18" charset="0"/>
                <a:cs typeface="Times New Roman" pitchFamily="18" charset="0"/>
              </a:rPr>
              <a:t>месиджі</a:t>
            </a:r>
            <a:r>
              <a:rPr lang="uk-UA" sz="1800" dirty="0" smtClean="0">
                <a:solidFill>
                  <a:srgbClr val="FF0000"/>
                </a:solidFill>
                <a:latin typeface="Times New Roman" pitchFamily="18" charset="0"/>
                <a:cs typeface="Times New Roman" pitchFamily="18" charset="0"/>
              </a:rPr>
              <a:t>   в умовах воєнного часу (соціальні цілі, ринкова економіка,  </a:t>
            </a:r>
            <a:r>
              <a:rPr lang="uk-UA" sz="1800" dirty="0" err="1" smtClean="0">
                <a:solidFill>
                  <a:srgbClr val="FF0000"/>
                </a:solidFill>
                <a:latin typeface="Times New Roman" pitchFamily="18" charset="0"/>
                <a:cs typeface="Times New Roman" pitchFamily="18" charset="0"/>
              </a:rPr>
              <a:t>економіка</a:t>
            </a:r>
            <a:r>
              <a:rPr lang="uk-UA" sz="1800" dirty="0" smtClean="0">
                <a:solidFill>
                  <a:srgbClr val="FF0000"/>
                </a:solidFill>
                <a:latin typeface="Times New Roman" pitchFamily="18" charset="0"/>
                <a:cs typeface="Times New Roman" pitchFamily="18" charset="0"/>
              </a:rPr>
              <a:t>  домогосподарства, підприємництво , ринок праці, трудові  відносини і т.д.).</a:t>
            </a:r>
          </a:p>
          <a:p>
            <a:pPr algn="just"/>
            <a:r>
              <a:rPr lang="uk-UA" sz="1800" b="1" dirty="0" smtClean="0">
                <a:latin typeface="Times New Roman" pitchFamily="18" charset="0"/>
                <a:cs typeface="Times New Roman" pitchFamily="18" charset="0"/>
              </a:rPr>
              <a:t>Розділ VII</a:t>
            </a:r>
            <a:r>
              <a:rPr lang="uk-UA" sz="1800" dirty="0" smtClean="0">
                <a:latin typeface="Times New Roman" pitchFamily="18" charset="0"/>
                <a:cs typeface="Times New Roman" pitchFamily="18" charset="0"/>
              </a:rPr>
              <a:t>. Україна, Європа, світ (збройна  агресія </a:t>
            </a:r>
            <a:r>
              <a:rPr lang="uk-UA" sz="1800" dirty="0" err="1" smtClean="0">
                <a:latin typeface="Times New Roman" pitchFamily="18" charset="0"/>
                <a:cs typeface="Times New Roman" pitchFamily="18" charset="0"/>
              </a:rPr>
              <a:t>рф</a:t>
            </a:r>
            <a:r>
              <a:rPr lang="uk-UA" sz="1800" dirty="0" smtClean="0">
                <a:latin typeface="Times New Roman" pitchFamily="18" charset="0"/>
                <a:cs typeface="Times New Roman" pitchFamily="18" charset="0"/>
              </a:rPr>
              <a:t>, міграція,  реінтеграція, Україна як  кандидат в члени (угода про асоціацію, сучасне сприйняття  України в світі і т.д.)</a:t>
            </a:r>
            <a:endParaRPr lang="ru-RU" sz="1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uk-UA" dirty="0" smtClean="0"/>
              <a:t>Інформаційна безпека</a:t>
            </a:r>
            <a:endParaRPr lang="ru-RU" dirty="0"/>
          </a:p>
        </p:txBody>
      </p:sp>
      <p:sp>
        <p:nvSpPr>
          <p:cNvPr id="3" name="Содержимое 2"/>
          <p:cNvSpPr>
            <a:spLocks noGrp="1"/>
          </p:cNvSpPr>
          <p:nvPr>
            <p:ph idx="1"/>
          </p:nvPr>
        </p:nvSpPr>
        <p:spPr>
          <a:xfrm>
            <a:off x="457200" y="908720"/>
            <a:ext cx="8229600" cy="5217443"/>
          </a:xfrm>
        </p:spPr>
        <p:txBody>
          <a:bodyPr>
            <a:noAutofit/>
          </a:bodyPr>
          <a:lstStyle/>
          <a:p>
            <a:pPr algn="just"/>
            <a:r>
              <a:rPr lang="uk-UA" sz="1600" dirty="0" smtClean="0">
                <a:latin typeface="Times New Roman" pitchFamily="18" charset="0"/>
                <a:cs typeface="Times New Roman" pitchFamily="18" charset="0"/>
              </a:rPr>
              <a:t>Що таке </a:t>
            </a:r>
            <a:r>
              <a:rPr lang="uk-UA" sz="1600" dirty="0" err="1" smtClean="0">
                <a:latin typeface="Times New Roman" pitchFamily="18" charset="0"/>
                <a:cs typeface="Times New Roman" pitchFamily="18" charset="0"/>
              </a:rPr>
              <a:t>“</a:t>
            </a:r>
            <a:r>
              <a:rPr lang="uk-UA" sz="1600" b="1" dirty="0" err="1" smtClean="0">
                <a:latin typeface="Times New Roman" pitchFamily="18" charset="0"/>
                <a:cs typeface="Times New Roman" pitchFamily="18" charset="0"/>
              </a:rPr>
              <a:t>інформаційна</a:t>
            </a:r>
            <a:r>
              <a:rPr lang="uk-UA" sz="1600" b="1" dirty="0" smtClean="0">
                <a:latin typeface="Times New Roman" pitchFamily="18" charset="0"/>
                <a:cs typeface="Times New Roman" pitchFamily="18" charset="0"/>
              </a:rPr>
              <a:t> </a:t>
            </a:r>
            <a:r>
              <a:rPr lang="uk-UA" sz="1600" b="1" dirty="0" err="1" smtClean="0">
                <a:latin typeface="Times New Roman" pitchFamily="18" charset="0"/>
                <a:cs typeface="Times New Roman" pitchFamily="18" charset="0"/>
              </a:rPr>
              <a:t>безпека</a:t>
            </a:r>
            <a:r>
              <a:rPr lang="uk-UA" sz="1600" dirty="0" err="1" smtClean="0">
                <a:latin typeface="Times New Roman" pitchFamily="18" charset="0"/>
                <a:cs typeface="Times New Roman" pitchFamily="18" charset="0"/>
              </a:rPr>
              <a:t>”</a:t>
            </a:r>
            <a:r>
              <a:rPr lang="uk-UA" sz="1600" dirty="0" smtClean="0">
                <a:latin typeface="Times New Roman" pitchFamily="18" charset="0"/>
                <a:cs typeface="Times New Roman" pitchFamily="18" charset="0"/>
              </a:rPr>
              <a:t>? Це комплекс методів захисту інформації від випадкового або навмисного впливу. Результатом таких неправомірних дій зазвичай є завдання шкоди особі, якій належать інформаційні дані. Збиток може бути не тільки матеріальним, а й, наприклад,  моральним. Оцінити рівень безпеки інформаційних мереж можна за допомогою сучасного методу – </a:t>
            </a:r>
            <a:r>
              <a:rPr lang="uk-UA" sz="1600" dirty="0" err="1" smtClean="0">
                <a:latin typeface="Times New Roman" pitchFamily="18" charset="0"/>
                <a:cs typeface="Times New Roman" pitchFamily="18" charset="0"/>
              </a:rPr>
              <a:t>пентесту</a:t>
            </a:r>
            <a:r>
              <a:rPr lang="uk-UA" sz="1600" dirty="0" smtClean="0">
                <a:latin typeface="Times New Roman" pitchFamily="18" charset="0"/>
                <a:cs typeface="Times New Roman" pitchFamily="18" charset="0"/>
              </a:rPr>
              <a:t>. Його суть полягає в перевірці безпеки системи і можливості проникнення. Метод дозволяє знайти в системі слабкі місця, які називаються вразливими. Тестування проводиться таким чином: ідентично повторюється атака </a:t>
            </a:r>
            <a:r>
              <a:rPr lang="uk-UA" sz="1600" dirty="0" err="1" smtClean="0">
                <a:latin typeface="Times New Roman" pitchFamily="18" charset="0"/>
                <a:cs typeface="Times New Roman" pitchFamily="18" charset="0"/>
              </a:rPr>
              <a:t>кібер-шахраїв</a:t>
            </a:r>
            <a:r>
              <a:rPr lang="uk-UA" sz="1600" dirty="0" smtClean="0">
                <a:latin typeface="Times New Roman" pitchFamily="18" charset="0"/>
                <a:cs typeface="Times New Roman" pitchFamily="18" charset="0"/>
              </a:rPr>
              <a:t> – зловмисників, які здатні нашкодити тим чи іншим чином. IT-професіонали інформаційної безпеки в цьому випадку грають роль </a:t>
            </a:r>
            <a:r>
              <a:rPr lang="uk-UA" sz="1600" dirty="0" err="1" smtClean="0">
                <a:latin typeface="Times New Roman" pitchFamily="18" charset="0"/>
                <a:cs typeface="Times New Roman" pitchFamily="18" charset="0"/>
              </a:rPr>
              <a:t>хакерів</a:t>
            </a:r>
            <a:r>
              <a:rPr lang="uk-UA" sz="1600" dirty="0" smtClean="0">
                <a:latin typeface="Times New Roman" pitchFamily="18" charset="0"/>
                <a:cs typeface="Times New Roman" pitchFamily="18" charset="0"/>
              </a:rPr>
              <a:t>. Вони намагаються зламати систему згідно з попередньою домовленістю з власником. Даний метод передбачає використання всіх вразливих місць системи.</a:t>
            </a:r>
            <a:br>
              <a:rPr lang="uk-UA" sz="1600" dirty="0" smtClean="0">
                <a:latin typeface="Times New Roman" pitchFamily="18" charset="0"/>
                <a:cs typeface="Times New Roman" pitchFamily="18" charset="0"/>
              </a:rPr>
            </a:br>
            <a:r>
              <a:rPr lang="uk-UA" sz="1600" b="1" dirty="0" smtClean="0">
                <a:latin typeface="Times New Roman" pitchFamily="18" charset="0"/>
                <a:cs typeface="Times New Roman" pitchFamily="18" charset="0"/>
              </a:rPr>
              <a:t> Завдання інформаційної безпеки </a:t>
            </a:r>
            <a:r>
              <a:rPr lang="uk-UA" sz="1600" dirty="0" smtClean="0">
                <a:latin typeface="Times New Roman" pitchFamily="18" charset="0"/>
                <a:cs typeface="Times New Roman" pitchFamily="18" charset="0"/>
              </a:rPr>
              <a:t>– запобігти діям зловмисників, зупинити їх на ранньому етапі проникнення в систему. Для отримання оптимального результату варто </a:t>
            </a:r>
            <a:r>
              <a:rPr lang="uk-UA" sz="1600" b="1" dirty="0" smtClean="0">
                <a:latin typeface="Times New Roman" pitchFamily="18" charset="0"/>
                <a:cs typeface="Times New Roman" pitchFamily="18" charset="0"/>
              </a:rPr>
              <a:t>звернутися до фахівців</a:t>
            </a:r>
            <a:r>
              <a:rPr lang="uk-UA" sz="1600" dirty="0" smtClean="0">
                <a:latin typeface="Times New Roman" pitchFamily="18" charset="0"/>
                <a:cs typeface="Times New Roman" pitchFamily="18" charset="0"/>
              </a:rPr>
              <a:t>, які  позитивно зарекомендували себе в цій сфері діяльності, мають бездоганну репутацію. Тоді інформаційні системи будуть гарантовано в безпеці.</a:t>
            </a:r>
            <a:br>
              <a:rPr lang="uk-UA" sz="1600" dirty="0" smtClean="0">
                <a:latin typeface="Times New Roman" pitchFamily="18" charset="0"/>
                <a:cs typeface="Times New Roman" pitchFamily="18" charset="0"/>
              </a:rPr>
            </a:br>
            <a:r>
              <a:rPr lang="uk-UA" sz="1600" dirty="0" smtClean="0">
                <a:latin typeface="Times New Roman" pitchFamily="18" charset="0"/>
                <a:cs typeface="Times New Roman" pitchFamily="18" charset="0"/>
              </a:rPr>
              <a:t/>
            </a:r>
            <a:br>
              <a:rPr lang="uk-UA" sz="1600" dirty="0" smtClean="0">
                <a:latin typeface="Times New Roman" pitchFamily="18" charset="0"/>
                <a:cs typeface="Times New Roman" pitchFamily="18" charset="0"/>
              </a:rPr>
            </a:br>
            <a:r>
              <a:rPr lang="uk-UA" sz="1600" dirty="0" smtClean="0">
                <a:latin typeface="Times New Roman" pitchFamily="18" charset="0"/>
                <a:cs typeface="Times New Roman" pitchFamily="18" charset="0"/>
              </a:rPr>
              <a:t/>
            </a:r>
            <a:br>
              <a:rPr lang="uk-UA" sz="1600" dirty="0" smtClean="0">
                <a:latin typeface="Times New Roman" pitchFamily="18" charset="0"/>
                <a:cs typeface="Times New Roman" pitchFamily="18" charset="0"/>
              </a:rPr>
            </a:br>
            <a:r>
              <a:rPr lang="uk-UA" sz="1600" dirty="0" smtClean="0">
                <a:latin typeface="Times New Roman" pitchFamily="18" charset="0"/>
                <a:cs typeface="Times New Roman" pitchFamily="18" charset="0"/>
              </a:rPr>
              <a:t>Детально </a:t>
            </a:r>
            <a:r>
              <a:rPr lang="uk-UA" sz="1600" dirty="0" err="1" smtClean="0">
                <a:latin typeface="Times New Roman" pitchFamily="18" charset="0"/>
                <a:cs typeface="Times New Roman" pitchFamily="18" charset="0"/>
              </a:rPr>
              <a:t>можно</a:t>
            </a:r>
            <a:r>
              <a:rPr lang="uk-UA" sz="1600" dirty="0" smtClean="0">
                <a:latin typeface="Times New Roman" pitchFamily="18" charset="0"/>
                <a:cs typeface="Times New Roman" pitchFamily="18" charset="0"/>
              </a:rPr>
              <a:t> </a:t>
            </a:r>
            <a:r>
              <a:rPr lang="uk-UA" sz="1600" dirty="0" err="1" smtClean="0">
                <a:latin typeface="Times New Roman" pitchFamily="18" charset="0"/>
                <a:cs typeface="Times New Roman" pitchFamily="18" charset="0"/>
              </a:rPr>
              <a:t>озанайомитися</a:t>
            </a:r>
            <a:r>
              <a:rPr lang="uk-UA" sz="1600" dirty="0" smtClean="0">
                <a:latin typeface="Times New Roman" pitchFamily="18" charset="0"/>
                <a:cs typeface="Times New Roman" pitchFamily="18" charset="0"/>
              </a:rPr>
              <a:t> : https://datami.ua/informatsijna-bezpeka-vidi-zagroz-i-metodi-yih-usunennya/</a:t>
            </a:r>
            <a:endParaRPr lang="uk-UA" sz="16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endParaRPr lang="ru-RU" dirty="0"/>
          </a:p>
        </p:txBody>
      </p:sp>
      <p:sp>
        <p:nvSpPr>
          <p:cNvPr id="3" name="Содержимое 2"/>
          <p:cNvSpPr>
            <a:spLocks noGrp="1"/>
          </p:cNvSpPr>
          <p:nvPr>
            <p:ph idx="1"/>
          </p:nvPr>
        </p:nvSpPr>
        <p:spPr>
          <a:xfrm>
            <a:off x="457200" y="764704"/>
            <a:ext cx="8229600" cy="5361459"/>
          </a:xfrm>
        </p:spPr>
        <p:txBody>
          <a:bodyPr/>
          <a:lstStyle/>
          <a:p>
            <a:r>
              <a:rPr lang="uk-UA" b="1" dirty="0" smtClean="0">
                <a:solidFill>
                  <a:srgbClr val="FF0000"/>
                </a:solidFill>
              </a:rPr>
              <a:t>СЛАВА УКРАЇЇНІ!</a:t>
            </a:r>
            <a:br>
              <a:rPr lang="uk-UA" b="1" dirty="0" smtClean="0">
                <a:solidFill>
                  <a:srgbClr val="FF0000"/>
                </a:solidFill>
              </a:rPr>
            </a:br>
            <a:r>
              <a:rPr lang="uk-UA" b="1" dirty="0" smtClean="0">
                <a:solidFill>
                  <a:srgbClr val="FF0000"/>
                </a:solidFill>
              </a:rPr>
              <a:t>ГЕРОЯМ СЛАВА!</a:t>
            </a:r>
          </a:p>
          <a:p>
            <a:r>
              <a:rPr lang="uk-UA" b="1" dirty="0" smtClean="0"/>
              <a:t/>
            </a:r>
            <a:br>
              <a:rPr lang="uk-UA" b="1" dirty="0" smtClean="0"/>
            </a:br>
            <a:r>
              <a:rPr lang="uk-UA" b="1" dirty="0" smtClean="0">
                <a:solidFill>
                  <a:srgbClr val="FF0000"/>
                </a:solidFill>
              </a:rPr>
              <a:t>СЛАВА НАЦІЇ!</a:t>
            </a:r>
            <a:br>
              <a:rPr lang="uk-UA" b="1" dirty="0" smtClean="0">
                <a:solidFill>
                  <a:srgbClr val="FF0000"/>
                </a:solidFill>
              </a:rPr>
            </a:br>
            <a:r>
              <a:rPr lang="uk-UA" b="1" dirty="0" smtClean="0">
                <a:solidFill>
                  <a:srgbClr val="FF0000"/>
                </a:solidFill>
              </a:rPr>
              <a:t>СМЕРТЬ ВОРОГАМ!</a:t>
            </a:r>
          </a:p>
          <a:p>
            <a:endParaRPr lang="uk-UA" b="1" dirty="0" smtClean="0"/>
          </a:p>
          <a:p>
            <a:pPr algn="ctr"/>
            <a:r>
              <a:rPr lang="uk-UA" b="1" dirty="0" smtClean="0"/>
              <a:t>ДЯКУЮ ЗА УВАГУ!!!</a:t>
            </a:r>
          </a:p>
          <a:p>
            <a:endParaRPr lang="ru-RU"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504056"/>
          </a:xfrm>
        </p:spPr>
        <p:txBody>
          <a:bodyPr>
            <a:normAutofit fontScale="90000"/>
          </a:bodyPr>
          <a:lstStyle/>
          <a:p>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err="1" smtClean="0">
                <a:latin typeface="Times New Roman" pitchFamily="18" charset="0"/>
                <a:cs typeface="Times New Roman" pitchFamily="18" charset="0"/>
              </a:rPr>
              <a:t>Нормативне</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забезпечення</a:t>
            </a:r>
            <a:r>
              <a:rPr lang="ru-RU" dirty="0" smtClean="0"/>
              <a:t/>
            </a:r>
            <a:br>
              <a:rPr lang="ru-RU" dirty="0" smtClean="0"/>
            </a:br>
            <a:endParaRPr lang="ru-RU" dirty="0"/>
          </a:p>
        </p:txBody>
      </p:sp>
      <p:sp>
        <p:nvSpPr>
          <p:cNvPr id="3" name="Содержимое 2"/>
          <p:cNvSpPr>
            <a:spLocks noGrp="1"/>
          </p:cNvSpPr>
          <p:nvPr>
            <p:ph idx="1"/>
          </p:nvPr>
        </p:nvSpPr>
        <p:spPr>
          <a:xfrm>
            <a:off x="457200" y="836712"/>
            <a:ext cx="8229600" cy="5289451"/>
          </a:xfrm>
        </p:spPr>
        <p:txBody>
          <a:bodyPr>
            <a:normAutofit fontScale="55000" lnSpcReduction="20000"/>
          </a:bodyPr>
          <a:lstStyle/>
          <a:p>
            <a:r>
              <a:rPr lang="uk-UA" b="1" dirty="0" smtClean="0"/>
              <a:t>Нормативно-правове забезпечення  в освітньому процесі  проходить відповідно до:</a:t>
            </a:r>
            <a:endParaRPr lang="ru-RU" b="1" dirty="0" smtClean="0"/>
          </a:p>
          <a:p>
            <a:pPr algn="just"/>
            <a:r>
              <a:rPr lang="ru-RU" b="1" dirty="0" err="1" smtClean="0"/>
              <a:t>Законів</a:t>
            </a:r>
            <a:r>
              <a:rPr lang="ru-RU" b="1" dirty="0" smtClean="0"/>
              <a:t> </a:t>
            </a:r>
            <a:r>
              <a:rPr lang="ru-RU" b="1" dirty="0" err="1" smtClean="0"/>
              <a:t>України</a:t>
            </a:r>
            <a:r>
              <a:rPr lang="ru-RU" b="1" dirty="0" smtClean="0"/>
              <a:t> «Про </a:t>
            </a:r>
            <a:r>
              <a:rPr lang="ru-RU" b="1" dirty="0" err="1" smtClean="0"/>
              <a:t>освіту</a:t>
            </a:r>
            <a:r>
              <a:rPr lang="ru-RU" b="1" dirty="0" smtClean="0"/>
              <a:t>», «Про </a:t>
            </a:r>
            <a:r>
              <a:rPr lang="ru-RU" b="1" dirty="0" err="1" smtClean="0"/>
              <a:t>повну</a:t>
            </a:r>
            <a:r>
              <a:rPr lang="ru-RU" b="1" dirty="0" smtClean="0"/>
              <a:t> </a:t>
            </a:r>
            <a:r>
              <a:rPr lang="ru-RU" b="1" dirty="0" err="1" smtClean="0"/>
              <a:t>загальну</a:t>
            </a:r>
            <a:r>
              <a:rPr lang="ru-RU" b="1" dirty="0" smtClean="0"/>
              <a:t> </a:t>
            </a:r>
            <a:r>
              <a:rPr lang="ru-RU" b="1" dirty="0" err="1" smtClean="0"/>
              <a:t>середню</a:t>
            </a:r>
            <a:r>
              <a:rPr lang="ru-RU" b="1" dirty="0" smtClean="0"/>
              <a:t> </a:t>
            </a:r>
            <a:r>
              <a:rPr lang="ru-RU" b="1" dirty="0" err="1" smtClean="0"/>
              <a:t>освіту</a:t>
            </a:r>
            <a:r>
              <a:rPr lang="ru-RU" b="1" dirty="0" smtClean="0"/>
              <a:t>»,</a:t>
            </a:r>
          </a:p>
          <a:p>
            <a:pPr algn="just"/>
            <a:r>
              <a:rPr lang="ru-RU" dirty="0" smtClean="0"/>
              <a:t>«Про </a:t>
            </a:r>
            <a:r>
              <a:rPr lang="ru-RU" dirty="0" err="1" smtClean="0"/>
              <a:t>внесення</a:t>
            </a:r>
            <a:r>
              <a:rPr lang="ru-RU" dirty="0" smtClean="0"/>
              <a:t> </a:t>
            </a:r>
            <a:r>
              <a:rPr lang="ru-RU" dirty="0" err="1" smtClean="0"/>
              <a:t>змін</a:t>
            </a:r>
            <a:r>
              <a:rPr lang="ru-RU" dirty="0" smtClean="0"/>
              <a:t> до </a:t>
            </a:r>
            <a:r>
              <a:rPr lang="ru-RU" dirty="0" err="1" smtClean="0"/>
              <a:t>деяких</a:t>
            </a:r>
            <a:r>
              <a:rPr lang="ru-RU" dirty="0" smtClean="0"/>
              <a:t> </a:t>
            </a:r>
            <a:r>
              <a:rPr lang="ru-RU" dirty="0" err="1" smtClean="0"/>
              <a:t>законів</a:t>
            </a:r>
            <a:r>
              <a:rPr lang="ru-RU" dirty="0" smtClean="0"/>
              <a:t> </a:t>
            </a:r>
            <a:r>
              <a:rPr lang="ru-RU" dirty="0" err="1" smtClean="0"/>
              <a:t>України</a:t>
            </a:r>
            <a:r>
              <a:rPr lang="ru-RU" dirty="0" smtClean="0"/>
              <a:t> в </a:t>
            </a:r>
            <a:r>
              <a:rPr lang="ru-RU" dirty="0" err="1" smtClean="0"/>
              <a:t>сфері</a:t>
            </a:r>
            <a:r>
              <a:rPr lang="ru-RU" dirty="0" smtClean="0"/>
              <a:t> </a:t>
            </a:r>
            <a:r>
              <a:rPr lang="ru-RU" dirty="0" err="1" smtClean="0"/>
              <a:t>освіти</a:t>
            </a:r>
            <a:r>
              <a:rPr lang="ru-RU" dirty="0" smtClean="0"/>
              <a:t> </a:t>
            </a:r>
            <a:r>
              <a:rPr lang="ru-RU" dirty="0" err="1" smtClean="0"/>
              <a:t>щодо</a:t>
            </a:r>
            <a:r>
              <a:rPr lang="ru-RU" dirty="0" smtClean="0"/>
              <a:t> </a:t>
            </a:r>
            <a:r>
              <a:rPr lang="ru-RU" dirty="0" err="1" smtClean="0"/>
              <a:t>врегулювання</a:t>
            </a:r>
            <a:r>
              <a:rPr lang="ru-RU" dirty="0" smtClean="0"/>
              <a:t> </a:t>
            </a:r>
            <a:r>
              <a:rPr lang="ru-RU" dirty="0" err="1" smtClean="0"/>
              <a:t>окремих</a:t>
            </a:r>
            <a:r>
              <a:rPr lang="ru-RU" dirty="0" smtClean="0"/>
              <a:t> </a:t>
            </a:r>
            <a:r>
              <a:rPr lang="ru-RU" dirty="0" err="1" smtClean="0"/>
              <a:t>питань</a:t>
            </a:r>
            <a:r>
              <a:rPr lang="ru-RU" dirty="0" smtClean="0"/>
              <a:t> </a:t>
            </a:r>
            <a:r>
              <a:rPr lang="ru-RU" dirty="0" err="1" smtClean="0"/>
              <a:t>освітньої</a:t>
            </a:r>
            <a:r>
              <a:rPr lang="ru-RU" dirty="0" smtClean="0"/>
              <a:t> </a:t>
            </a:r>
            <a:r>
              <a:rPr lang="ru-RU" dirty="0" err="1" smtClean="0"/>
              <a:t>діяльності</a:t>
            </a:r>
            <a:r>
              <a:rPr lang="ru-RU" dirty="0" smtClean="0"/>
              <a:t> в </a:t>
            </a:r>
            <a:r>
              <a:rPr lang="ru-RU" dirty="0" err="1" smtClean="0"/>
              <a:t>умовах</a:t>
            </a:r>
            <a:r>
              <a:rPr lang="ru-RU" dirty="0" smtClean="0"/>
              <a:t> </a:t>
            </a:r>
            <a:r>
              <a:rPr lang="ru-RU" dirty="0" err="1" smtClean="0"/>
              <a:t>воєнного</a:t>
            </a:r>
            <a:r>
              <a:rPr lang="ru-RU" dirty="0" smtClean="0"/>
              <a:t> стану» (№7325 </a:t>
            </a:r>
            <a:r>
              <a:rPr lang="ru-RU" dirty="0" err="1" smtClean="0"/>
              <a:t>від</a:t>
            </a:r>
            <a:r>
              <a:rPr lang="ru-RU" dirty="0" smtClean="0"/>
              <a:t> 28.04.2022), «Про </a:t>
            </a:r>
            <a:r>
              <a:rPr lang="ru-RU" dirty="0" err="1" smtClean="0"/>
              <a:t>забезпечення</a:t>
            </a:r>
            <a:r>
              <a:rPr lang="ru-RU" dirty="0" smtClean="0"/>
              <a:t> </a:t>
            </a:r>
            <a:r>
              <a:rPr lang="ru-RU" dirty="0" err="1" smtClean="0"/>
              <a:t>функціонування</a:t>
            </a:r>
            <a:r>
              <a:rPr lang="ru-RU" dirty="0" smtClean="0"/>
              <a:t> </a:t>
            </a:r>
            <a:r>
              <a:rPr lang="ru-RU" dirty="0" err="1" smtClean="0"/>
              <a:t>української</a:t>
            </a:r>
            <a:r>
              <a:rPr lang="ru-RU" dirty="0" smtClean="0"/>
              <a:t> </a:t>
            </a:r>
            <a:r>
              <a:rPr lang="ru-RU" dirty="0" err="1" smtClean="0"/>
              <a:t>мовяк</a:t>
            </a:r>
            <a:r>
              <a:rPr lang="ru-RU" dirty="0" smtClean="0"/>
              <a:t> </a:t>
            </a:r>
            <a:r>
              <a:rPr lang="ru-RU" dirty="0" err="1" smtClean="0"/>
              <a:t>державної</a:t>
            </a:r>
            <a:r>
              <a:rPr lang="ru-RU" dirty="0" smtClean="0"/>
              <a:t>» та </a:t>
            </a:r>
            <a:r>
              <a:rPr lang="ru-RU" dirty="0" err="1" smtClean="0"/>
              <a:t>інших</a:t>
            </a:r>
            <a:r>
              <a:rPr lang="ru-RU" dirty="0" smtClean="0"/>
              <a:t>;</a:t>
            </a:r>
          </a:p>
          <a:p>
            <a:pPr algn="just"/>
            <a:r>
              <a:rPr lang="ru-RU" b="1" dirty="0" smtClean="0"/>
              <a:t>Указу Президента </a:t>
            </a:r>
            <a:r>
              <a:rPr lang="ru-RU" b="1" dirty="0" err="1" smtClean="0"/>
              <a:t>України</a:t>
            </a:r>
            <a:r>
              <a:rPr lang="ru-RU" b="1" dirty="0" smtClean="0"/>
              <a:t> </a:t>
            </a:r>
            <a:r>
              <a:rPr lang="ru-RU" b="1" dirty="0" err="1" smtClean="0"/>
              <a:t>від</a:t>
            </a:r>
            <a:r>
              <a:rPr lang="ru-RU" b="1" dirty="0" smtClean="0"/>
              <a:t> 16 </a:t>
            </a:r>
            <a:r>
              <a:rPr lang="ru-RU" b="1" dirty="0" err="1" smtClean="0"/>
              <a:t>березня</a:t>
            </a:r>
            <a:r>
              <a:rPr lang="ru-RU" b="1" dirty="0" smtClean="0"/>
              <a:t> 2022 року № 143 «Про </a:t>
            </a:r>
            <a:r>
              <a:rPr lang="ru-RU" dirty="0" err="1" smtClean="0"/>
              <a:t>загальнонаціональну</a:t>
            </a:r>
            <a:r>
              <a:rPr lang="ru-RU" dirty="0" smtClean="0"/>
              <a:t> </a:t>
            </a:r>
            <a:r>
              <a:rPr lang="ru-RU" dirty="0" err="1" smtClean="0"/>
              <a:t>хвилину</a:t>
            </a:r>
            <a:r>
              <a:rPr lang="ru-RU" dirty="0" smtClean="0"/>
              <a:t> </a:t>
            </a:r>
            <a:r>
              <a:rPr lang="ru-RU" dirty="0" err="1" smtClean="0"/>
              <a:t>мовчання</a:t>
            </a:r>
            <a:r>
              <a:rPr lang="ru-RU" dirty="0" smtClean="0"/>
              <a:t> за </a:t>
            </a:r>
            <a:r>
              <a:rPr lang="ru-RU" dirty="0" err="1" smtClean="0"/>
              <a:t>загиблими</a:t>
            </a:r>
            <a:r>
              <a:rPr lang="ru-RU" dirty="0" smtClean="0"/>
              <a:t> </a:t>
            </a:r>
            <a:r>
              <a:rPr lang="ru-RU" dirty="0" err="1" smtClean="0"/>
              <a:t>внаслідок</a:t>
            </a:r>
            <a:r>
              <a:rPr lang="ru-RU" dirty="0" smtClean="0"/>
              <a:t> </a:t>
            </a:r>
            <a:r>
              <a:rPr lang="ru-RU" dirty="0" err="1" smtClean="0"/>
              <a:t>збройної</a:t>
            </a:r>
            <a:r>
              <a:rPr lang="ru-RU" dirty="0" smtClean="0"/>
              <a:t> </a:t>
            </a:r>
            <a:r>
              <a:rPr lang="ru-RU" dirty="0" err="1" smtClean="0"/>
              <a:t>агресії</a:t>
            </a:r>
            <a:r>
              <a:rPr lang="ru-RU" dirty="0" smtClean="0"/>
              <a:t> </a:t>
            </a:r>
            <a:r>
              <a:rPr lang="ru-RU" dirty="0" err="1" smtClean="0"/>
              <a:t>Російської</a:t>
            </a:r>
            <a:r>
              <a:rPr lang="ru-RU" dirty="0" smtClean="0"/>
              <a:t> </a:t>
            </a:r>
            <a:r>
              <a:rPr lang="ru-RU" dirty="0" err="1" smtClean="0"/>
              <a:t>Федерації</a:t>
            </a:r>
            <a:r>
              <a:rPr lang="ru-RU" dirty="0" smtClean="0"/>
              <a:t> </a:t>
            </a:r>
            <a:r>
              <a:rPr lang="ru-RU" dirty="0" err="1" smtClean="0"/>
              <a:t>проти</a:t>
            </a:r>
            <a:r>
              <a:rPr lang="ru-RU" dirty="0" smtClean="0"/>
              <a:t> </a:t>
            </a:r>
            <a:r>
              <a:rPr lang="ru-RU" dirty="0" err="1" smtClean="0"/>
              <a:t>України</a:t>
            </a:r>
            <a:r>
              <a:rPr lang="ru-RU" dirty="0" smtClean="0"/>
              <a:t>»;</a:t>
            </a:r>
          </a:p>
          <a:p>
            <a:pPr algn="just"/>
            <a:r>
              <a:rPr lang="ru-RU" b="1" dirty="0" smtClean="0"/>
              <a:t>постанови </a:t>
            </a:r>
            <a:r>
              <a:rPr lang="ru-RU" b="1" dirty="0" err="1" smtClean="0"/>
              <a:t>Кабінету</a:t>
            </a:r>
            <a:r>
              <a:rPr lang="ru-RU" b="1" dirty="0" smtClean="0"/>
              <a:t> </a:t>
            </a:r>
            <a:r>
              <a:rPr lang="ru-RU" b="1" dirty="0" err="1" smtClean="0"/>
              <a:t>Міністрів</a:t>
            </a:r>
            <a:r>
              <a:rPr lang="ru-RU" b="1" dirty="0" smtClean="0"/>
              <a:t> </a:t>
            </a:r>
            <a:r>
              <a:rPr lang="ru-RU" b="1" dirty="0" err="1" smtClean="0"/>
              <a:t>України</a:t>
            </a:r>
            <a:r>
              <a:rPr lang="ru-RU" b="1" dirty="0" smtClean="0"/>
              <a:t> </a:t>
            </a:r>
            <a:r>
              <a:rPr lang="ru-RU" b="1" dirty="0" err="1" smtClean="0"/>
              <a:t>від</a:t>
            </a:r>
            <a:r>
              <a:rPr lang="ru-RU" b="1" dirty="0" smtClean="0"/>
              <a:t> 24 </a:t>
            </a:r>
            <a:r>
              <a:rPr lang="ru-RU" b="1" dirty="0" err="1" smtClean="0"/>
              <a:t>червня</a:t>
            </a:r>
            <a:r>
              <a:rPr lang="ru-RU" b="1" dirty="0" smtClean="0"/>
              <a:t> 2022 року №711 </a:t>
            </a:r>
            <a:r>
              <a:rPr lang="ru-RU" dirty="0" smtClean="0"/>
              <a:t>«Про початок </a:t>
            </a:r>
            <a:r>
              <a:rPr lang="ru-RU" dirty="0" err="1" smtClean="0"/>
              <a:t>навчального</a:t>
            </a:r>
            <a:r>
              <a:rPr lang="ru-RU" dirty="0" smtClean="0"/>
              <a:t> року </a:t>
            </a:r>
            <a:r>
              <a:rPr lang="ru-RU" dirty="0" err="1" smtClean="0"/>
              <a:t>під</a:t>
            </a:r>
            <a:r>
              <a:rPr lang="ru-RU" dirty="0" smtClean="0"/>
              <a:t> час </a:t>
            </a:r>
            <a:r>
              <a:rPr lang="ru-RU" dirty="0" err="1" smtClean="0"/>
              <a:t>дії</a:t>
            </a:r>
            <a:r>
              <a:rPr lang="ru-RU" dirty="0" smtClean="0"/>
              <a:t> правового режиму </a:t>
            </a:r>
            <a:r>
              <a:rPr lang="ru-RU" dirty="0" err="1" smtClean="0"/>
              <a:t>воєнного</a:t>
            </a:r>
            <a:r>
              <a:rPr lang="ru-RU" dirty="0" smtClean="0"/>
              <a:t> стану в </a:t>
            </a:r>
            <a:r>
              <a:rPr lang="ru-RU" dirty="0" err="1" smtClean="0"/>
              <a:t>Україні</a:t>
            </a:r>
            <a:r>
              <a:rPr lang="ru-RU" dirty="0" smtClean="0"/>
              <a:t>»;</a:t>
            </a:r>
          </a:p>
          <a:p>
            <a:pPr algn="just"/>
            <a:r>
              <a:rPr lang="ru-RU" dirty="0" err="1" smtClean="0"/>
              <a:t>розпорядження</a:t>
            </a:r>
            <a:r>
              <a:rPr lang="ru-RU" dirty="0" smtClean="0"/>
              <a:t> </a:t>
            </a:r>
            <a:r>
              <a:rPr lang="ru-RU" dirty="0" err="1" smtClean="0"/>
              <a:t>Кабінету</a:t>
            </a:r>
            <a:r>
              <a:rPr lang="ru-RU" dirty="0" smtClean="0"/>
              <a:t> </a:t>
            </a:r>
            <a:r>
              <a:rPr lang="ru-RU" dirty="0" err="1" smtClean="0"/>
              <a:t>Міністрів</a:t>
            </a:r>
            <a:r>
              <a:rPr lang="ru-RU" dirty="0" smtClean="0"/>
              <a:t> </a:t>
            </a:r>
            <a:r>
              <a:rPr lang="ru-RU" dirty="0" err="1" smtClean="0"/>
              <a:t>України</a:t>
            </a:r>
            <a:r>
              <a:rPr lang="ru-RU" dirty="0" smtClean="0"/>
              <a:t> </a:t>
            </a:r>
            <a:r>
              <a:rPr lang="ru-RU" dirty="0" err="1" smtClean="0"/>
              <a:t>від</a:t>
            </a:r>
            <a:r>
              <a:rPr lang="ru-RU" dirty="0" smtClean="0"/>
              <a:t> 14 </a:t>
            </a:r>
            <a:r>
              <a:rPr lang="ru-RU" dirty="0" err="1" smtClean="0"/>
              <a:t>грудня</a:t>
            </a:r>
            <a:r>
              <a:rPr lang="ru-RU" dirty="0" smtClean="0"/>
              <a:t> 2016 р. № 988-р «Про </a:t>
            </a:r>
            <a:r>
              <a:rPr lang="ru-RU" dirty="0" err="1" smtClean="0"/>
              <a:t>схвалення</a:t>
            </a:r>
            <a:r>
              <a:rPr lang="ru-RU" dirty="0" smtClean="0"/>
              <a:t> </a:t>
            </a:r>
            <a:r>
              <a:rPr lang="ru-RU" b="1" dirty="0" err="1" smtClean="0"/>
              <a:t>Концепції</a:t>
            </a:r>
            <a:r>
              <a:rPr lang="ru-RU" b="1" dirty="0" smtClean="0"/>
              <a:t> </a:t>
            </a:r>
            <a:r>
              <a:rPr lang="ru-RU" b="1" dirty="0" err="1" smtClean="0"/>
              <a:t>реалізації</a:t>
            </a:r>
            <a:r>
              <a:rPr lang="ru-RU" b="1" dirty="0" smtClean="0"/>
              <a:t> </a:t>
            </a:r>
            <a:r>
              <a:rPr lang="ru-RU" b="1" dirty="0" err="1" smtClean="0"/>
              <a:t>державної</a:t>
            </a:r>
            <a:r>
              <a:rPr lang="ru-RU" b="1" dirty="0" smtClean="0"/>
              <a:t> </a:t>
            </a:r>
            <a:r>
              <a:rPr lang="ru-RU" b="1" dirty="0" err="1" smtClean="0"/>
              <a:t>політики</a:t>
            </a:r>
            <a:r>
              <a:rPr lang="ru-RU" b="1" dirty="0" smtClean="0"/>
              <a:t> у </a:t>
            </a:r>
            <a:r>
              <a:rPr lang="ru-RU" b="1" dirty="0" err="1" smtClean="0"/>
              <a:t>сфері</a:t>
            </a:r>
            <a:r>
              <a:rPr lang="ru-RU" b="1" dirty="0" smtClean="0"/>
              <a:t> </a:t>
            </a:r>
            <a:r>
              <a:rPr lang="ru-RU" dirty="0" err="1" smtClean="0"/>
              <a:t>реформування</a:t>
            </a:r>
            <a:r>
              <a:rPr lang="ru-RU" dirty="0" smtClean="0"/>
              <a:t> </a:t>
            </a:r>
            <a:r>
              <a:rPr lang="ru-RU" dirty="0" err="1" smtClean="0"/>
              <a:t>загальної</a:t>
            </a:r>
            <a:r>
              <a:rPr lang="ru-RU" dirty="0" smtClean="0"/>
              <a:t> </a:t>
            </a:r>
            <a:r>
              <a:rPr lang="ru-RU" dirty="0" err="1" smtClean="0"/>
              <a:t>середньої</a:t>
            </a:r>
            <a:r>
              <a:rPr lang="ru-RU" dirty="0" smtClean="0"/>
              <a:t> </a:t>
            </a:r>
            <a:r>
              <a:rPr lang="ru-RU" dirty="0" err="1" smtClean="0"/>
              <a:t>освіти</a:t>
            </a:r>
            <a:r>
              <a:rPr lang="ru-RU" dirty="0" smtClean="0"/>
              <a:t> </a:t>
            </a:r>
            <a:r>
              <a:rPr lang="ru-RU" b="1" dirty="0" smtClean="0"/>
              <a:t>«Нова </a:t>
            </a:r>
            <a:r>
              <a:rPr lang="ru-RU" b="1" dirty="0" err="1" smtClean="0"/>
              <a:t>українська</a:t>
            </a:r>
            <a:r>
              <a:rPr lang="ru-RU" b="1" dirty="0" smtClean="0"/>
              <a:t> школа» на </a:t>
            </a:r>
            <a:r>
              <a:rPr lang="ru-RU" dirty="0" err="1" smtClean="0"/>
              <a:t>період</a:t>
            </a:r>
            <a:r>
              <a:rPr lang="ru-RU" dirty="0" smtClean="0"/>
              <a:t> до 2029 року»;</a:t>
            </a:r>
          </a:p>
          <a:p>
            <a:pPr algn="just"/>
            <a:r>
              <a:rPr lang="ru-RU" b="1" dirty="0" err="1" smtClean="0"/>
              <a:t>Санітарного</a:t>
            </a:r>
            <a:r>
              <a:rPr lang="ru-RU" b="1" dirty="0" smtClean="0"/>
              <a:t> регламенту для </a:t>
            </a:r>
            <a:r>
              <a:rPr lang="ru-RU" b="1" dirty="0" err="1" smtClean="0"/>
              <a:t>закладів</a:t>
            </a:r>
            <a:r>
              <a:rPr lang="ru-RU" b="1" dirty="0" smtClean="0"/>
              <a:t>, </a:t>
            </a:r>
            <a:r>
              <a:rPr lang="ru-RU" dirty="0" err="1" smtClean="0"/>
              <a:t>затвердженого</a:t>
            </a:r>
            <a:r>
              <a:rPr lang="ru-RU" dirty="0" smtClean="0"/>
              <a:t> наказом </a:t>
            </a:r>
            <a:r>
              <a:rPr lang="ru-RU" dirty="0" err="1" smtClean="0"/>
              <a:t>Міністерства</a:t>
            </a:r>
            <a:r>
              <a:rPr lang="ru-RU" dirty="0" smtClean="0"/>
              <a:t> </a:t>
            </a:r>
            <a:r>
              <a:rPr lang="ru-RU" dirty="0" err="1" smtClean="0"/>
              <a:t>охорони</a:t>
            </a:r>
            <a:r>
              <a:rPr lang="ru-RU" dirty="0" smtClean="0"/>
              <a:t> </a:t>
            </a:r>
            <a:r>
              <a:rPr lang="ru-RU" dirty="0" err="1" smtClean="0"/>
              <a:t>здоров'я</a:t>
            </a:r>
            <a:r>
              <a:rPr lang="ru-RU" dirty="0" smtClean="0"/>
              <a:t> </a:t>
            </a:r>
            <a:r>
              <a:rPr lang="ru-RU" dirty="0" err="1" smtClean="0"/>
              <a:t>України</a:t>
            </a:r>
            <a:r>
              <a:rPr lang="ru-RU" dirty="0" smtClean="0"/>
              <a:t> </a:t>
            </a:r>
            <a:r>
              <a:rPr lang="ru-RU" dirty="0" err="1" smtClean="0"/>
              <a:t>від</a:t>
            </a:r>
            <a:r>
              <a:rPr lang="ru-RU" dirty="0" smtClean="0"/>
              <a:t> 25.09.2020 №2205, </a:t>
            </a:r>
            <a:r>
              <a:rPr lang="ru-RU" dirty="0" err="1" smtClean="0"/>
              <a:t>зареєстрованого</a:t>
            </a:r>
            <a:r>
              <a:rPr lang="ru-RU" dirty="0" smtClean="0"/>
              <a:t> в </a:t>
            </a:r>
            <a:r>
              <a:rPr lang="ru-RU" dirty="0" err="1" smtClean="0"/>
              <a:t>Міністерстві</a:t>
            </a:r>
            <a:r>
              <a:rPr lang="ru-RU" dirty="0" smtClean="0"/>
              <a:t> </a:t>
            </a:r>
            <a:r>
              <a:rPr lang="ru-RU" dirty="0" err="1" smtClean="0"/>
              <a:t>юстиції</a:t>
            </a:r>
            <a:r>
              <a:rPr lang="ru-RU" dirty="0" smtClean="0"/>
              <a:t> </a:t>
            </a:r>
            <a:r>
              <a:rPr lang="ru-RU" dirty="0" err="1" smtClean="0"/>
              <a:t>України</a:t>
            </a:r>
            <a:r>
              <a:rPr lang="ru-RU" dirty="0" smtClean="0"/>
              <a:t> 10 листопада 2020 р. за №1111/35394;</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uk-UA" sz="2800" b="1" dirty="0" smtClean="0">
                <a:latin typeface="Times New Roman" pitchFamily="18" charset="0"/>
                <a:cs typeface="Times New Roman" pitchFamily="18" charset="0"/>
              </a:rPr>
              <a:t>Нормативне забезпечення</a:t>
            </a:r>
            <a:endParaRPr lang="uk-UA" sz="2800" dirty="0"/>
          </a:p>
        </p:txBody>
      </p:sp>
      <p:sp>
        <p:nvSpPr>
          <p:cNvPr id="3" name="Содержимое 2"/>
          <p:cNvSpPr>
            <a:spLocks noGrp="1"/>
          </p:cNvSpPr>
          <p:nvPr>
            <p:ph idx="1"/>
          </p:nvPr>
        </p:nvSpPr>
        <p:spPr>
          <a:xfrm>
            <a:off x="457200" y="980728"/>
            <a:ext cx="8229600" cy="5145435"/>
          </a:xfrm>
        </p:spPr>
        <p:txBody>
          <a:bodyPr>
            <a:normAutofit/>
          </a:bodyPr>
          <a:lstStyle/>
          <a:p>
            <a:pPr>
              <a:buNone/>
            </a:pPr>
            <a:r>
              <a:rPr lang="uk-UA" sz="2000" b="1" dirty="0" smtClean="0">
                <a:latin typeface="Times New Roman" pitchFamily="18" charset="0"/>
                <a:cs typeface="Times New Roman" pitchFamily="18" charset="0"/>
              </a:rPr>
              <a:t>Типових освітніх програм затверджених (</a:t>
            </a:r>
            <a:r>
              <a:rPr lang="uk-UA" sz="2000" dirty="0" smtClean="0">
                <a:latin typeface="Times New Roman" pitchFamily="18" charset="0"/>
                <a:cs typeface="Times New Roman" pitchFamily="18" charset="0"/>
              </a:rPr>
              <a:t>Наказом Міністерства освіти і науки України від 03 серпня 2022 року затверджено і надано гриф «Рекомендовано Міністерством освіти і науки України» оновленим навчальним програмам для </a:t>
            </a:r>
            <a:r>
              <a:rPr lang="uk-UA" sz="2000" u="sng" dirty="0" smtClean="0">
                <a:latin typeface="Times New Roman" pitchFamily="18" charset="0"/>
                <a:cs typeface="Times New Roman" pitchFamily="18" charset="0"/>
                <a:hlinkClick r:id="rId2"/>
              </a:rPr>
              <a:t>6 – 9</a:t>
            </a:r>
            <a:r>
              <a:rPr lang="uk-UA" sz="2000" dirty="0" smtClean="0">
                <a:latin typeface="Times New Roman" pitchFamily="18" charset="0"/>
                <a:cs typeface="Times New Roman" pitchFamily="18" charset="0"/>
              </a:rPr>
              <a:t> та </a:t>
            </a:r>
            <a:r>
              <a:rPr lang="uk-UA" sz="2000" u="sng" dirty="0" smtClean="0">
                <a:latin typeface="Times New Roman" pitchFamily="18" charset="0"/>
                <a:cs typeface="Times New Roman" pitchFamily="18" charset="0"/>
                <a:hlinkClick r:id="rId3"/>
              </a:rPr>
              <a:t>10 – 11</a:t>
            </a:r>
            <a:r>
              <a:rPr lang="uk-UA" sz="2000" dirty="0" smtClean="0">
                <a:latin typeface="Times New Roman" pitchFamily="18" charset="0"/>
                <a:cs typeface="Times New Roman" pitchFamily="18" charset="0"/>
              </a:rPr>
              <a:t> класів</a:t>
            </a:r>
            <a:r>
              <a:rPr lang="uk-UA" sz="2000" b="1" dirty="0" smtClean="0">
                <a:latin typeface="Times New Roman" pitchFamily="18" charset="0"/>
                <a:cs typeface="Times New Roman" pitchFamily="18" charset="0"/>
              </a:rPr>
              <a:t>,</a:t>
            </a:r>
          </a:p>
          <a:p>
            <a:pPr>
              <a:buNone/>
            </a:pPr>
            <a:r>
              <a:rPr lang="uk-UA" sz="2000" b="1" dirty="0" smtClean="0">
                <a:latin typeface="Times New Roman" pitchFamily="18" charset="0"/>
                <a:cs typeface="Times New Roman" pitchFamily="18" charset="0"/>
              </a:rPr>
              <a:t> Наказів Міністерства освіти і науки України:</a:t>
            </a:r>
          </a:p>
          <a:p>
            <a:r>
              <a:rPr lang="uk-UA" sz="2000" dirty="0" smtClean="0">
                <a:latin typeface="Times New Roman" pitchFamily="18" charset="0"/>
                <a:cs typeface="Times New Roman" pitchFamily="18" charset="0"/>
              </a:rPr>
              <a:t>від 28.03.2022 № 274 «Про деякі питання здобуття загальної середньої</a:t>
            </a:r>
          </a:p>
          <a:p>
            <a:pPr>
              <a:buNone/>
            </a:pPr>
            <a:r>
              <a:rPr lang="uk-UA" sz="2000" dirty="0" smtClean="0">
                <a:latin typeface="Times New Roman" pitchFamily="18" charset="0"/>
                <a:cs typeface="Times New Roman" pitchFamily="18" charset="0"/>
              </a:rPr>
              <a:t>освіти та освітнього процесу в умовах воєнного стану»;</a:t>
            </a:r>
          </a:p>
          <a:p>
            <a:r>
              <a:rPr lang="uk-UA" sz="2000" dirty="0" smtClean="0">
                <a:latin typeface="Times New Roman" pitchFamily="18" charset="0"/>
                <a:cs typeface="Times New Roman" pitchFamily="18" charset="0"/>
              </a:rPr>
              <a:t>від 20.02.2002 № 128 «Про затвердження Нормативів наповнюваності</a:t>
            </a:r>
          </a:p>
          <a:p>
            <a:pPr algn="just">
              <a:buNone/>
            </a:pPr>
            <a:r>
              <a:rPr lang="uk-UA" sz="2000" dirty="0" smtClean="0">
                <a:latin typeface="Times New Roman" pitchFamily="18" charset="0"/>
                <a:cs typeface="Times New Roman" pitchFamily="18" charset="0"/>
              </a:rPr>
              <a:t>груп  ----,</a:t>
            </a:r>
            <a:r>
              <a:rPr lang="uk-UA" sz="2000" dirty="0" err="1" smtClean="0">
                <a:latin typeface="Times New Roman" pitchFamily="18" charset="0"/>
                <a:cs typeface="Times New Roman" pitchFamily="18" charset="0"/>
              </a:rPr>
              <a:t>класів---</a:t>
            </a:r>
            <a:r>
              <a:rPr lang="uk-UA" sz="2000" dirty="0" smtClean="0">
                <a:latin typeface="Times New Roman" pitchFamily="18" charset="0"/>
                <a:cs typeface="Times New Roman" pitchFamily="18" charset="0"/>
              </a:rPr>
              <a:t>,груп усіх типів та Порядку поділу класів на групи при вивченні окремих предметів у загальноосвітніх навчальних закладах», зареєстрований в Міністерстві юстиції України 6 березня 2002 р. за № 229/6517 (зі змінами);</a:t>
            </a:r>
            <a:endParaRPr lang="uk-UA" sz="2000" b="1" dirty="0" smtClean="0">
              <a:latin typeface="Times New Roman" pitchFamily="18" charset="0"/>
              <a:cs typeface="Times New Roman" pitchFamily="18" charset="0"/>
            </a:endParaRPr>
          </a:p>
          <a:p>
            <a:endParaRPr lang="uk-UA"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dirty="0" err="1" smtClean="0">
                <a:latin typeface="Times New Roman" pitchFamily="18" charset="0"/>
                <a:cs typeface="Times New Roman" pitchFamily="18" charset="0"/>
              </a:rPr>
              <a:t>Нормативне</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забезпечення</a:t>
            </a:r>
            <a:endParaRPr lang="ru-RU" dirty="0"/>
          </a:p>
        </p:txBody>
      </p:sp>
      <p:sp>
        <p:nvSpPr>
          <p:cNvPr id="3" name="Содержимое 2"/>
          <p:cNvSpPr>
            <a:spLocks noGrp="1"/>
          </p:cNvSpPr>
          <p:nvPr>
            <p:ph idx="1"/>
          </p:nvPr>
        </p:nvSpPr>
        <p:spPr>
          <a:xfrm>
            <a:off x="457200" y="1124744"/>
            <a:ext cx="8229600" cy="5001419"/>
          </a:xfrm>
        </p:spPr>
        <p:txBody>
          <a:bodyPr>
            <a:normAutofit fontScale="70000" lnSpcReduction="20000"/>
          </a:bodyPr>
          <a:lstStyle/>
          <a:p>
            <a:pPr algn="just"/>
            <a:r>
              <a:rPr lang="uk-UA" dirty="0" smtClean="0">
                <a:latin typeface="Times New Roman" pitchFamily="18" charset="0"/>
                <a:cs typeface="Times New Roman" pitchFamily="18" charset="0"/>
              </a:rPr>
              <a:t>Положення </a:t>
            </a:r>
            <a:r>
              <a:rPr lang="uk-UA" b="1" dirty="0" smtClean="0">
                <a:latin typeface="Times New Roman" pitchFamily="18" charset="0"/>
                <a:cs typeface="Times New Roman" pitchFamily="18" charset="0"/>
              </a:rPr>
              <a:t>про інституційну та дуальну форми </a:t>
            </a:r>
            <a:r>
              <a:rPr lang="uk-UA" dirty="0" smtClean="0">
                <a:latin typeface="Times New Roman" pitchFamily="18" charset="0"/>
                <a:cs typeface="Times New Roman" pitchFamily="18" charset="0"/>
              </a:rPr>
              <a:t>здобуття повної загальної середньої освіти, затвердженого наказом Міністерства освіти і науки України 23 квітня 2019 року № 536 (у редакції наказу Міністерства освіти і науки України від 10 лютого 2021 року № 160), зареєстрованим в Міністерстві юстиції України 22 травня 2019 р. за № 547/33518;</a:t>
            </a:r>
          </a:p>
          <a:p>
            <a:pPr algn="just"/>
            <a:r>
              <a:rPr lang="uk-UA" b="1" dirty="0" smtClean="0">
                <a:latin typeface="Times New Roman" pitchFamily="18" charset="0"/>
                <a:cs typeface="Times New Roman" pitchFamily="18" charset="0"/>
              </a:rPr>
              <a:t>про індивідуальну форму здобуття </a:t>
            </a:r>
            <a:r>
              <a:rPr lang="uk-UA" dirty="0" smtClean="0">
                <a:latin typeface="Times New Roman" pitchFamily="18" charset="0"/>
                <a:cs typeface="Times New Roman" pitchFamily="18" charset="0"/>
              </a:rPr>
              <a:t>повної загальної середньої освіти, затвердженого наказом Міністерства освіти і науки України 12.01.2016 № 8 (у редакції наказу Міністерства освіти і науки України від 10 лютого 2021 року № 160), зареєстрованим в Міністерстві юстиції України 03 лютого 2016 р. за № 184/28314;</a:t>
            </a:r>
          </a:p>
          <a:p>
            <a:pPr algn="just"/>
            <a:r>
              <a:rPr lang="uk-UA" dirty="0" smtClean="0">
                <a:latin typeface="Times New Roman" pitchFamily="18" charset="0"/>
                <a:cs typeface="Times New Roman" pitchFamily="18" charset="0"/>
              </a:rPr>
              <a:t> </a:t>
            </a:r>
            <a:r>
              <a:rPr lang="uk-UA" b="1" dirty="0" smtClean="0">
                <a:latin typeface="Times New Roman" pitchFamily="18" charset="0"/>
                <a:cs typeface="Times New Roman" pitchFamily="18" charset="0"/>
              </a:rPr>
              <a:t>про дистанційну форму </a:t>
            </a:r>
            <a:r>
              <a:rPr lang="uk-UA" dirty="0" smtClean="0">
                <a:latin typeface="Times New Roman" pitchFamily="18" charset="0"/>
                <a:cs typeface="Times New Roman" pitchFamily="18" charset="0"/>
              </a:rPr>
              <a:t>здобуття повної загальної середньої освіти, затвердженого наказом Міністерства освіти і науки України від 08.09. 2020 № 1115, зареєстрованим в Міністерстві юстиції України 28 вересня 2020 р. за № 941/35224);</a:t>
            </a:r>
          </a:p>
          <a:p>
            <a:pPr algn="just"/>
            <a:r>
              <a:rPr lang="uk-UA" dirty="0" smtClean="0">
                <a:latin typeface="Times New Roman" pitchFamily="18" charset="0"/>
                <a:cs typeface="Times New Roman" pitchFamily="18" charset="0"/>
              </a:rPr>
              <a:t>Порядку зарахування, відрахування</a:t>
            </a:r>
            <a:endParaRPr lang="uk-UA"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04664"/>
            <a:ext cx="8229600" cy="360040"/>
          </a:xfrm>
        </p:spPr>
        <p:txBody>
          <a:bodyPr>
            <a:normAutofit fontScale="90000"/>
          </a:bodyPr>
          <a:lstStyle/>
          <a:p>
            <a:r>
              <a:rPr lang="ru-RU" b="1" dirty="0" err="1" smtClean="0">
                <a:latin typeface="Times New Roman" pitchFamily="18" charset="0"/>
                <a:cs typeface="Times New Roman" pitchFamily="18" charset="0"/>
              </a:rPr>
              <a:t>Нормативне</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забезпечення</a:t>
            </a:r>
            <a:endParaRPr lang="ru-RU" dirty="0"/>
          </a:p>
        </p:txBody>
      </p:sp>
      <p:sp>
        <p:nvSpPr>
          <p:cNvPr id="3" name="Содержимое 2"/>
          <p:cNvSpPr>
            <a:spLocks noGrp="1"/>
          </p:cNvSpPr>
          <p:nvPr>
            <p:ph idx="1"/>
          </p:nvPr>
        </p:nvSpPr>
        <p:spPr>
          <a:xfrm>
            <a:off x="457200" y="836712"/>
            <a:ext cx="8229600" cy="5472608"/>
          </a:xfrm>
        </p:spPr>
        <p:txBody>
          <a:bodyPr>
            <a:normAutofit fontScale="62500" lnSpcReduction="20000"/>
          </a:bodyPr>
          <a:lstStyle/>
          <a:p>
            <a:pPr algn="just"/>
            <a:r>
              <a:rPr lang="uk-UA" dirty="0" smtClean="0">
                <a:latin typeface="Times New Roman" pitchFamily="18" charset="0"/>
                <a:cs typeface="Times New Roman" pitchFamily="18" charset="0"/>
              </a:rPr>
              <a:t>Порядку </a:t>
            </a:r>
            <a:r>
              <a:rPr lang="uk-UA" b="1" dirty="0" smtClean="0">
                <a:latin typeface="Times New Roman" pitchFamily="18" charset="0"/>
                <a:cs typeface="Times New Roman" pitchFamily="18" charset="0"/>
              </a:rPr>
              <a:t>зарахування, відрахування та переведення </a:t>
            </a:r>
            <a:r>
              <a:rPr lang="uk-UA" dirty="0" smtClean="0">
                <a:latin typeface="Times New Roman" pitchFamily="18" charset="0"/>
                <a:cs typeface="Times New Roman" pitchFamily="18" charset="0"/>
              </a:rPr>
              <a:t>учнів до державних та комунальних закладів освіти для здобуття повної загальної середньої освіти, затвердженого наказом Міністерства освіти і науки України 16.04.2018 № 367, зареєстрованим в Міністерстві юстиції України 05 травня2018 р за № 564/32016;</a:t>
            </a:r>
          </a:p>
          <a:p>
            <a:pPr algn="just"/>
            <a:r>
              <a:rPr lang="uk-UA" b="1" dirty="0" smtClean="0">
                <a:latin typeface="Times New Roman" pitchFamily="18" charset="0"/>
                <a:cs typeface="Times New Roman" pitchFamily="18" charset="0"/>
              </a:rPr>
              <a:t>переведення учнів </a:t>
            </a:r>
            <a:r>
              <a:rPr lang="uk-UA" dirty="0" smtClean="0">
                <a:latin typeface="Times New Roman" pitchFamily="18" charset="0"/>
                <a:cs typeface="Times New Roman" pitchFamily="18" charset="0"/>
              </a:rPr>
              <a:t>(вихованців) закладу загальної середньої освіти до наступного класу, затвердженого наказом Міністерства освіти і науки України 14.07.2015 № 762 (у редакції наказів Міністерства освіти </a:t>
            </a:r>
            <a:r>
              <a:rPr lang="uk-UA" dirty="0" err="1" smtClean="0">
                <a:latin typeface="Times New Roman" pitchFamily="18" charset="0"/>
                <a:cs typeface="Times New Roman" pitchFamily="18" charset="0"/>
              </a:rPr>
              <a:t>інауки</a:t>
            </a:r>
            <a:r>
              <a:rPr lang="uk-UA" dirty="0" smtClean="0">
                <a:latin typeface="Times New Roman" pitchFamily="18" charset="0"/>
                <a:cs typeface="Times New Roman" pitchFamily="18" charset="0"/>
              </a:rPr>
              <a:t> України № 621 від 08.05.2019, № 268 </a:t>
            </a:r>
            <a:r>
              <a:rPr lang="uk-UA" dirty="0" err="1" smtClean="0">
                <a:latin typeface="Times New Roman" pitchFamily="18" charset="0"/>
                <a:cs typeface="Times New Roman" pitchFamily="18" charset="0"/>
              </a:rPr>
              <a:t>від</a:t>
            </a:r>
            <a:r>
              <a:rPr lang="uk-UA" dirty="0" smtClean="0">
                <a:latin typeface="Times New Roman" pitchFamily="18" charset="0"/>
                <a:cs typeface="Times New Roman" pitchFamily="18" charset="0"/>
              </a:rPr>
              <a:t> 01.03.2021), зареєстрованим в Міністерстві юстиції України 30.07.2015 за № 924/27369;</a:t>
            </a:r>
          </a:p>
          <a:p>
            <a:pPr algn="just"/>
            <a:r>
              <a:rPr lang="uk-UA" b="1" dirty="0" smtClean="0">
                <a:latin typeface="Times New Roman" pitchFamily="18" charset="0"/>
                <a:cs typeface="Times New Roman" pitchFamily="18" charset="0"/>
              </a:rPr>
              <a:t>Листів Міністерства освіти і науки України:</a:t>
            </a:r>
          </a:p>
          <a:p>
            <a:pPr algn="just"/>
            <a:r>
              <a:rPr lang="uk-UA" dirty="0" smtClean="0">
                <a:latin typeface="Times New Roman" pitchFamily="18" charset="0"/>
                <a:cs typeface="Times New Roman" pitchFamily="18" charset="0"/>
              </a:rPr>
              <a:t>від 30.06.2022 № 1/7322-22 «Про організацію 2022/2023 навчального</a:t>
            </a:r>
          </a:p>
          <a:p>
            <a:pPr algn="just">
              <a:buNone/>
            </a:pPr>
            <a:r>
              <a:rPr lang="uk-UA" dirty="0" smtClean="0">
                <a:latin typeface="Times New Roman" pitchFamily="18" charset="0"/>
                <a:cs typeface="Times New Roman" pitchFamily="18" charset="0"/>
              </a:rPr>
              <a:t>року»;</a:t>
            </a:r>
          </a:p>
          <a:p>
            <a:pPr algn="just"/>
            <a:r>
              <a:rPr lang="uk-UA" dirty="0" smtClean="0">
                <a:latin typeface="Times New Roman" pitchFamily="18" charset="0"/>
                <a:cs typeface="Times New Roman" pitchFamily="18" charset="0"/>
              </a:rPr>
              <a:t>від 16.03.2022 №1/3472-22 «Про виконання Указу Президента України</a:t>
            </a:r>
          </a:p>
          <a:p>
            <a:pPr algn="just">
              <a:buNone/>
            </a:pPr>
            <a:r>
              <a:rPr lang="uk-UA" dirty="0" smtClean="0">
                <a:latin typeface="Times New Roman" pitchFamily="18" charset="0"/>
                <a:cs typeface="Times New Roman" pitchFamily="18" charset="0"/>
              </a:rPr>
              <a:t>Володимира ЗЕЛЕНСЬКОГО від 16.03.2022 №143/2022».</a:t>
            </a:r>
          </a:p>
          <a:p>
            <a:pPr algn="just"/>
            <a:r>
              <a:rPr lang="uk-UA" dirty="0" smtClean="0">
                <a:latin typeface="Times New Roman" pitchFamily="18" charset="0"/>
                <a:cs typeface="Times New Roman" pitchFamily="18" charset="0"/>
              </a:rPr>
              <a:t>від 18.08.2022 № 1/9530-22 «Інструктивно-методичні  рекомендації щодо організації освітнього процесу та </a:t>
            </a:r>
            <a:r>
              <a:rPr lang="uk-UA" dirty="0" err="1" smtClean="0">
                <a:latin typeface="Times New Roman" pitchFamily="18" charset="0"/>
                <a:cs typeface="Times New Roman" pitchFamily="18" charset="0"/>
              </a:rPr>
              <a:t>викладаннянавчальних</a:t>
            </a:r>
            <a:r>
              <a:rPr lang="uk-UA" dirty="0" smtClean="0">
                <a:latin typeface="Times New Roman" pitchFamily="18" charset="0"/>
                <a:cs typeface="Times New Roman" pitchFamily="18" charset="0"/>
              </a:rPr>
              <a:t> предметів у закладах загальної середньої освіти у 2022/2023 навчальному році</a:t>
            </a:r>
            <a:endParaRPr lang="uk-UA"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uk-UA" sz="2400" b="1" dirty="0" smtClean="0">
                <a:latin typeface="Times New Roman" pitchFamily="18" charset="0"/>
                <a:cs typeface="Times New Roman" pitchFamily="18" charset="0"/>
              </a:rPr>
              <a:t>Вищезазначеним  листом визначено</a:t>
            </a:r>
            <a:endParaRPr lang="ru-RU"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908720"/>
            <a:ext cx="8229600" cy="5400600"/>
          </a:xfrm>
        </p:spPr>
        <p:txBody>
          <a:bodyPr>
            <a:normAutofit/>
          </a:bodyPr>
          <a:lstStyle/>
          <a:p>
            <a:pPr algn="just"/>
            <a:r>
              <a:rPr lang="ru-RU" sz="2000" b="1" dirty="0" smtClean="0">
                <a:latin typeface="Times New Roman" pitchFamily="18" charset="0"/>
                <a:cs typeface="Times New Roman" pitchFamily="18" charset="0"/>
              </a:rPr>
              <a:t>1. </a:t>
            </a:r>
            <a:r>
              <a:rPr lang="uk-UA" sz="2000" b="1" dirty="0" smtClean="0">
                <a:latin typeface="Times New Roman" pitchFamily="18" charset="0"/>
                <a:cs typeface="Times New Roman" pitchFamily="18" charset="0"/>
              </a:rPr>
              <a:t>Перелік навчальної літератури </a:t>
            </a:r>
            <a:r>
              <a:rPr lang="uk-UA" sz="2000" dirty="0" smtClean="0">
                <a:latin typeface="Times New Roman" pitchFamily="18" charset="0"/>
                <a:cs typeface="Times New Roman" pitchFamily="18" charset="0"/>
              </a:rPr>
              <a:t>та навчальних програм, що мають грифи </a:t>
            </a:r>
            <a:r>
              <a:rPr lang="uk-UA" sz="2000" b="1" dirty="0" smtClean="0">
                <a:latin typeface="Times New Roman" pitchFamily="18" charset="0"/>
                <a:cs typeface="Times New Roman" pitchFamily="18" charset="0"/>
              </a:rPr>
              <a:t>«Рекомендовано </a:t>
            </a:r>
            <a:r>
              <a:rPr lang="uk-UA" sz="2000" dirty="0" smtClean="0">
                <a:latin typeface="Times New Roman" pitchFamily="18" charset="0"/>
                <a:cs typeface="Times New Roman" pitchFamily="18" charset="0"/>
              </a:rPr>
              <a:t>Міністерством освіти і науки України», </a:t>
            </a:r>
            <a:r>
              <a:rPr lang="uk-UA" sz="2000" b="1" dirty="0" smtClean="0">
                <a:latin typeface="Times New Roman" pitchFamily="18" charset="0"/>
                <a:cs typeface="Times New Roman" pitchFamily="18" charset="0"/>
              </a:rPr>
              <a:t>«Схвалено </a:t>
            </a:r>
            <a:r>
              <a:rPr lang="uk-UA" sz="2000" dirty="0" smtClean="0">
                <a:latin typeface="Times New Roman" pitchFamily="18" charset="0"/>
                <a:cs typeface="Times New Roman" pitchFamily="18" charset="0"/>
              </a:rPr>
              <a:t>для використання в освітньому процесі» або висновок «Схвалено для використання в загальноосвітніх навчальних закладах;</a:t>
            </a:r>
          </a:p>
          <a:p>
            <a:pPr algn="just">
              <a:buNone/>
            </a:pPr>
            <a:r>
              <a:rPr lang="uk-UA" sz="2000" b="1" dirty="0" smtClean="0">
                <a:latin typeface="Times New Roman" pitchFamily="18" charset="0"/>
                <a:cs typeface="Times New Roman" pitchFamily="18" charset="0"/>
              </a:rPr>
              <a:t>Перелік</a:t>
            </a:r>
            <a:r>
              <a:rPr lang="uk-UA" sz="2000" dirty="0" smtClean="0">
                <a:latin typeface="Times New Roman" pitchFamily="18" charset="0"/>
                <a:cs typeface="Times New Roman" pitchFamily="18" charset="0"/>
              </a:rPr>
              <a:t> постійно оновлюється і доступний на офіційному </a:t>
            </a:r>
            <a:r>
              <a:rPr lang="uk-UA" sz="2000" dirty="0" err="1" smtClean="0">
                <a:latin typeface="Times New Roman" pitchFamily="18" charset="0"/>
                <a:cs typeface="Times New Roman" pitchFamily="18" charset="0"/>
              </a:rPr>
              <a:t>вебсайті</a:t>
            </a:r>
            <a:r>
              <a:rPr lang="uk-UA" sz="2000" dirty="0" smtClean="0">
                <a:latin typeface="Times New Roman" pitchFamily="18" charset="0"/>
                <a:cs typeface="Times New Roman" pitchFamily="18" charset="0"/>
              </a:rPr>
              <a:t> ДНУ «Інститут модернізації змісту освіти».</a:t>
            </a:r>
          </a:p>
          <a:p>
            <a:pPr algn="just"/>
            <a:r>
              <a:rPr lang="uk-UA" sz="2000" b="1" i="1" dirty="0" smtClean="0">
                <a:latin typeface="Times New Roman" pitchFamily="18" charset="0"/>
                <a:cs typeface="Times New Roman" pitchFamily="18" charset="0"/>
              </a:rPr>
              <a:t>2. Структура навчального року;</a:t>
            </a:r>
          </a:p>
          <a:p>
            <a:pPr algn="just"/>
            <a:r>
              <a:rPr lang="uk-UA" sz="2000" b="1" i="1" dirty="0" smtClean="0">
                <a:latin typeface="Times New Roman" pitchFamily="18" charset="0"/>
                <a:cs typeface="Times New Roman" pitchFamily="18" charset="0"/>
              </a:rPr>
              <a:t>3. Форми організації освітнього процесу</a:t>
            </a:r>
          </a:p>
          <a:p>
            <a:pPr algn="just"/>
            <a:r>
              <a:rPr lang="uk-UA" sz="2000" b="1" i="1" dirty="0" smtClean="0">
                <a:latin typeface="Times New Roman" pitchFamily="18" charset="0"/>
                <a:cs typeface="Times New Roman" pitchFamily="18" charset="0"/>
              </a:rPr>
              <a:t>4. Наповнюваність класів. Поділ класів на груп</a:t>
            </a:r>
          </a:p>
          <a:p>
            <a:pPr algn="just"/>
            <a:r>
              <a:rPr lang="uk-UA" sz="2000" b="1" i="1" dirty="0" smtClean="0">
                <a:latin typeface="Times New Roman" pitchFamily="18" charset="0"/>
                <a:cs typeface="Times New Roman" pitchFamily="18" charset="0"/>
              </a:rPr>
              <a:t>5. Освітня діяльність: </a:t>
            </a:r>
          </a:p>
          <a:p>
            <a:pPr algn="just">
              <a:buNone/>
            </a:pPr>
            <a:r>
              <a:rPr lang="uk-UA" sz="2000" b="1" i="1" dirty="0" err="1" smtClean="0">
                <a:latin typeface="Times New Roman" pitchFamily="18" charset="0"/>
                <a:cs typeface="Times New Roman" pitchFamily="18" charset="0"/>
              </a:rPr>
              <a:t>-</a:t>
            </a:r>
            <a:r>
              <a:rPr lang="uk-UA" sz="2000" dirty="0" err="1" smtClean="0">
                <a:latin typeface="Times New Roman" pitchFamily="18" charset="0"/>
                <a:cs typeface="Times New Roman" pitchFamily="18" charset="0"/>
              </a:rPr>
              <a:t>«Організація</a:t>
            </a:r>
            <a:r>
              <a:rPr lang="uk-UA" sz="2000" dirty="0" smtClean="0">
                <a:latin typeface="Times New Roman" pitchFamily="18" charset="0"/>
                <a:cs typeface="Times New Roman" pitchFamily="18" charset="0"/>
              </a:rPr>
              <a:t> дистанційного навчання в школі»;</a:t>
            </a:r>
            <a:r>
              <a:rPr lang="uk-UA" sz="2000" b="1" i="1"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безпеки в </a:t>
            </a:r>
            <a:r>
              <a:rPr lang="uk-UA" sz="2000" dirty="0" err="1" smtClean="0">
                <a:latin typeface="Times New Roman" pitchFamily="18" charset="0"/>
                <a:cs typeface="Times New Roman" pitchFamily="18" charset="0"/>
              </a:rPr>
              <a:t>інтернеті</a:t>
            </a:r>
            <a:r>
              <a:rPr lang="uk-UA" sz="2000" b="1" i="1" dirty="0" smtClean="0">
                <a:latin typeface="Times New Roman" pitchFamily="18" charset="0"/>
                <a:cs typeface="Times New Roman" pitchFamily="18" charset="0"/>
              </a:rPr>
              <a:t>.</a:t>
            </a:r>
          </a:p>
          <a:p>
            <a:pPr algn="just"/>
            <a:r>
              <a:rPr lang="uk-UA" sz="2000" dirty="0" smtClean="0">
                <a:latin typeface="Times New Roman" pitchFamily="18" charset="0"/>
                <a:cs typeface="Times New Roman" pitchFamily="18" charset="0"/>
              </a:rPr>
              <a:t>Безперечною вимогою часу є формування у здобувачів освіти </a:t>
            </a:r>
            <a:r>
              <a:rPr lang="uk-UA" sz="2000" b="1" i="1" dirty="0" err="1" smtClean="0">
                <a:latin typeface="Times New Roman" pitchFamily="18" charset="0"/>
                <a:cs typeface="Times New Roman" pitchFamily="18" charset="0"/>
              </a:rPr>
              <a:t>медіаграмотності</a:t>
            </a:r>
            <a:endParaRPr lang="uk-UA" sz="2000" b="1" i="1"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Autofit/>
          </a:bodyPr>
          <a:lstStyle/>
          <a:p>
            <a:r>
              <a:rPr lang="uk-UA" sz="3200" b="1" dirty="0" smtClean="0">
                <a:latin typeface="Times New Roman" pitchFamily="18" charset="0"/>
                <a:cs typeface="Times New Roman" pitchFamily="18" charset="0"/>
              </a:rPr>
              <a:t>Зміни в програмі</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908720"/>
            <a:ext cx="8229600" cy="5400600"/>
          </a:xfrm>
        </p:spPr>
        <p:txBody>
          <a:bodyPr>
            <a:normAutofit fontScale="62500" lnSpcReduction="20000"/>
          </a:bodyPr>
          <a:lstStyle/>
          <a:p>
            <a:pPr algn="just"/>
            <a:r>
              <a:rPr lang="uk-UA" dirty="0" smtClean="0">
                <a:latin typeface="Times New Roman" pitchFamily="18" charset="0"/>
                <a:cs typeface="Times New Roman" pitchFamily="18" charset="0"/>
              </a:rPr>
              <a:t>Наприклад, в оновлених програмах пропонується погляд на СРСР як </a:t>
            </a:r>
            <a:r>
              <a:rPr lang="uk-UA" b="1" dirty="0" smtClean="0">
                <a:latin typeface="Times New Roman" pitchFamily="18" charset="0"/>
                <a:cs typeface="Times New Roman" pitchFamily="18" charset="0"/>
              </a:rPr>
              <a:t>на державу імперського типу</a:t>
            </a:r>
            <a:r>
              <a:rPr lang="uk-UA" dirty="0" smtClean="0">
                <a:latin typeface="Times New Roman" pitchFamily="18" charset="0"/>
                <a:cs typeface="Times New Roman" pitchFamily="18" charset="0"/>
              </a:rPr>
              <a:t>. Також програми орієнтують на вивчення не тільки інструментів насильства, якого в ХХ столітті зазнавали українці, </a:t>
            </a:r>
            <a:r>
              <a:rPr lang="uk-UA" b="1" dirty="0" smtClean="0">
                <a:latin typeface="Times New Roman" pitchFamily="18" charset="0"/>
                <a:cs typeface="Times New Roman" pitchFamily="18" charset="0"/>
              </a:rPr>
              <a:t>а й опору </a:t>
            </a:r>
            <a:r>
              <a:rPr lang="uk-UA" dirty="0" smtClean="0">
                <a:latin typeface="Times New Roman" pitchFamily="18" charset="0"/>
                <a:cs typeface="Times New Roman" pitchFamily="18" charset="0"/>
              </a:rPr>
              <a:t>йому. Частина змін у навчальних програмах спрямована на розширення просторових контекстів української історії, створення додаткових можливостей для аналогій і порівнянь. </a:t>
            </a:r>
            <a:r>
              <a:rPr lang="uk-UA" b="1" i="1" dirty="0" smtClean="0">
                <a:latin typeface="Times New Roman" pitchFamily="18" charset="0"/>
                <a:cs typeface="Times New Roman" pitchFamily="18" charset="0"/>
              </a:rPr>
              <a:t>Суттєві зміни пропонуються в частині найновішої історії</a:t>
            </a:r>
            <a:r>
              <a:rPr lang="uk-UA" b="1" dirty="0" smtClean="0">
                <a:latin typeface="Times New Roman" pitchFamily="18" charset="0"/>
                <a:cs typeface="Times New Roman" pitchFamily="18" charset="0"/>
              </a:rPr>
              <a:t>,</a:t>
            </a:r>
            <a:r>
              <a:rPr lang="uk-UA" dirty="0" smtClean="0">
                <a:latin typeface="Times New Roman" pitchFamily="18" charset="0"/>
                <a:cs typeface="Times New Roman" pitchFamily="18" charset="0"/>
              </a:rPr>
              <a:t> насамперед подій, пов’язаних </a:t>
            </a:r>
            <a:r>
              <a:rPr lang="uk-UA" b="1" dirty="0" smtClean="0">
                <a:latin typeface="Times New Roman" pitchFamily="18" charset="0"/>
                <a:cs typeface="Times New Roman" pitchFamily="18" charset="0"/>
              </a:rPr>
              <a:t>зі збройною агресією російської </a:t>
            </a:r>
            <a:r>
              <a:rPr lang="uk-UA" dirty="0" smtClean="0">
                <a:latin typeface="Times New Roman" pitchFamily="18" charset="0"/>
                <a:cs typeface="Times New Roman" pitchFamily="18" charset="0"/>
              </a:rPr>
              <a:t>федерації проти України. Передбачено повний (окремим навчальним блоком) розгляд </a:t>
            </a:r>
            <a:r>
              <a:rPr lang="uk-UA" b="1" dirty="0" smtClean="0">
                <a:latin typeface="Times New Roman" pitchFamily="18" charset="0"/>
                <a:cs typeface="Times New Roman" pitchFamily="18" charset="0"/>
              </a:rPr>
              <a:t>російсько-української війни</a:t>
            </a:r>
            <a:r>
              <a:rPr lang="uk-UA" dirty="0" smtClean="0">
                <a:latin typeface="Times New Roman" pitchFamily="18" charset="0"/>
                <a:cs typeface="Times New Roman" pitchFamily="18" charset="0"/>
              </a:rPr>
              <a:t>, що розпочалася в 2014 році. Наголошується на </a:t>
            </a:r>
            <a:r>
              <a:rPr lang="uk-UA" b="1" dirty="0" smtClean="0">
                <a:latin typeface="Times New Roman" pitchFamily="18" charset="0"/>
                <a:cs typeface="Times New Roman" pitchFamily="18" charset="0"/>
              </a:rPr>
              <a:t>геноцидних діях </a:t>
            </a:r>
            <a:r>
              <a:rPr lang="uk-UA" dirty="0" smtClean="0">
                <a:latin typeface="Times New Roman" pitchFamily="18" charset="0"/>
                <a:cs typeface="Times New Roman" pitchFamily="18" charset="0"/>
              </a:rPr>
              <a:t>політичного керівництва і російського війська щодо українців, </a:t>
            </a:r>
            <a:r>
              <a:rPr lang="uk-UA" b="1" dirty="0" smtClean="0">
                <a:latin typeface="Times New Roman" pitchFamily="18" charset="0"/>
                <a:cs typeface="Times New Roman" pitchFamily="18" charset="0"/>
              </a:rPr>
              <a:t>національному опорі проти агресії російської федерації та міжнародній підтримці України</a:t>
            </a:r>
            <a:r>
              <a:rPr lang="uk-UA" dirty="0" smtClean="0">
                <a:latin typeface="Times New Roman" pitchFamily="18" charset="0"/>
                <a:cs typeface="Times New Roman" pitchFamily="18" charset="0"/>
              </a:rPr>
              <a:t>. Оновлено перелік термінів/понять, як-от: «присвоєння суверенітету» (у значенні привласнення, захоплення суверенітету УСРР союзним центром), </a:t>
            </a:r>
            <a:r>
              <a:rPr lang="uk-UA" b="1" dirty="0" smtClean="0">
                <a:latin typeface="Times New Roman" pitchFamily="18" charset="0"/>
                <a:cs typeface="Times New Roman" pitchFamily="18" charset="0"/>
              </a:rPr>
              <a:t>«</a:t>
            </a:r>
            <a:r>
              <a:rPr lang="uk-UA" b="1" dirty="0" err="1" smtClean="0">
                <a:latin typeface="Times New Roman" pitchFamily="18" charset="0"/>
                <a:cs typeface="Times New Roman" pitchFamily="18" charset="0"/>
              </a:rPr>
              <a:t>русскій</a:t>
            </a:r>
            <a:r>
              <a:rPr lang="uk-UA" b="1" dirty="0" smtClean="0">
                <a:latin typeface="Times New Roman" pitchFamily="18" charset="0"/>
                <a:cs typeface="Times New Roman" pitchFamily="18" charset="0"/>
              </a:rPr>
              <a:t> мір», «</a:t>
            </a:r>
            <a:r>
              <a:rPr lang="uk-UA" b="1" dirty="0" err="1" smtClean="0">
                <a:latin typeface="Times New Roman" pitchFamily="18" charset="0"/>
                <a:cs typeface="Times New Roman" pitchFamily="18" charset="0"/>
              </a:rPr>
              <a:t>рашизм</a:t>
            </a:r>
            <a:r>
              <a:rPr lang="uk-UA" b="1" dirty="0" smtClean="0">
                <a:latin typeface="Times New Roman" pitchFamily="18" charset="0"/>
                <a:cs typeface="Times New Roman" pitchFamily="18" charset="0"/>
              </a:rPr>
              <a:t>»;</a:t>
            </a:r>
            <a:r>
              <a:rPr lang="uk-UA" dirty="0" smtClean="0">
                <a:latin typeface="Times New Roman" pitchFamily="18" charset="0"/>
                <a:cs typeface="Times New Roman" pitchFamily="18" charset="0"/>
              </a:rPr>
              <a:t> замість вислову </a:t>
            </a:r>
            <a:r>
              <a:rPr lang="uk-UA" b="1" dirty="0" smtClean="0">
                <a:latin typeface="Times New Roman" pitchFamily="18" charset="0"/>
                <a:cs typeface="Times New Roman" pitchFamily="18" charset="0"/>
              </a:rPr>
              <a:t>«політика русифікації» застосовано вислів «політика </a:t>
            </a:r>
            <a:r>
              <a:rPr lang="uk-UA" b="1" dirty="0" err="1" smtClean="0">
                <a:latin typeface="Times New Roman" pitchFamily="18" charset="0"/>
                <a:cs typeface="Times New Roman" pitchFamily="18" charset="0"/>
              </a:rPr>
              <a:t>російщення</a:t>
            </a:r>
            <a:r>
              <a:rPr lang="uk-UA" b="1"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який точніше відбиває сутність явища і процесу; уточнено контекст застосування поняття «колабораціонізм».</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Autofit/>
          </a:bodyPr>
          <a:lstStyle/>
          <a:p>
            <a:r>
              <a:rPr lang="uk-UA" sz="3200" b="1" dirty="0" smtClean="0">
                <a:latin typeface="Times New Roman" pitchFamily="18" charset="0"/>
                <a:cs typeface="Times New Roman" pitchFamily="18" charset="0"/>
              </a:rPr>
              <a:t>Інформаційна  війна</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836712"/>
            <a:ext cx="8229600" cy="5289451"/>
          </a:xfrm>
        </p:spPr>
        <p:txBody>
          <a:bodyPr>
            <a:normAutofit fontScale="85000" lnSpcReduction="20000"/>
          </a:bodyPr>
          <a:lstStyle/>
          <a:p>
            <a:pPr algn="just">
              <a:spcBef>
                <a:spcPct val="0"/>
              </a:spcBef>
              <a:buNone/>
            </a:pPr>
            <a:r>
              <a:rPr lang="ru-RU" altLang="en-US" sz="3300" b="1" i="1" dirty="0" err="1" smtClean="0">
                <a:latin typeface="Times New Roman" pitchFamily="18" charset="0"/>
                <a:cs typeface="Times New Roman" pitchFamily="18" charset="0"/>
              </a:rPr>
              <a:t>Інформаційна</a:t>
            </a:r>
            <a:r>
              <a:rPr lang="ru-RU" altLang="en-US" sz="3300" b="1" i="1" dirty="0" smtClean="0">
                <a:latin typeface="Times New Roman" pitchFamily="18" charset="0"/>
                <a:cs typeface="Times New Roman" pitchFamily="18" charset="0"/>
              </a:rPr>
              <a:t> </a:t>
            </a:r>
            <a:r>
              <a:rPr lang="ru-RU" altLang="en-US" sz="3300" b="1" i="1" dirty="0" err="1" smtClean="0">
                <a:latin typeface="Times New Roman" pitchFamily="18" charset="0"/>
                <a:cs typeface="Times New Roman" pitchFamily="18" charset="0"/>
              </a:rPr>
              <a:t>війна</a:t>
            </a:r>
            <a:r>
              <a:rPr lang="ru-RU" altLang="en-US" sz="3300" dirty="0" smtClean="0">
                <a:latin typeface="Times New Roman" pitchFamily="18" charset="0"/>
                <a:cs typeface="Times New Roman" pitchFamily="18" charset="0"/>
              </a:rPr>
              <a:t> – </a:t>
            </a:r>
            <a:r>
              <a:rPr lang="ru-RU" altLang="en-US" sz="3300" dirty="0" err="1" smtClean="0">
                <a:latin typeface="Times New Roman" pitchFamily="18" charset="0"/>
                <a:cs typeface="Times New Roman" pitchFamily="18" charset="0"/>
              </a:rPr>
              <a:t>це</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дії</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розпочаті</a:t>
            </a:r>
            <a:r>
              <a:rPr lang="ru-RU" altLang="en-US" sz="3300" dirty="0" smtClean="0">
                <a:latin typeface="Times New Roman" pitchFamily="18" charset="0"/>
                <a:cs typeface="Times New Roman" pitchFamily="18" charset="0"/>
              </a:rPr>
              <a:t> для </a:t>
            </a:r>
            <a:r>
              <a:rPr lang="ru-RU" altLang="en-US" sz="3300" dirty="0" err="1" smtClean="0">
                <a:latin typeface="Times New Roman" pitchFamily="18" charset="0"/>
                <a:cs typeface="Times New Roman" pitchFamily="18" charset="0"/>
              </a:rPr>
              <a:t>досягнення</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інформаційної</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переваги</a:t>
            </a:r>
            <a:r>
              <a:rPr lang="ru-RU" altLang="en-US" sz="3300" dirty="0" smtClean="0">
                <a:latin typeface="Times New Roman" pitchFamily="18" charset="0"/>
                <a:cs typeface="Times New Roman" pitchFamily="18" charset="0"/>
              </a:rPr>
              <a:t> шляхом </a:t>
            </a:r>
            <a:r>
              <a:rPr lang="ru-RU" altLang="en-US" sz="3300" dirty="0" err="1" smtClean="0">
                <a:latin typeface="Times New Roman" pitchFamily="18" charset="0"/>
                <a:cs typeface="Times New Roman" pitchFamily="18" charset="0"/>
              </a:rPr>
              <a:t>завдання</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шкоди</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інформації</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процесів</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що</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базуються</a:t>
            </a:r>
            <a:r>
              <a:rPr lang="ru-RU" altLang="en-US" sz="3300" dirty="0" smtClean="0">
                <a:latin typeface="Times New Roman" pitchFamily="18" charset="0"/>
                <a:cs typeface="Times New Roman" pitchFamily="18" charset="0"/>
              </a:rPr>
              <a:t> на </a:t>
            </a:r>
            <a:r>
              <a:rPr lang="ru-RU" altLang="en-US" sz="3300" dirty="0" err="1" smtClean="0">
                <a:latin typeface="Times New Roman" pitchFamily="18" charset="0"/>
                <a:cs typeface="Times New Roman" pitchFamily="18" charset="0"/>
              </a:rPr>
              <a:t>інформації</a:t>
            </a:r>
            <a:r>
              <a:rPr lang="ru-RU" altLang="en-US" sz="3300" dirty="0" smtClean="0">
                <a:latin typeface="Times New Roman" pitchFamily="18" charset="0"/>
                <a:cs typeface="Times New Roman" pitchFamily="18" charset="0"/>
              </a:rPr>
              <a:t> та </a:t>
            </a:r>
            <a:r>
              <a:rPr lang="ru-RU" altLang="en-US" sz="3300" dirty="0" err="1" smtClean="0">
                <a:latin typeface="Times New Roman" pitchFamily="18" charset="0"/>
                <a:cs typeface="Times New Roman" pitchFamily="18" charset="0"/>
              </a:rPr>
              <a:t>інформаційних</a:t>
            </a:r>
            <a:r>
              <a:rPr lang="ru-RU" altLang="en-US" sz="3300" dirty="0" smtClean="0">
                <a:latin typeface="Times New Roman" pitchFamily="18" charset="0"/>
                <a:cs typeface="Times New Roman" pitchFamily="18" charset="0"/>
              </a:rPr>
              <a:t> системах. </a:t>
            </a:r>
          </a:p>
          <a:p>
            <a:pPr algn="just">
              <a:spcBef>
                <a:spcPct val="0"/>
              </a:spcBef>
              <a:buNone/>
            </a:pPr>
            <a:r>
              <a:rPr lang="ru-RU" altLang="en-US" sz="3300" b="1" i="1" dirty="0" smtClean="0">
                <a:latin typeface="Times New Roman" pitchFamily="18" charset="0"/>
                <a:cs typeface="Times New Roman" pitchFamily="18" charset="0"/>
              </a:rPr>
              <a:t>	</a:t>
            </a:r>
            <a:r>
              <a:rPr lang="ru-RU" altLang="en-US" sz="3300" b="1" i="1" dirty="0" err="1" smtClean="0">
                <a:latin typeface="Times New Roman" pitchFamily="18" charset="0"/>
                <a:cs typeface="Times New Roman" pitchFamily="18" charset="0"/>
              </a:rPr>
              <a:t>Інформаційна</a:t>
            </a:r>
            <a:r>
              <a:rPr lang="ru-RU" altLang="en-US" sz="3300" b="1" i="1" dirty="0" smtClean="0">
                <a:latin typeface="Times New Roman" pitchFamily="18" charset="0"/>
                <a:cs typeface="Times New Roman" pitchFamily="18" charset="0"/>
              </a:rPr>
              <a:t> </a:t>
            </a:r>
            <a:r>
              <a:rPr lang="ru-RU" altLang="en-US" sz="3300" b="1" i="1" dirty="0" err="1" smtClean="0">
                <a:latin typeface="Times New Roman" pitchFamily="18" charset="0"/>
                <a:cs typeface="Times New Roman" pitchFamily="18" charset="0"/>
              </a:rPr>
              <a:t>війна</a:t>
            </a:r>
            <a:r>
              <a:rPr lang="ru-RU" altLang="en-US" sz="3300" b="1" i="1" dirty="0" smtClean="0">
                <a:latin typeface="Times New Roman" pitchFamily="18" charset="0"/>
                <a:cs typeface="Times New Roman" pitchFamily="18" charset="0"/>
              </a:rPr>
              <a:t> </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це</a:t>
            </a:r>
            <a:r>
              <a:rPr lang="ru-RU" altLang="en-US" sz="3300" dirty="0" smtClean="0">
                <a:latin typeface="Times New Roman" pitchFamily="18" charset="0"/>
                <a:cs typeface="Times New Roman" pitchFamily="18" charset="0"/>
              </a:rPr>
              <a:t> комплекс </a:t>
            </a:r>
            <a:r>
              <a:rPr lang="ru-RU" altLang="en-US" sz="3300" dirty="0" err="1" smtClean="0">
                <a:latin typeface="Times New Roman" pitchFamily="18" charset="0"/>
                <a:cs typeface="Times New Roman" pitchFamily="18" charset="0"/>
              </a:rPr>
              <a:t>заходів</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і</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операцій</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що</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провадяться</a:t>
            </a:r>
            <a:r>
              <a:rPr lang="ru-RU" altLang="en-US" sz="3300" dirty="0" smtClean="0">
                <a:latin typeface="Times New Roman" pitchFamily="18" charset="0"/>
                <a:cs typeface="Times New Roman" pitchFamily="18" charset="0"/>
              </a:rPr>
              <a:t> в </a:t>
            </a:r>
            <a:r>
              <a:rPr lang="ru-RU" altLang="en-US" sz="3300" dirty="0" err="1" smtClean="0">
                <a:latin typeface="Times New Roman" pitchFamily="18" charset="0"/>
                <a:cs typeface="Times New Roman" pitchFamily="18" charset="0"/>
              </a:rPr>
              <a:t>конфліктних</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ситуаціях</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в</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яких</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інформація</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є</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водночас</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зброєю</a:t>
            </a:r>
            <a:r>
              <a:rPr lang="ru-RU" altLang="en-US" sz="3300" dirty="0" smtClean="0">
                <a:latin typeface="Times New Roman" pitchFamily="18" charset="0"/>
                <a:cs typeface="Times New Roman" pitchFamily="18" charset="0"/>
              </a:rPr>
              <a:t>, ресурсом </a:t>
            </a:r>
            <a:r>
              <a:rPr lang="ru-RU" altLang="en-US" sz="3300" dirty="0" err="1" smtClean="0">
                <a:latin typeface="Times New Roman" pitchFamily="18" charset="0"/>
                <a:cs typeface="Times New Roman" pitchFamily="18" charset="0"/>
              </a:rPr>
              <a:t>і</a:t>
            </a:r>
            <a:r>
              <a:rPr lang="ru-RU" altLang="en-US" sz="3300" dirty="0" smtClean="0">
                <a:latin typeface="Times New Roman" pitchFamily="18" charset="0"/>
                <a:cs typeface="Times New Roman" pitchFamily="18" charset="0"/>
              </a:rPr>
              <a:t> метою.</a:t>
            </a:r>
          </a:p>
          <a:p>
            <a:pPr algn="just">
              <a:spcBef>
                <a:spcPct val="0"/>
              </a:spcBef>
              <a:buNone/>
            </a:pPr>
            <a:r>
              <a:rPr lang="ru-RU" altLang="en-US" sz="3300" b="1" i="1" dirty="0" smtClean="0">
                <a:latin typeface="Times New Roman" pitchFamily="18" charset="0"/>
                <a:cs typeface="Times New Roman" pitchFamily="18" charset="0"/>
              </a:rPr>
              <a:t>	Мета </a:t>
            </a:r>
            <a:r>
              <a:rPr lang="ru-RU" altLang="en-US" sz="3300" b="1" i="1" dirty="0" err="1" smtClean="0">
                <a:latin typeface="Times New Roman" pitchFamily="18" charset="0"/>
                <a:cs typeface="Times New Roman" pitchFamily="18" charset="0"/>
              </a:rPr>
              <a:t>інформаційної</a:t>
            </a:r>
            <a:r>
              <a:rPr lang="ru-RU" altLang="en-US" sz="3300" b="1" i="1" dirty="0" smtClean="0">
                <a:latin typeface="Times New Roman" pitchFamily="18" charset="0"/>
                <a:cs typeface="Times New Roman" pitchFamily="18" charset="0"/>
              </a:rPr>
              <a:t> </a:t>
            </a:r>
            <a:r>
              <a:rPr lang="ru-RU" altLang="en-US" sz="3300" b="1" i="1" dirty="0" err="1" smtClean="0">
                <a:latin typeface="Times New Roman" pitchFamily="18" charset="0"/>
                <a:cs typeface="Times New Roman" pitchFamily="18" charset="0"/>
              </a:rPr>
              <a:t>війни</a:t>
            </a:r>
            <a:r>
              <a:rPr lang="ru-RU" altLang="en-US" sz="3300" b="1" i="1" dirty="0" smtClean="0">
                <a:latin typeface="Times New Roman" pitchFamily="18" charset="0"/>
                <a:cs typeface="Times New Roman" pitchFamily="18" charset="0"/>
              </a:rPr>
              <a:t> </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послабити</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моральні</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і</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матеріальні</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сили</a:t>
            </a:r>
            <a:r>
              <a:rPr lang="ru-RU" altLang="en-US" sz="3300" dirty="0" smtClean="0">
                <a:latin typeface="Times New Roman" pitchFamily="18" charset="0"/>
                <a:cs typeface="Times New Roman" pitchFamily="18" charset="0"/>
              </a:rPr>
              <a:t> супротивника </a:t>
            </a:r>
            <a:r>
              <a:rPr lang="ru-RU" altLang="en-US" sz="3300" dirty="0" err="1" smtClean="0">
                <a:latin typeface="Times New Roman" pitchFamily="18" charset="0"/>
                <a:cs typeface="Times New Roman" pitchFamily="18" charset="0"/>
              </a:rPr>
              <a:t>або</a:t>
            </a:r>
            <a:r>
              <a:rPr lang="ru-RU" altLang="en-US" sz="3300" dirty="0" smtClean="0">
                <a:latin typeface="Times New Roman" pitchFamily="18" charset="0"/>
                <a:cs typeface="Times New Roman" pitchFamily="18" charset="0"/>
              </a:rPr>
              <a:t> конкурента та </a:t>
            </a:r>
            <a:r>
              <a:rPr lang="ru-RU" altLang="en-US" sz="3300" dirty="0" err="1" smtClean="0">
                <a:latin typeface="Times New Roman" pitchFamily="18" charset="0"/>
                <a:cs typeface="Times New Roman" pitchFamily="18" charset="0"/>
              </a:rPr>
              <a:t>зміцнити</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власні</a:t>
            </a:r>
            <a:r>
              <a:rPr lang="ru-RU" altLang="en-US" sz="3300" dirty="0" smtClean="0">
                <a:latin typeface="Times New Roman" pitchFamily="18" charset="0"/>
                <a:cs typeface="Times New Roman" pitchFamily="18" charset="0"/>
              </a:rPr>
              <a:t>. Вона </a:t>
            </a:r>
            <a:r>
              <a:rPr lang="ru-RU" altLang="en-US" sz="3300" dirty="0" err="1" smtClean="0">
                <a:latin typeface="Times New Roman" pitchFamily="18" charset="0"/>
                <a:cs typeface="Times New Roman" pitchFamily="18" charset="0"/>
              </a:rPr>
              <a:t>передбачає</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вжиття</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заходів</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пропагандистського</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впливу</a:t>
            </a:r>
            <a:r>
              <a:rPr lang="ru-RU" altLang="en-US" sz="3300" dirty="0" smtClean="0">
                <a:latin typeface="Times New Roman" pitchFamily="18" charset="0"/>
                <a:cs typeface="Times New Roman" pitchFamily="18" charset="0"/>
              </a:rPr>
              <a:t> на </a:t>
            </a:r>
            <a:r>
              <a:rPr lang="ru-RU" altLang="en-US" sz="3300" dirty="0" err="1" smtClean="0">
                <a:latin typeface="Times New Roman" pitchFamily="18" charset="0"/>
                <a:cs typeface="Times New Roman" pitchFamily="18" charset="0"/>
              </a:rPr>
              <a:t>свідомість</a:t>
            </a:r>
            <a:r>
              <a:rPr lang="ru-RU" altLang="en-US" sz="3300" dirty="0" smtClean="0">
                <a:latin typeface="Times New Roman" pitchFamily="18" charset="0"/>
                <a:cs typeface="Times New Roman" pitchFamily="18" charset="0"/>
              </a:rPr>
              <a:t> </a:t>
            </a:r>
            <a:r>
              <a:rPr lang="ru-RU" altLang="en-US" sz="3300" dirty="0" err="1" smtClean="0">
                <a:latin typeface="Times New Roman" pitchFamily="18" charset="0"/>
                <a:cs typeface="Times New Roman" pitchFamily="18" charset="0"/>
              </a:rPr>
              <a:t>людини</a:t>
            </a:r>
            <a:r>
              <a:rPr lang="ru-RU" altLang="en-US" sz="3300" dirty="0" smtClean="0">
                <a:latin typeface="Times New Roman" pitchFamily="18" charset="0"/>
                <a:cs typeface="Times New Roman" pitchFamily="18" charset="0"/>
              </a:rPr>
              <a:t> в </a:t>
            </a:r>
            <a:r>
              <a:rPr lang="ru-RU" altLang="en-US" sz="3300" dirty="0" err="1" smtClean="0">
                <a:latin typeface="Times New Roman" pitchFamily="18" charset="0"/>
                <a:cs typeface="Times New Roman" pitchFamily="18" charset="0"/>
              </a:rPr>
              <a:t>ідеологічній</a:t>
            </a:r>
            <a:r>
              <a:rPr lang="ru-RU" altLang="en-US" sz="3300" dirty="0" smtClean="0">
                <a:latin typeface="Times New Roman" pitchFamily="18" charset="0"/>
                <a:cs typeface="Times New Roman" pitchFamily="18" charset="0"/>
              </a:rPr>
              <a:t> та </a:t>
            </a:r>
            <a:r>
              <a:rPr lang="ru-RU" altLang="en-US" sz="3300" dirty="0" err="1" smtClean="0">
                <a:latin typeface="Times New Roman" pitchFamily="18" charset="0"/>
                <a:cs typeface="Times New Roman" pitchFamily="18" charset="0"/>
              </a:rPr>
              <a:t>емоційній</a:t>
            </a:r>
            <a:r>
              <a:rPr lang="ru-RU" altLang="en-US" sz="3300" dirty="0" smtClean="0">
                <a:latin typeface="Times New Roman" pitchFamily="18" charset="0"/>
                <a:cs typeface="Times New Roman" pitchFamily="18" charset="0"/>
              </a:rPr>
              <a:t> сферах. </a:t>
            </a:r>
          </a:p>
          <a:p>
            <a:pPr algn="just"/>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uk-UA" sz="3200" b="1" dirty="0" err="1" smtClean="0">
                <a:latin typeface="Times New Roman" pitchFamily="18" charset="0"/>
                <a:cs typeface="Times New Roman" pitchFamily="18" charset="0"/>
              </a:rPr>
              <a:t>рашизм</a:t>
            </a:r>
            <a:r>
              <a:rPr lang="uk-UA" sz="3200" b="1" dirty="0" smtClean="0">
                <a:latin typeface="Times New Roman" pitchFamily="18" charset="0"/>
                <a:cs typeface="Times New Roman" pitchFamily="18" charset="0"/>
              </a:rPr>
              <a:t> — це </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764704"/>
            <a:ext cx="8229600" cy="5832648"/>
          </a:xfrm>
        </p:spPr>
        <p:txBody>
          <a:bodyPr>
            <a:noAutofit/>
          </a:bodyPr>
          <a:lstStyle/>
          <a:p>
            <a:pPr algn="just"/>
            <a:r>
              <a:rPr lang="uk-UA" sz="1800" dirty="0" smtClean="0">
                <a:latin typeface="Times New Roman" pitchFamily="18" charset="0"/>
                <a:cs typeface="Times New Roman" pitchFamily="18" charset="0"/>
              </a:rPr>
              <a:t>різновид тоталітарної ідеології, симбіоз основних засад фашизму і сталінізму. Він є обґрунтуванням варварської геополітики </a:t>
            </a:r>
            <a:r>
              <a:rPr lang="uk-UA" sz="1800" dirty="0" err="1" smtClean="0">
                <a:latin typeface="Times New Roman" pitchFamily="18" charset="0"/>
                <a:cs typeface="Times New Roman" pitchFamily="18" charset="0"/>
              </a:rPr>
              <a:t>рф</a:t>
            </a:r>
            <a:r>
              <a:rPr lang="uk-UA" sz="1800" dirty="0" smtClean="0">
                <a:latin typeface="Times New Roman" pitchFamily="18" charset="0"/>
                <a:cs typeface="Times New Roman" pitchFamily="18" charset="0"/>
              </a:rPr>
              <a:t>, спрямованої на окупацію та анексію територій інших держав, часто-густо позначається штампом «збирання земель російських» і спирається на місцевий колабораціонізм та підтримку російської п'ятої колони.</a:t>
            </a:r>
          </a:p>
          <a:p>
            <a:pPr algn="just"/>
            <a:r>
              <a:rPr lang="uk-UA" sz="1800" dirty="0" smtClean="0">
                <a:latin typeface="Times New Roman" pitchFamily="18" charset="0"/>
                <a:cs typeface="Times New Roman" pitchFamily="18" charset="0"/>
              </a:rPr>
              <a:t> заперечення сили права і затвердження права сили, неповага до суверенітету сусідів і самоствердження через свавілля і насильство, агресивна ненависть до інших людей, думка яких відрізняється від типової пропаганди </a:t>
            </a:r>
            <a:r>
              <a:rPr lang="uk-UA" sz="1800" dirty="0" err="1" smtClean="0">
                <a:latin typeface="Times New Roman" pitchFamily="18" charset="0"/>
                <a:cs typeface="Times New Roman" pitchFamily="18" charset="0"/>
              </a:rPr>
              <a:t>рф</a:t>
            </a:r>
            <a:r>
              <a:rPr lang="uk-UA" sz="1800" dirty="0" smtClean="0">
                <a:latin typeface="Times New Roman" pitchFamily="18" charset="0"/>
                <a:cs typeface="Times New Roman" pitchFamily="18" charset="0"/>
              </a:rPr>
              <a:t>.</a:t>
            </a:r>
          </a:p>
          <a:p>
            <a:pPr algn="just"/>
            <a:r>
              <a:rPr lang="uk-UA" sz="1800" dirty="0" smtClean="0">
                <a:latin typeface="Times New Roman" pitchFamily="18" charset="0"/>
                <a:cs typeface="Times New Roman" pitchFamily="18" charset="0"/>
              </a:rPr>
              <a:t>еклектичну суміш великодержавного шовінізму, ностальгії за радянським минулим і мракобісного православ'я. </a:t>
            </a:r>
          </a:p>
          <a:p>
            <a:pPr algn="just"/>
            <a:r>
              <a:rPr lang="uk-UA" sz="1800" dirty="0" smtClean="0">
                <a:latin typeface="Times New Roman" pitchFamily="18" charset="0"/>
                <a:cs typeface="Times New Roman" pitchFamily="18" charset="0"/>
              </a:rPr>
              <a:t>зневага до особистості, прагнення розчинити особистість у «більшості» і придушити меншість. </a:t>
            </a:r>
          </a:p>
          <a:p>
            <a:pPr algn="just"/>
            <a:r>
              <a:rPr lang="uk-UA" sz="1800" dirty="0" smtClean="0">
                <a:latin typeface="Times New Roman" pitchFamily="18" charset="0"/>
                <a:cs typeface="Times New Roman" pitchFamily="18" charset="0"/>
              </a:rPr>
              <a:t>невіра в демократичні процедури, бо «все це лише інструмент тонких маніпуляцій» (сам </a:t>
            </a:r>
            <a:r>
              <a:rPr lang="uk-UA" sz="1800" dirty="0" err="1" smtClean="0">
                <a:latin typeface="Times New Roman" pitchFamily="18" charset="0"/>
                <a:cs typeface="Times New Roman" pitchFamily="18" charset="0"/>
              </a:rPr>
              <a:t>рашизм</a:t>
            </a:r>
            <a:r>
              <a:rPr lang="uk-UA" sz="1800" dirty="0" smtClean="0">
                <a:latin typeface="Times New Roman" pitchFamily="18" charset="0"/>
                <a:cs typeface="Times New Roman" pitchFamily="18" charset="0"/>
              </a:rPr>
              <a:t> віддає перевагу грубим маніпуляціям).</a:t>
            </a:r>
          </a:p>
          <a:p>
            <a:pPr algn="just"/>
            <a:r>
              <a:rPr lang="uk-UA" sz="1800" dirty="0" err="1" smtClean="0">
                <a:latin typeface="Times New Roman" pitchFamily="18" charset="0"/>
                <a:cs typeface="Times New Roman" pitchFamily="18" charset="0"/>
              </a:rPr>
              <a:t>несприйняття</a:t>
            </a:r>
            <a:r>
              <a:rPr lang="uk-UA" sz="1800" dirty="0" smtClean="0">
                <a:latin typeface="Times New Roman" pitchFamily="18" charset="0"/>
                <a:cs typeface="Times New Roman" pitchFamily="18" charset="0"/>
              </a:rPr>
              <a:t> західної цивілізації.</a:t>
            </a:r>
          </a:p>
          <a:p>
            <a:pPr algn="just"/>
            <a:r>
              <a:rPr lang="uk-UA" sz="1800" dirty="0" smtClean="0">
                <a:latin typeface="Times New Roman" pitchFamily="18" charset="0"/>
                <a:cs typeface="Times New Roman" pitchFamily="18" charset="0"/>
              </a:rPr>
              <a:t>ідеологічна основа </a:t>
            </a:r>
            <a:r>
              <a:rPr lang="uk-UA" sz="1800" dirty="0" err="1" smtClean="0">
                <a:latin typeface="Times New Roman" pitchFamily="18" charset="0"/>
                <a:cs typeface="Times New Roman" pitchFamily="18" charset="0"/>
              </a:rPr>
              <a:t>путінізму</a:t>
            </a:r>
            <a:r>
              <a:rPr lang="uk-UA" sz="1800" dirty="0" smtClean="0">
                <a:latin typeface="Times New Roman" pitchFamily="18" charset="0"/>
                <a:cs typeface="Times New Roman" pitchFamily="18" charset="0"/>
              </a:rPr>
              <a:t>.</a:t>
            </a:r>
          </a:p>
          <a:p>
            <a:pPr algn="just"/>
            <a:r>
              <a:rPr lang="uk-UA" sz="1800" dirty="0" smtClean="0">
                <a:latin typeface="Times New Roman" pitchFamily="18" charset="0"/>
                <a:cs typeface="Times New Roman" pitchFamily="18" charset="0"/>
              </a:rPr>
              <a:t>передбачає знищення українства як національної спільноти</a:t>
            </a:r>
            <a:r>
              <a:rPr lang="uk-UA" sz="1800" baseline="30000" dirty="0" smtClean="0">
                <a:latin typeface="Times New Roman" pitchFamily="18" charset="0"/>
                <a:cs typeface="Times New Roman" pitchFamily="18" charset="0"/>
                <a:hlinkClick r:id="rId2"/>
              </a:rPr>
              <a:t>[</a:t>
            </a:r>
            <a:endParaRPr lang="uk-UA" sz="1800" dirty="0" smtClean="0">
              <a:latin typeface="Times New Roman" pitchFamily="18" charset="0"/>
              <a:cs typeface="Times New Roman" pitchFamily="18" charset="0"/>
            </a:endParaRPr>
          </a:p>
          <a:p>
            <a:pPr algn="just"/>
            <a:endParaRPr lang="ru-RU" sz="1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1000</Words>
  <Application>Microsoft Office PowerPoint</Application>
  <PresentationFormat>Экран (4:3)</PresentationFormat>
  <Paragraphs>97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Навчально-методичний центр професійно-технічної освіти  у Сумській області</vt:lpstr>
      <vt:lpstr> Нормативне забезпечення </vt:lpstr>
      <vt:lpstr>Нормативне забезпечення</vt:lpstr>
      <vt:lpstr>Нормативне забезпечення</vt:lpstr>
      <vt:lpstr>Нормативне забезпечення</vt:lpstr>
      <vt:lpstr>Вищезазначеним  листом визначено</vt:lpstr>
      <vt:lpstr>Зміни в програмі</vt:lpstr>
      <vt:lpstr>Інформаційна  війна</vt:lpstr>
      <vt:lpstr>рашизм — це </vt:lpstr>
      <vt:lpstr>Ідеолог рашизму</vt:lpstr>
      <vt:lpstr>Геноцид</vt:lpstr>
      <vt:lpstr>Колабораціонізм</vt:lpstr>
      <vt:lpstr>росі́йщення</vt:lpstr>
      <vt:lpstr>Національно-патріотичне виховання</vt:lpstr>
      <vt:lpstr> Зміни в програмах, доповення</vt:lpstr>
      <vt:lpstr>Інформаційна безпека</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Навчально-методичний центр професійно-технічної освіти  у Сумській області</dc:title>
  <dc:creator>gdoktorovich</dc:creator>
  <cp:lastModifiedBy>gdoktorovich</cp:lastModifiedBy>
  <cp:revision>58</cp:revision>
  <dcterms:created xsi:type="dcterms:W3CDTF">2022-09-26T12:56:08Z</dcterms:created>
  <dcterms:modified xsi:type="dcterms:W3CDTF">2022-11-09T07:47:28Z</dcterms:modified>
</cp:coreProperties>
</file>