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76" r:id="rId4"/>
    <p:sldId id="258" r:id="rId5"/>
    <p:sldId id="259" r:id="rId6"/>
    <p:sldId id="274" r:id="rId7"/>
    <p:sldId id="257" r:id="rId8"/>
    <p:sldId id="273" r:id="rId9"/>
    <p:sldId id="272" r:id="rId10"/>
    <p:sldId id="260" r:id="rId11"/>
    <p:sldId id="264" r:id="rId12"/>
    <p:sldId id="265" r:id="rId13"/>
    <p:sldId id="269" r:id="rId14"/>
    <p:sldId id="270" r:id="rId15"/>
    <p:sldId id="261" r:id="rId16"/>
    <p:sldId id="262" r:id="rId17"/>
    <p:sldId id="275" r:id="rId18"/>
    <p:sldId id="263" r:id="rId19"/>
    <p:sldId id="279" r:id="rId20"/>
    <p:sldId id="280" r:id="rId21"/>
    <p:sldId id="281" r:id="rId22"/>
    <p:sldId id="283" r:id="rId23"/>
    <p:sldId id="286" r:id="rId24"/>
    <p:sldId id="282" r:id="rId25"/>
    <p:sldId id="284" r:id="rId26"/>
    <p:sldId id="285" r:id="rId27"/>
    <p:sldId id="278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94811-2BE6-4A45-B4E1-579E07275C9A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81F4-BE3A-4E2D-AB1A-FC7CC6B511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41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81F4-BE3A-4E2D-AB1A-FC7CC6B51116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889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81F4-BE3A-4E2D-AB1A-FC7CC6B51116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52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8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16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70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85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86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72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21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055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15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26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65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69CA-44C4-4927-A680-194A9DDAC02D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7E7A-C129-477E-ADB5-9F606EA101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14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ebcache.googleusercontent.com/search?q=cache:XmB3RhUkQ3wJ:kremlin.ru/events/president/news/66181+&amp;cd=1&amp;hl=uk&amp;ct=clnk&amp;gl=u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5M-0DMQfg" TargetMode="External"/><Relationship Id="rId2" Type="http://schemas.openxmlformats.org/officeDocument/2006/relationships/hyperlink" Target="https://www.facebook.com/watch/?ref=saved&amp;v=78683255562305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YN2RLou63w" TargetMode="External"/><Relationship Id="rId4" Type="http://schemas.openxmlformats.org/officeDocument/2006/relationships/hyperlink" Target="https://www.youtube.com/watch?v=0W67CsoqwU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da.com.ua/rus/news/2022/04/3/7336889/" TargetMode="External"/><Relationship Id="rId2" Type="http://schemas.openxmlformats.org/officeDocument/2006/relationships/hyperlink" Target="https://meduza.io/feature/2022/03/23/v-mirovom-pravoslavii-gryadut-tektonicheskie-sdvig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ukrainenew2022/video/7081043358956653829?_t=8R5hWlMn326&amp;_r=1" TargetMode="External"/><Relationship Id="rId2" Type="http://schemas.openxmlformats.org/officeDocument/2006/relationships/hyperlink" Target="https://www.tiktok.com/@ukrainenew2022/video/7081037118667246854?_t=8R5hV8ganhN&amp;_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Bb862laac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0%D0%B0%D1%88%D0%B8%D0%B7%D0%BC#cite_note-gryniv-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utt.ly/DGBWG7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ukrline.info/2022/03/16/rashyzm-iak-tsyvilizatsiyna-zazghroz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k.wikipedia.org/wiki/%D0%9E%D1%81%D0%BD%D0%BE%D0%B2%D0%B8_%D0%B3%D0%B5%D0%BE%D0%BF%D0%BE%D0%BB%D1%96%D1%82%D0%B8%D0%BA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flx/warn/?u=https://ria.ru/20220403/ukraina-1781469605.html?fbclid%3DIwAR2u_s8c653aoqtRdXtTGnlG0HVnOxzLwI9UYbHvWYk5hKtp416iiSvhoHU&amp;h=AT2fwPLEfoJUdrClHRXSz5Xkrz-v9P2cFbvFZn4VfRJj2HqMGSEWiyChAKeyYhsmOQifvszW-uIRkWsP2jlI5Y9CS9QdJ_nNcfdIEnZRKTSB8jXsHJq-MOWdzgxzGGwHbG50DvR2rHz0FTLfHcBA87y25doZ8C4yyYID3Zh2gA4GIJYWM6uzynzZvIAiIFM9tEE9SC0ZZoYh_mgJIiy7BBmJVv_j_EkpukgCCvNpAi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www.facebook.com/watch/?ref=saved&amp;v=75141793584532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gcP30dIIqw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825" y="638175"/>
            <a:ext cx="8191500" cy="757238"/>
          </a:xfrm>
        </p:spPr>
        <p:txBody>
          <a:bodyPr>
            <a:normAutofit fontScale="90000"/>
          </a:bodyPr>
          <a:lstStyle/>
          <a:p>
            <a:r>
              <a:rPr lang="uk-UA" b="1" dirty="0" err="1"/>
              <a:t>р</a:t>
            </a:r>
            <a:r>
              <a:rPr lang="uk-UA" b="1" dirty="0" err="1" smtClean="0"/>
              <a:t>ашистська</a:t>
            </a:r>
            <a:r>
              <a:rPr lang="uk-UA" b="1" dirty="0" smtClean="0"/>
              <a:t> пропаганда</a:t>
            </a:r>
            <a:endParaRPr lang="uk-UA" b="1" dirty="0"/>
          </a:p>
        </p:txBody>
      </p:sp>
      <p:pic>
        <p:nvPicPr>
          <p:cNvPr id="1026" name="Picture 2" descr="https://upload.wikimedia.org/wikipedia/commons/0/0c/%D0%A0%D0%B0%D1%88%D0%B8%D0%B7%D0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90725"/>
            <a:ext cx="67437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</a:t>
            </a:r>
            <a:r>
              <a:rPr lang="uk-UA" dirty="0" smtClean="0"/>
              <a:t>осійський актор Іван </a:t>
            </a:r>
            <a:r>
              <a:rPr lang="uk-UA" dirty="0" err="1" smtClean="0"/>
              <a:t>Охлобистін</a:t>
            </a:r>
            <a:r>
              <a:rPr lang="uk-UA" dirty="0" smtClean="0"/>
              <a:t> про </a:t>
            </a:r>
            <a:r>
              <a:rPr lang="uk-UA" dirty="0" err="1" smtClean="0"/>
              <a:t>рашизм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err="1"/>
              <a:t>Рашизм</a:t>
            </a:r>
            <a:r>
              <a:rPr lang="ru-RU" i="1" dirty="0"/>
              <a:t> - это хорошо. Это </a:t>
            </a:r>
            <a:r>
              <a:rPr lang="ru-RU" i="1" dirty="0" err="1"/>
              <a:t>консолидарно</a:t>
            </a:r>
            <a:r>
              <a:rPr lang="ru-RU" i="1" dirty="0"/>
              <a:t>, интернационально, прогрессивно. </a:t>
            </a:r>
            <a:r>
              <a:rPr lang="ru-RU" i="1" dirty="0" err="1"/>
              <a:t>Рашизм</a:t>
            </a:r>
            <a:r>
              <a:rPr lang="ru-RU" i="1" dirty="0"/>
              <a:t> – это способность считать себя сопричастным чему-то глубоко правильному, духовному, ведущему свой исток от понимания, что Россия сейчас - это последний бастион, сдерживающий черную волну безликого индивидуализма, циничного </a:t>
            </a:r>
            <a:r>
              <a:rPr lang="ru-RU" i="1" dirty="0" err="1"/>
              <a:t>потребительства</a:t>
            </a:r>
            <a:r>
              <a:rPr lang="ru-RU" i="1" dirty="0"/>
              <a:t>, звериной похоти и равнодушной жестокости. </a:t>
            </a:r>
            <a:r>
              <a:rPr lang="ru-RU" i="1" dirty="0" err="1"/>
              <a:t>Рашизм</a:t>
            </a:r>
            <a:r>
              <a:rPr lang="ru-RU" i="1" dirty="0"/>
              <a:t> – это живое, трепещущее сердце, исполненное верой в возможность сделать каждого человека на земле счастливым. </a:t>
            </a:r>
            <a:r>
              <a:rPr lang="ru-RU" i="1" dirty="0" err="1"/>
              <a:t>Рашизм</a:t>
            </a:r>
            <a:r>
              <a:rPr lang="ru-RU" i="1" dirty="0"/>
              <a:t> – это идеология героя. </a:t>
            </a:r>
            <a:r>
              <a:rPr lang="ru-RU" i="1" dirty="0" err="1"/>
              <a:t>Рашизм</a:t>
            </a:r>
            <a:r>
              <a:rPr lang="ru-RU" i="1" dirty="0"/>
              <a:t> – это поэзия влюбленного. </a:t>
            </a:r>
            <a:r>
              <a:rPr lang="ru-RU" i="1" dirty="0" err="1"/>
              <a:t>Рашизм</a:t>
            </a:r>
            <a:r>
              <a:rPr lang="ru-RU" i="1" dirty="0"/>
              <a:t> – это милосердие святого. </a:t>
            </a:r>
            <a:r>
              <a:rPr lang="ru-RU" i="1" dirty="0" err="1"/>
              <a:t>Рашизм</a:t>
            </a:r>
            <a:r>
              <a:rPr lang="ru-RU" i="1" dirty="0"/>
              <a:t> – это выбор мудрого. Я был бы горд, если бы меня считали </a:t>
            </a:r>
            <a:r>
              <a:rPr lang="ru-RU" i="1" dirty="0" err="1"/>
              <a:t>рашистом</a:t>
            </a:r>
            <a:r>
              <a:rPr lang="ru-RU" i="1" dirty="0"/>
              <a:t>. Я бы постарался соответствовать, этому высокому имени. Да здравствует </a:t>
            </a:r>
            <a:r>
              <a:rPr lang="ru-RU" i="1" dirty="0" err="1"/>
              <a:t>рашизм</a:t>
            </a:r>
            <a:r>
              <a:rPr lang="ru-RU" i="1" dirty="0"/>
              <a:t>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860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Статья </a:t>
            </a:r>
            <a:r>
              <a:rPr lang="ru-RU" sz="2800" b="1" dirty="0" err="1" smtClean="0"/>
              <a:t>владимира</a:t>
            </a:r>
            <a:r>
              <a:rPr lang="ru-RU" sz="2800" b="1" dirty="0" smtClean="0"/>
              <a:t> путина </a:t>
            </a:r>
            <a:r>
              <a:rPr lang="ru-RU" sz="2800" b="1" dirty="0"/>
              <a:t>«Об историческом единстве русских и украинцев</a:t>
            </a:r>
            <a:r>
              <a:rPr lang="ru-RU" sz="2800" b="1" dirty="0" smtClean="0"/>
              <a:t>» от </a:t>
            </a:r>
            <a:r>
              <a:rPr lang="ru-RU" sz="2800" dirty="0" smtClean="0"/>
              <a:t>12 </a:t>
            </a:r>
            <a:r>
              <a:rPr lang="ru-RU" sz="2800" dirty="0"/>
              <a:t>июля 2021 </a:t>
            </a:r>
            <a:r>
              <a:rPr lang="ru-RU" sz="2800" dirty="0" smtClean="0"/>
              <a:t>года</a:t>
            </a:r>
            <a:br>
              <a:rPr lang="ru-RU" sz="2800" dirty="0" smtClean="0"/>
            </a:br>
            <a:r>
              <a:rPr lang="ru-RU" sz="3200" b="1" dirty="0" err="1" smtClean="0"/>
              <a:t>основні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меседжі</a:t>
            </a:r>
            <a:r>
              <a:rPr lang="ru-RU" sz="3200" b="1" dirty="0" smtClean="0"/>
              <a:t>: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русские и украинцы – </a:t>
            </a:r>
            <a:r>
              <a:rPr lang="ru-RU" dirty="0" smtClean="0"/>
              <a:t>один </a:t>
            </a:r>
            <a:r>
              <a:rPr lang="ru-RU" dirty="0"/>
              <a:t>народ, единое целое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россия</a:t>
            </a:r>
            <a:r>
              <a:rPr lang="ru-RU" dirty="0" smtClean="0"/>
              <a:t> </a:t>
            </a:r>
            <a:r>
              <a:rPr lang="ru-RU" dirty="0"/>
              <a:t>и </a:t>
            </a:r>
            <a:r>
              <a:rPr lang="ru-RU" dirty="0" smtClean="0"/>
              <a:t>Украина, по</a:t>
            </a:r>
            <a:r>
              <a:rPr lang="ru-RU" dirty="0"/>
              <a:t> сути, </a:t>
            </a:r>
            <a:r>
              <a:rPr lang="ru-RU" dirty="0" smtClean="0"/>
              <a:t>одно историческое </a:t>
            </a:r>
            <a:r>
              <a:rPr lang="ru-RU" dirty="0"/>
              <a:t>и </a:t>
            </a:r>
            <a:r>
              <a:rPr lang="ru-RU" dirty="0" smtClean="0"/>
              <a:t>духовное пространство</a:t>
            </a:r>
          </a:p>
          <a:p>
            <a:r>
              <a:rPr lang="ru-RU" dirty="0"/>
              <a:t>и в западных, и в восточных русских землях говорили на одном языке. Вера была православной</a:t>
            </a:r>
            <a:r>
              <a:rPr lang="ru-RU" dirty="0" smtClean="0"/>
              <a:t>.</a:t>
            </a:r>
          </a:p>
          <a:p>
            <a:r>
              <a:rPr lang="ru-RU" dirty="0"/>
              <a:t>Название «Украина» </a:t>
            </a:r>
            <a:r>
              <a:rPr lang="ru-RU" dirty="0" smtClean="0"/>
              <a:t>использовалось </a:t>
            </a:r>
            <a:r>
              <a:rPr lang="ru-RU" dirty="0"/>
              <a:t>чаще в </a:t>
            </a:r>
            <a:r>
              <a:rPr lang="ru-RU" dirty="0" smtClean="0"/>
              <a:t>значении «</a:t>
            </a:r>
            <a:r>
              <a:rPr lang="ru-RU" dirty="0"/>
              <a:t>окраина</a:t>
            </a:r>
            <a:r>
              <a:rPr lang="ru-RU" dirty="0" smtClean="0"/>
              <a:t>». </a:t>
            </a:r>
            <a:r>
              <a:rPr lang="ru-RU" dirty="0"/>
              <a:t>А слово «украинец», </a:t>
            </a:r>
            <a:r>
              <a:rPr lang="ru-RU" dirty="0" smtClean="0"/>
              <a:t>первоначально</a:t>
            </a:r>
            <a:r>
              <a:rPr lang="ru-RU" dirty="0"/>
              <a:t> означало пограничных служилых людей, обеспечивавших защиту внешних рубежей.</a:t>
            </a:r>
          </a:p>
          <a:p>
            <a:r>
              <a:rPr lang="ru-RU" dirty="0" smtClean="0"/>
              <a:t>Левобережье – Малороссия.</a:t>
            </a:r>
          </a:p>
          <a:p>
            <a:r>
              <a:rPr lang="ru-RU" dirty="0" smtClean="0"/>
              <a:t>Мятеж Мазепы.</a:t>
            </a:r>
          </a:p>
          <a:p>
            <a:r>
              <a:rPr lang="ru-RU" dirty="0" smtClean="0"/>
              <a:t>Группировки украинских националистов.</a:t>
            </a:r>
          </a:p>
          <a:p>
            <a:r>
              <a:rPr lang="ru-RU" dirty="0" smtClean="0"/>
              <a:t>Петлюра – герой, которого </a:t>
            </a:r>
            <a:r>
              <a:rPr lang="ru-RU" dirty="0"/>
              <a:t>У</a:t>
            </a:r>
            <a:r>
              <a:rPr lang="ru-RU" dirty="0" smtClean="0"/>
              <a:t>краине навязывают</a:t>
            </a:r>
          </a:p>
          <a:p>
            <a:r>
              <a:rPr lang="ru-RU" dirty="0"/>
              <a:t>малороссийской культурной идентичности в рамках большой русской нации, соединявшей великороссов, малороссов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979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4727"/>
            <a:ext cx="10515600" cy="59922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современная Украина </a:t>
            </a:r>
            <a:r>
              <a:rPr lang="ru-RU" dirty="0" smtClean="0"/>
              <a:t>– полностью </a:t>
            </a:r>
            <a:r>
              <a:rPr lang="ru-RU" dirty="0"/>
              <a:t>детище советской </a:t>
            </a:r>
            <a:r>
              <a:rPr lang="ru-RU" dirty="0" smtClean="0"/>
              <a:t>эпохи, в</a:t>
            </a:r>
            <a:r>
              <a:rPr lang="ru-RU" dirty="0"/>
              <a:t> значительной степени она создавалась за счёт исторической </a:t>
            </a:r>
            <a:r>
              <a:rPr lang="ru-RU" dirty="0" err="1" smtClean="0"/>
              <a:t>россии</a:t>
            </a:r>
            <a:r>
              <a:rPr lang="ru-RU" dirty="0" smtClean="0"/>
              <a:t>.</a:t>
            </a:r>
          </a:p>
          <a:p>
            <a:r>
              <a:rPr lang="ru-RU" dirty="0" err="1"/>
              <a:t>р</a:t>
            </a:r>
            <a:r>
              <a:rPr lang="ru-RU" dirty="0" err="1" smtClean="0"/>
              <a:t>оссия</a:t>
            </a:r>
            <a:r>
              <a:rPr lang="ru-RU" dirty="0" smtClean="0"/>
              <a:t> многое </a:t>
            </a:r>
            <a:r>
              <a:rPr lang="ru-RU" dirty="0"/>
              <a:t>сделала, чтобы Украина состоялась как независимая </a:t>
            </a:r>
            <a:r>
              <a:rPr lang="ru-RU" dirty="0" smtClean="0"/>
              <a:t>страна…</a:t>
            </a:r>
            <a:r>
              <a:rPr lang="ru-RU" dirty="0"/>
              <a:t>веками развивались как единая экономическая система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наши </a:t>
            </a:r>
            <a:r>
              <a:rPr lang="ru-RU" dirty="0"/>
              <a:t>тесные культурные, духовные, экономические связи безусловно сохранятся, как и общность народа, в основе своей всегда чувствовавшего себя единым. </a:t>
            </a:r>
            <a:endParaRPr lang="ru-RU" dirty="0" smtClean="0"/>
          </a:p>
          <a:p>
            <a:r>
              <a:rPr lang="ru-RU" dirty="0" smtClean="0"/>
              <a:t>Стали мифологизировать и переписывать историю, вымарывать из неё всё, что нас объединяет, говорить о периоде пребывания Украины в составе Российской империи и СССР как об оккупации. Общую для нас трагедию коллективизации, голода начала 30-х годов выдавать за геноцид украинского народа.</a:t>
            </a:r>
          </a:p>
          <a:p>
            <a:r>
              <a:rPr lang="ru-RU" dirty="0" smtClean="0"/>
              <a:t>Открыто и всё наглее заявляли о своих амбициях радикалы и неонацисты. </a:t>
            </a:r>
          </a:p>
          <a:p>
            <a:r>
              <a:rPr lang="ru-RU" dirty="0" smtClean="0"/>
              <a:t>Шаг за шагом Украину втягивали в опасную геополитическую игру, цель которой – превратить Украину в барьер между Европой и </a:t>
            </a:r>
            <a:r>
              <a:rPr lang="ru-RU" dirty="0" err="1" smtClean="0"/>
              <a:t>россией</a:t>
            </a:r>
            <a:r>
              <a:rPr lang="ru-RU" dirty="0" smtClean="0"/>
              <a:t>, в плацдарм против </a:t>
            </a:r>
            <a:r>
              <a:rPr lang="ru-RU" dirty="0" err="1" smtClean="0"/>
              <a:t>россии</a:t>
            </a:r>
            <a:r>
              <a:rPr lang="ru-RU" dirty="0" smtClean="0"/>
              <a:t>. «анти-</a:t>
            </a:r>
            <a:r>
              <a:rPr lang="ru-RU" dirty="0" err="1" smtClean="0"/>
              <a:t>россия</a:t>
            </a:r>
            <a:r>
              <a:rPr lang="ru-RU" dirty="0" smtClean="0"/>
              <a:t>», с чем мы никогда не смиримся.</a:t>
            </a:r>
          </a:p>
          <a:p>
            <a:r>
              <a:rPr lang="ru-RU" dirty="0" smtClean="0"/>
              <a:t>Нацистам, которым прислуживали коллаборационисты, выходцы из ОУН-УПА, нужна была не Украина, а жизненное пространство и рабы для арийских господ.</a:t>
            </a:r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83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69455"/>
            <a:ext cx="10515600" cy="58075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 интересах украинского народа не думали и в феврале 2014 года. Западные страны напрямую вмешались во внутренние дела Украины, поддержали переворот. Его тараном выступили радикальные националистические группировки. </a:t>
            </a:r>
          </a:p>
          <a:p>
            <a:r>
              <a:rPr lang="ru-RU" dirty="0" smtClean="0"/>
              <a:t>Под удар попало всё то, что объединяло нас и сближает до сих пор. Прежде всего – русский язык. </a:t>
            </a:r>
          </a:p>
          <a:p>
            <a:endParaRPr lang="ru-RU" dirty="0" smtClean="0"/>
          </a:p>
          <a:p>
            <a:r>
              <a:rPr lang="ru-RU" dirty="0" smtClean="0"/>
              <a:t>на</a:t>
            </a:r>
            <a:r>
              <a:rPr lang="ru-RU" dirty="0"/>
              <a:t> Украине сегодня ситуация совершенно другая, поскольку речь идёт о принудительной смене идентичности. </a:t>
            </a:r>
            <a:r>
              <a:rPr lang="ru-RU" dirty="0" smtClean="0"/>
              <a:t>русских </a:t>
            </a:r>
            <a:r>
              <a:rPr lang="ru-RU" dirty="0"/>
              <a:t>на Украине заставляют не только отречься от своих корней, от поколений предков, но и поверить в то, что </a:t>
            </a:r>
            <a:r>
              <a:rPr lang="ru-RU" dirty="0" err="1" smtClean="0"/>
              <a:t>россия</a:t>
            </a:r>
            <a:r>
              <a:rPr lang="ru-RU" dirty="0"/>
              <a:t> – их враг. </a:t>
            </a:r>
          </a:p>
          <a:p>
            <a:r>
              <a:rPr lang="ru-RU" dirty="0"/>
              <a:t>Ударили и по нашему духовному </a:t>
            </a:r>
            <a:r>
              <a:rPr lang="ru-RU" dirty="0" smtClean="0"/>
              <a:t>единству, </a:t>
            </a:r>
            <a:r>
              <a:rPr lang="ru-RU" dirty="0"/>
              <a:t>затеяли новое церковное размежевание. </a:t>
            </a:r>
            <a:r>
              <a:rPr lang="ru-RU" dirty="0" smtClean="0"/>
              <a:t>довели </a:t>
            </a:r>
            <a:r>
              <a:rPr lang="ru-RU" dirty="0"/>
              <a:t>дело до раскола, до захвата храмов, избиения священников и монахов. </a:t>
            </a:r>
          </a:p>
          <a:p>
            <a:r>
              <a:rPr lang="ru-RU" dirty="0" smtClean="0"/>
              <a:t>Героизация нацизма</a:t>
            </a:r>
          </a:p>
          <a:p>
            <a:r>
              <a:rPr lang="ru-RU" dirty="0"/>
              <a:t>В ранг национальных героев ставят Мазепу, который предавал всех по кругу, Петлюру, который за польское покровительство расплачивался украинскими землями, </a:t>
            </a:r>
            <a:r>
              <a:rPr lang="ru-RU" dirty="0" err="1"/>
              <a:t>Бандеру</a:t>
            </a:r>
            <a:r>
              <a:rPr lang="ru-RU" dirty="0"/>
              <a:t>, сотрудничавшего с нацистами. </a:t>
            </a:r>
            <a:r>
              <a:rPr lang="ru-RU" dirty="0" smtClean="0"/>
              <a:t>Государственный </a:t>
            </a:r>
            <a:r>
              <a:rPr lang="ru-RU" dirty="0"/>
              <a:t>переворот, последовавшие за этим действия киевских властей неизбежно спровоцировали противостояние и гражданскую </a:t>
            </a:r>
            <a:r>
              <a:rPr lang="ru-RU" dirty="0" smtClean="0"/>
              <a:t>войну.</a:t>
            </a:r>
          </a:p>
          <a:p>
            <a:r>
              <a:rPr lang="ru-RU" dirty="0"/>
              <a:t>Россия сделала всё, чтобы остановить братоубийство.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594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41745"/>
            <a:ext cx="10515600" cy="583521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Что и происходит на практике. Прежде всего – это создание в украинском обществе атмосферы страха, агрессивная риторика, потакание неонацистам, милитаризация страны. Наряду с этим – не просто полная зависимость, а прямое внешнее управление, включая надзор иностранных </a:t>
            </a:r>
            <a:r>
              <a:rPr lang="ru-RU" dirty="0" smtClean="0"/>
              <a:t>советников, </a:t>
            </a:r>
            <a:r>
              <a:rPr lang="ru-RU" dirty="0"/>
              <a:t>военное «освоение» территории Украины, развёртывание инфраструктуры НАТО. </a:t>
            </a:r>
            <a:endParaRPr lang="ru-RU" dirty="0" smtClean="0"/>
          </a:p>
          <a:p>
            <a:r>
              <a:rPr lang="ru-RU" dirty="0"/>
              <a:t>«Правильным» патриотом Украины сейчас объявляется лишь тот, кто ненавидит </a:t>
            </a:r>
            <a:r>
              <a:rPr lang="ru-RU" dirty="0" err="1" smtClean="0"/>
              <a:t>россию</a:t>
            </a:r>
            <a:r>
              <a:rPr lang="ru-RU" dirty="0"/>
              <a:t>. Более того, всю украинскую государственность, как мы понимаем, предлагается в дальнейшем строить исключительно на этой идее. Ненависть и озлобление – и мировая история это не раз доказывала – весьма зыбкое основание для суверенитета, чреватое многими серьёзными рисками и тяжёлыми последствиями.</a:t>
            </a:r>
          </a:p>
          <a:p>
            <a:r>
              <a:rPr lang="ru-RU" dirty="0"/>
              <a:t>Все ухищрения, связанные с проектом «анти-Россия», нам понятны. И мы никогда не допустим, чтобы наши исторические территории и живущих там близких для нас людей использовали против России. А тем, кто предпримет такую попытку, хочу сказать, что таким образом они разрушат свою страну.</a:t>
            </a:r>
          </a:p>
          <a:p>
            <a:r>
              <a:rPr lang="ru-RU" dirty="0"/>
              <a:t>Убеждён, что подлинная суверенность Украины возможна именно в партнёрстве с Россией. Наши духовные, человеческие, цивилизационные связи формировались столетиями, восходят к одним истокам, закалялись общими испытаниями, достижениями и победами. </a:t>
            </a:r>
            <a:r>
              <a:rPr lang="ru-RU" dirty="0" smtClean="0"/>
              <a:t>Мы</a:t>
            </a:r>
            <a:r>
              <a:rPr lang="ru-RU" dirty="0"/>
              <a:t> – один народ</a:t>
            </a:r>
            <a:r>
              <a:rPr lang="ru-RU" dirty="0" smtClean="0"/>
              <a:t>.</a:t>
            </a:r>
          </a:p>
          <a:p>
            <a:r>
              <a:rPr lang="en-US" dirty="0" smtClean="0">
                <a:hlinkClick r:id="rId2"/>
              </a:rPr>
              <a:t>http://webcache.googleusercontent.com/search?q=cache:XmB3RhUkQ3wJ:kremlin.ru/events/president/news/66181+&amp;cd=1&amp;hl=uk&amp;ct=clnk&amp;gl=ua</a:t>
            </a:r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269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Загони Путіна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https://www.facebook.com/watch/?ref=saved&amp;v=786832555623056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https://www.youtube.com/watch?v=jP5M-0DMQfg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https://www.youtube.com/watch?v=0W67CsoqwUg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https://www.youtube.com/watch?v=jYN2RLou63w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91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Релігія</a:t>
            </a:r>
            <a:r>
              <a:rPr lang="ru-RU" dirty="0" smtClean="0"/>
              <a:t> як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endParaRPr lang="uk-UA" dirty="0"/>
          </a:p>
        </p:txBody>
      </p:sp>
      <p:pic>
        <p:nvPicPr>
          <p:cNvPr id="2050" name="Picture 2" descr="Молчанием предается Бог&quot;. Как в Русской православной церкви реагируют на  войну - BBC News Русская служб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1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Висловлювання патріарха </a:t>
            </a:r>
            <a:r>
              <a:rPr lang="uk-UA" b="1" dirty="0" err="1" smtClean="0"/>
              <a:t>кирила</a:t>
            </a:r>
            <a:r>
              <a:rPr lang="uk-UA" b="1" dirty="0" smtClean="0"/>
              <a:t> про війну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23900" y="1006474"/>
            <a:ext cx="10515600" cy="56229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«Русь — одна страна, один народ, но уж очень сильным оказался этот народ, и напуганные его силой соседи стали делать все для того, чтобы этот народ разделить, чтобы внушить частям этого народа, что вы вовсе не один народ, — говорил патриарх в новой проповеди. — И мы знаем, до какого ужасного апогея доходит сейчас следствие этому внушению, когда кто-то в брате своем не видит брата, а видит врага. И ужасно, что есть некоторые религиозные организации (даже язык не поворачивается назвать их религиозными), которые поднимают на щит своей проповеди необходимость </a:t>
            </a:r>
            <a:r>
              <a:rPr lang="ru-RU" dirty="0" smtClean="0"/>
              <a:t>борьбы </a:t>
            </a:r>
            <a:r>
              <a:rPr lang="ru-RU" dirty="0"/>
              <a:t>с братским русским народом</a:t>
            </a:r>
            <a:r>
              <a:rPr lang="ru-RU" dirty="0" smtClean="0"/>
              <a:t>».</a:t>
            </a:r>
          </a:p>
          <a:p>
            <a:r>
              <a:rPr lang="en-US" dirty="0" smtClean="0">
                <a:hlinkClick r:id="rId2"/>
              </a:rPr>
              <a:t>https://meduza.io/feature/2022/03/23/v-mirovom-pravoslavii-gryadut-tektonicheskie-sdvigi</a:t>
            </a:r>
            <a:endParaRPr lang="uk-UA" dirty="0" smtClean="0"/>
          </a:p>
          <a:p>
            <a:r>
              <a:rPr lang="ru-RU" dirty="0"/>
              <a:t>в военное время служба в вооруженных силах — это настоящий подвиг, а именно такое время мы сейчас переживаем. Служба требует готовности от каждого, кто принял присягу, защищать родину, не жалея жизни </a:t>
            </a:r>
            <a:r>
              <a:rPr lang="ru-RU" dirty="0" smtClean="0"/>
              <a:t>своей </a:t>
            </a:r>
          </a:p>
          <a:p>
            <a:r>
              <a:rPr lang="en-US" dirty="0" smtClean="0">
                <a:hlinkClick r:id="rId3"/>
              </a:rPr>
              <a:t>https://www.pravda.com.ua/rus/news/2022/04/3/7336889/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219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Засудження українських підручників, зокрема з історії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Ч1 Российские специалисты изучили украинские учебники (tiktok.com)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Ч2 Российские специалисты изучили украинские учебники (tiktok.com)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39" y="3257309"/>
            <a:ext cx="6249272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7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Пропаганда для малих дітей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Мультфільми</a:t>
            </a:r>
          </a:p>
          <a:p>
            <a:r>
              <a:rPr lang="uk-UA" dirty="0" err="1" smtClean="0"/>
              <a:t>Мыколка</a:t>
            </a:r>
            <a:r>
              <a:rPr lang="uk-UA" dirty="0" smtClean="0"/>
              <a:t> и </a:t>
            </a:r>
            <a:r>
              <a:rPr lang="uk-UA" dirty="0" err="1" smtClean="0"/>
              <a:t>Иван</a:t>
            </a:r>
            <a:r>
              <a:rPr lang="uk-UA" dirty="0" smtClean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www.youtube.com/watch?v=nBb862laac8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892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uk-UA" b="1" dirty="0" err="1"/>
              <a:t>р</a:t>
            </a:r>
            <a:r>
              <a:rPr lang="uk-UA" b="1" dirty="0" err="1" smtClean="0"/>
              <a:t>ашизм</a:t>
            </a:r>
            <a:r>
              <a:rPr lang="uk-UA" b="1" dirty="0"/>
              <a:t> — це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різновид</a:t>
            </a:r>
            <a:r>
              <a:rPr lang="uk-UA" dirty="0"/>
              <a:t> </a:t>
            </a:r>
            <a:r>
              <a:rPr lang="uk-UA" dirty="0" smtClean="0"/>
              <a:t>тоталітарної</a:t>
            </a:r>
            <a:r>
              <a:rPr lang="uk-UA" dirty="0"/>
              <a:t> </a:t>
            </a:r>
            <a:r>
              <a:rPr lang="uk-UA" dirty="0" smtClean="0"/>
              <a:t>ідеології, симбіоз основних </a:t>
            </a:r>
            <a:r>
              <a:rPr lang="uk-UA" dirty="0"/>
              <a:t>засад фашизму і сталінізму. Він є обґрунтуванням варварської </a:t>
            </a:r>
            <a:r>
              <a:rPr lang="uk-UA" dirty="0" smtClean="0"/>
              <a:t>геополітики</a:t>
            </a:r>
            <a:r>
              <a:rPr lang="uk-UA" dirty="0"/>
              <a:t> </a:t>
            </a:r>
            <a:r>
              <a:rPr lang="uk-UA" dirty="0" err="1" smtClean="0"/>
              <a:t>рф</a:t>
            </a:r>
            <a:r>
              <a:rPr lang="uk-UA" dirty="0" smtClean="0"/>
              <a:t>, </a:t>
            </a:r>
            <a:r>
              <a:rPr lang="uk-UA" dirty="0"/>
              <a:t>спрямованої на окупацію та анексію територій інших держав, часто-густо позначається штампом «збирання земель російських» і спирається на місцевий колабораціонізм та підтримку російської п'ятої колони</a:t>
            </a:r>
            <a:r>
              <a:rPr lang="uk-UA" dirty="0" smtClean="0"/>
              <a:t>.</a:t>
            </a:r>
          </a:p>
          <a:p>
            <a:r>
              <a:rPr lang="uk-UA" dirty="0"/>
              <a:t> заперечення сили права і затвердження права сили, неповага до суверенітету сусідів і самоствердження через свавілля і </a:t>
            </a:r>
            <a:r>
              <a:rPr lang="uk-UA" dirty="0" smtClean="0"/>
              <a:t>насильство, агресивна</a:t>
            </a:r>
            <a:r>
              <a:rPr lang="uk-UA" dirty="0"/>
              <a:t> ненависть до інших людей, думка яких відрізняється від типової пропаганди </a:t>
            </a:r>
            <a:r>
              <a:rPr lang="uk-UA" dirty="0" err="1" smtClean="0"/>
              <a:t>рф</a:t>
            </a:r>
            <a:r>
              <a:rPr lang="uk-UA" dirty="0" smtClean="0"/>
              <a:t>.</a:t>
            </a:r>
          </a:p>
          <a:p>
            <a:r>
              <a:rPr lang="uk-UA" dirty="0"/>
              <a:t>еклектичну суміш великодержавного шовінізму, ностальгії за радянським минулим і мракобісного православ'я. </a:t>
            </a:r>
            <a:endParaRPr lang="uk-UA" dirty="0" smtClean="0"/>
          </a:p>
          <a:p>
            <a:r>
              <a:rPr lang="uk-UA" dirty="0" smtClean="0"/>
              <a:t>зневага </a:t>
            </a:r>
            <a:r>
              <a:rPr lang="uk-UA" dirty="0"/>
              <a:t>до особистості, </a:t>
            </a:r>
            <a:r>
              <a:rPr lang="uk-UA" dirty="0" smtClean="0"/>
              <a:t>прагнення </a:t>
            </a:r>
            <a:r>
              <a:rPr lang="uk-UA" dirty="0"/>
              <a:t>розчинити особистість у «більшості» і придушити меншість. </a:t>
            </a:r>
            <a:endParaRPr lang="uk-UA" dirty="0" smtClean="0"/>
          </a:p>
          <a:p>
            <a:r>
              <a:rPr lang="uk-UA" dirty="0" smtClean="0"/>
              <a:t>невіра </a:t>
            </a:r>
            <a:r>
              <a:rPr lang="uk-UA" dirty="0"/>
              <a:t>в демократичні процедури, бо «все це лише інструмент тонких маніпуляцій» (сам </a:t>
            </a:r>
            <a:r>
              <a:rPr lang="uk-UA" dirty="0" err="1"/>
              <a:t>рашизм</a:t>
            </a:r>
            <a:r>
              <a:rPr lang="uk-UA" dirty="0"/>
              <a:t> віддає перевагу грубим маніпуляціям</a:t>
            </a:r>
            <a:r>
              <a:rPr lang="uk-UA" dirty="0" smtClean="0"/>
              <a:t>).</a:t>
            </a:r>
          </a:p>
          <a:p>
            <a:r>
              <a:rPr lang="ru-RU" dirty="0" err="1" smtClean="0"/>
              <a:t>несприйняття</a:t>
            </a:r>
            <a:r>
              <a:rPr lang="ru-RU" dirty="0" smtClean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.</a:t>
            </a:r>
          </a:p>
          <a:p>
            <a:r>
              <a:rPr lang="ru-RU" dirty="0" err="1"/>
              <a:t>і</a:t>
            </a:r>
            <a:r>
              <a:rPr lang="ru-RU" dirty="0" err="1" smtClean="0"/>
              <a:t>деологічна</a:t>
            </a:r>
            <a:r>
              <a:rPr lang="ru-RU" dirty="0" smtClean="0"/>
              <a:t> основа </a:t>
            </a:r>
            <a:r>
              <a:rPr lang="ru-RU" dirty="0" err="1" smtClean="0"/>
              <a:t>путінізму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/>
              <a:t>українства</a:t>
            </a:r>
            <a:r>
              <a:rPr lang="ru-RU" dirty="0"/>
              <a:t> як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baseline="30000" dirty="0">
                <a:hlinkClick r:id="rId2"/>
              </a:rPr>
              <a:t>[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644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30" y="106946"/>
            <a:ext cx="5305425" cy="53975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Пропаганда для школяр</a:t>
            </a:r>
            <a:r>
              <a:rPr lang="uk-UA" sz="3600" b="1" dirty="0" err="1" smtClean="0"/>
              <a:t>ів</a:t>
            </a:r>
            <a:endParaRPr lang="uk-UA" sz="3600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851"/>
            <a:ext cx="5568487" cy="3824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237"/>
            <a:ext cx="6301313" cy="2732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87" y="101098"/>
            <a:ext cx="6479728" cy="4096139"/>
          </a:xfrm>
          <a:prstGeom prst="rect">
            <a:avLst/>
          </a:prstGeom>
        </p:spPr>
      </p:pic>
      <p:pic>
        <p:nvPicPr>
          <p:cNvPr id="1026" name="Picture 2" descr="На зображенні може бути: 5 людей та люди стоять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0" r="3493" b="3385"/>
          <a:stretch/>
        </p:blipFill>
        <p:spPr bwMode="auto">
          <a:xfrm>
            <a:off x="7601518" y="3924300"/>
            <a:ext cx="3284321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9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793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4" y="1"/>
            <a:ext cx="5248837" cy="4225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79" y="4351338"/>
            <a:ext cx="4405121" cy="24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Науковці про </a:t>
            </a:r>
            <a:r>
              <a:rPr lang="uk-UA" b="1" dirty="0" err="1"/>
              <a:t>рашизм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942974"/>
            <a:ext cx="11506200" cy="5724525"/>
          </a:xfrm>
        </p:spPr>
        <p:txBody>
          <a:bodyPr>
            <a:normAutofit/>
          </a:bodyPr>
          <a:lstStyle/>
          <a:p>
            <a:r>
              <a:rPr lang="uk-UA" dirty="0"/>
              <a:t>Микола Іванович Піддячий, </a:t>
            </a:r>
            <a:r>
              <a:rPr lang="uk-UA" dirty="0" err="1"/>
              <a:t>д.пед.н</a:t>
            </a:r>
            <a:r>
              <a:rPr lang="uk-UA" dirty="0"/>
              <a:t>., проф. НАПНУ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cutt.ly/DGBWG7q</a:t>
            </a:r>
            <a:endParaRPr lang="uk-UA" dirty="0" smtClean="0"/>
          </a:p>
          <a:p>
            <a:r>
              <a:rPr lang="uk-UA" dirty="0"/>
              <a:t>РАШИЗМ – імперська авторитарно-тоталітарна система </a:t>
            </a:r>
            <a:r>
              <a:rPr lang="uk-UA" dirty="0" err="1"/>
              <a:t>державнополітичного</a:t>
            </a:r>
            <a:r>
              <a:rPr lang="uk-UA" dirty="0"/>
              <a:t> режиму </a:t>
            </a:r>
            <a:r>
              <a:rPr lang="uk-UA" dirty="0" smtClean="0"/>
              <a:t>російської федерації </a:t>
            </a:r>
            <a:r>
              <a:rPr lang="uk-UA" dirty="0"/>
              <a:t>створена </a:t>
            </a:r>
            <a:r>
              <a:rPr lang="uk-UA" dirty="0" smtClean="0"/>
              <a:t>президентом диктатором в. </a:t>
            </a:r>
            <a:r>
              <a:rPr lang="uk-UA" dirty="0" err="1" smtClean="0"/>
              <a:t>путіним</a:t>
            </a:r>
            <a:r>
              <a:rPr lang="uk-UA" dirty="0" smtClean="0"/>
              <a:t>, яка жорстко регламентує </a:t>
            </a:r>
            <a:r>
              <a:rPr lang="uk-UA" dirty="0"/>
              <a:t>роботу державних і суспільних інституцій та приватні сфери </a:t>
            </a:r>
            <a:r>
              <a:rPr lang="uk-UA" dirty="0" smtClean="0"/>
              <a:t>та позбавляє </a:t>
            </a:r>
            <a:r>
              <a:rPr lang="uk-UA" dirty="0"/>
              <a:t>їх можливості самостійності у політичній, економічній і господарській, культурній, вихованій, релігійній й іншій діяльності. З початку ХХІ століття </a:t>
            </a:r>
            <a:r>
              <a:rPr lang="uk-UA" dirty="0" err="1"/>
              <a:t>рашисти</a:t>
            </a:r>
            <a:r>
              <a:rPr lang="uk-UA" dirty="0"/>
              <a:t> розробили і послідовно впроваджували прихований геноцид українського народу з усіма ознаками державного тероризму, здійснюючи безпрецедентну агресивно-войовничу політику з елементами фашизму, нацизму, шовінізму, </a:t>
            </a:r>
            <a:r>
              <a:rPr lang="uk-UA" dirty="0" err="1"/>
              <a:t>кібервійни</a:t>
            </a:r>
            <a:r>
              <a:rPr lang="uk-UA" dirty="0"/>
              <a:t> та егоїстичного відношення до світової цивілізації.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4054662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" b="64013"/>
          <a:stretch/>
        </p:blipFill>
        <p:spPr>
          <a:xfrm>
            <a:off x="-1" y="108303"/>
            <a:ext cx="8830050" cy="3292122"/>
          </a:xfr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53082" b="5442"/>
          <a:stretch/>
        </p:blipFill>
        <p:spPr>
          <a:xfrm>
            <a:off x="4286251" y="3473252"/>
            <a:ext cx="7734300" cy="33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4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6"/>
            <a:ext cx="10515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Науковці про </a:t>
            </a:r>
            <a:r>
              <a:rPr lang="uk-UA" b="1" dirty="0" err="1" smtClean="0"/>
              <a:t>рашизм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9075" y="857250"/>
            <a:ext cx="11649075" cy="5791200"/>
          </a:xfrm>
        </p:spPr>
        <p:txBody>
          <a:bodyPr/>
          <a:lstStyle/>
          <a:p>
            <a:r>
              <a:rPr lang="uk-UA" dirty="0" smtClean="0"/>
              <a:t>Олександр Євгенович Лисенко, </a:t>
            </a:r>
            <a:r>
              <a:rPr lang="uk-UA" dirty="0" err="1" smtClean="0"/>
              <a:t>д.і.н</a:t>
            </a:r>
            <a:r>
              <a:rPr lang="uk-UA" dirty="0" smtClean="0"/>
              <a:t>., проф. НАНУ «</a:t>
            </a:r>
            <a:r>
              <a:rPr lang="uk-UA" dirty="0" err="1" smtClean="0"/>
              <a:t>Рашизм</a:t>
            </a:r>
            <a:r>
              <a:rPr lang="uk-UA" dirty="0" smtClean="0"/>
              <a:t> як цивілізаційна загроза».</a:t>
            </a:r>
            <a:r>
              <a:rPr lang="en-US" dirty="0" smtClean="0"/>
              <a:t> </a:t>
            </a:r>
            <a:r>
              <a:rPr lang="uk-UA" b="1" dirty="0" err="1" smtClean="0"/>
              <a:t>Рашизм</a:t>
            </a:r>
            <a:r>
              <a:rPr lang="uk-UA" b="1" dirty="0" smtClean="0"/>
              <a:t> </a:t>
            </a:r>
            <a:r>
              <a:rPr lang="uk-UA" b="1" dirty="0"/>
              <a:t>– порівняно новий об’єкт дослідження. Цей термін навіть не набув легітимності у суспільствознавчому дискурсі і використовується переважно як публіцистична метафора. Тим часом існують усі підстави для виведення цього феномену у зону самостійного опрацювання</a:t>
            </a:r>
            <a:r>
              <a:rPr lang="uk-UA" b="1" dirty="0" smtClean="0"/>
              <a:t>. </a:t>
            </a:r>
            <a:r>
              <a:rPr lang="uk-UA" dirty="0" err="1"/>
              <a:t>Рашизм</a:t>
            </a:r>
            <a:r>
              <a:rPr lang="uk-UA" dirty="0"/>
              <a:t> – пануюча в Росії упродовж багатьох століть ідеологія і практика, що базується на шовінізмі, презирстві до неросійських народів, імперських амбіціях, зневазі до міжнародного права і загальнолюдських цінностей. Найбільш одіозними формами </a:t>
            </a:r>
            <a:r>
              <a:rPr lang="uk-UA" dirty="0" err="1"/>
              <a:t>рашизму</a:t>
            </a:r>
            <a:r>
              <a:rPr lang="uk-UA" dirty="0"/>
              <a:t> стали сталінізм та </a:t>
            </a:r>
            <a:r>
              <a:rPr lang="uk-UA" dirty="0" err="1"/>
              <a:t>путінізм</a:t>
            </a:r>
            <a:r>
              <a:rPr lang="uk-UA" dirty="0" smtClean="0"/>
              <a:t>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://ukrline.info/2022/03/16/rashyzm-iak-tsyvilizatsiyna-zazghroza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1864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85725"/>
            <a:ext cx="9315450" cy="4333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Характерні властивості </a:t>
            </a:r>
            <a:r>
              <a:rPr lang="uk-UA" b="1" dirty="0" err="1" smtClean="0"/>
              <a:t>рашизму</a:t>
            </a:r>
            <a:endParaRPr lang="uk-UA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" b="44140"/>
          <a:stretch/>
        </p:blipFill>
        <p:spPr>
          <a:xfrm>
            <a:off x="0" y="881063"/>
            <a:ext cx="12109000" cy="3919537"/>
          </a:xfrm>
        </p:spPr>
      </p:pic>
    </p:spTree>
    <p:extLst>
      <p:ext uri="{BB962C8B-B14F-4D97-AF65-F5344CB8AC3E}">
        <p14:creationId xmlns:p14="http://schemas.microsoft.com/office/powerpoint/2010/main" val="231779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822" y="127001"/>
            <a:ext cx="10515600" cy="3111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Характерні властивості </a:t>
            </a:r>
            <a:r>
              <a:rPr lang="uk-UA" b="1" dirty="0" err="1"/>
              <a:t>рашизму</a:t>
            </a:r>
            <a:endParaRPr lang="uk-UA" dirty="0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7" r="1388"/>
          <a:stretch/>
        </p:blipFill>
        <p:spPr>
          <a:xfrm>
            <a:off x="0" y="847725"/>
            <a:ext cx="12165998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56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Науковці про </a:t>
            </a:r>
            <a:r>
              <a:rPr lang="uk-UA" b="1" dirty="0" err="1" smtClean="0"/>
              <a:t>рашизм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Політолог Андрій </a:t>
            </a:r>
            <a:r>
              <a:rPr lang="uk-UA" dirty="0" err="1"/>
              <a:t>Піонтковський</a:t>
            </a:r>
            <a:r>
              <a:rPr lang="uk-UA" dirty="0"/>
              <a:t> стверджує, що ідеологія </a:t>
            </a:r>
            <a:r>
              <a:rPr lang="uk-UA" dirty="0" err="1"/>
              <a:t>рашизму</a:t>
            </a:r>
            <a:r>
              <a:rPr lang="uk-UA" dirty="0"/>
              <a:t> за принципами багато в чому схожа з нацизмом, а за промовами і політикою президента </a:t>
            </a:r>
            <a:r>
              <a:rPr lang="uk-UA" dirty="0" err="1" smtClean="0"/>
              <a:t>росії</a:t>
            </a:r>
            <a:r>
              <a:rPr lang="uk-UA" dirty="0"/>
              <a:t> </a:t>
            </a:r>
            <a:r>
              <a:rPr lang="uk-UA" dirty="0" err="1" smtClean="0"/>
              <a:t>путіна</a:t>
            </a:r>
            <a:r>
              <a:rPr lang="uk-UA" dirty="0"/>
              <a:t> — з ідеями </a:t>
            </a:r>
            <a:r>
              <a:rPr lang="uk-UA" dirty="0" err="1" smtClean="0"/>
              <a:t>гітлера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Український </a:t>
            </a:r>
            <a:r>
              <a:rPr lang="uk-UA" dirty="0"/>
              <a:t>публіцист Костянтин Дорошенко підкреслює неонацистську спрямованість </a:t>
            </a:r>
            <a:r>
              <a:rPr lang="uk-UA" dirty="0" err="1"/>
              <a:t>рашизму</a:t>
            </a:r>
            <a:r>
              <a:rPr lang="uk-UA" dirty="0"/>
              <a:t>: «"</a:t>
            </a:r>
            <a:r>
              <a:rPr lang="uk-UA" dirty="0" err="1"/>
              <a:t>русскій</a:t>
            </a:r>
            <a:r>
              <a:rPr lang="uk-UA" dirty="0"/>
              <a:t> мір" – не лише єресь. Він є неонацистською ідеологією: має конкретного тоталітарного вождя, вміщує в себе та використовує у своїй риториці та політиці шовіністичні, фашистські, расистські, </a:t>
            </a:r>
            <a:r>
              <a:rPr lang="uk-UA" dirty="0" smtClean="0"/>
              <a:t>ксенофобські </a:t>
            </a:r>
            <a:r>
              <a:rPr lang="uk-UA" dirty="0"/>
              <a:t>ідеї, заклики, образи й цілі</a:t>
            </a:r>
            <a:r>
              <a:rPr lang="uk-UA" dirty="0" smtClean="0"/>
              <a:t>».</a:t>
            </a:r>
          </a:p>
          <a:p>
            <a:r>
              <a:rPr lang="uk-UA" dirty="0"/>
              <a:t>Історик, науковець та політик Олександр Сич вважає, що ядром ідеології </a:t>
            </a:r>
            <a:r>
              <a:rPr lang="uk-UA" dirty="0" err="1"/>
              <a:t>рашизму</a:t>
            </a:r>
            <a:r>
              <a:rPr lang="uk-UA" dirty="0"/>
              <a:t> є консервування культурної відсталості і руйнування розвинутих цивілізацій.</a:t>
            </a:r>
          </a:p>
        </p:txBody>
      </p:sp>
    </p:spTree>
    <p:extLst>
      <p:ext uri="{BB962C8B-B14F-4D97-AF65-F5344CB8AC3E}">
        <p14:creationId xmlns:p14="http://schemas.microsoft.com/office/powerpoint/2010/main" val="21110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6851" cy="496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Ідеолог </a:t>
            </a:r>
            <a:r>
              <a:rPr lang="uk-UA" dirty="0" err="1" smtClean="0"/>
              <a:t>рашизму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1812" y="976586"/>
            <a:ext cx="1050906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Олександр </a:t>
            </a:r>
            <a:r>
              <a:rPr lang="uk-UA" dirty="0" err="1" smtClean="0"/>
              <a:t>Дугін</a:t>
            </a:r>
            <a:r>
              <a:rPr lang="uk-UA" dirty="0" smtClean="0"/>
              <a:t>, філософ, політолог</a:t>
            </a:r>
            <a:r>
              <a:rPr lang="uk-UA" dirty="0"/>
              <a:t> у своїй книзі </a:t>
            </a:r>
            <a:r>
              <a:rPr lang="uk-UA" b="1" i="1" dirty="0" smtClean="0">
                <a:hlinkClick r:id="rId2" tooltip="Основи геополітики"/>
              </a:rPr>
              <a:t>Основи </a:t>
            </a:r>
            <a:r>
              <a:rPr lang="uk-UA" b="1" i="1" dirty="0">
                <a:hlinkClick r:id="rId2" tooltip="Основи геополітики"/>
              </a:rPr>
              <a:t>геополітики: Геополітичне майбутнє Росії</a:t>
            </a:r>
            <a:r>
              <a:rPr lang="uk-UA" dirty="0"/>
              <a:t>, яка мала значний вплив на російську військову, поліцейську та зовнішньополітичну еліту, стверджував, що Україна повинна бути </a:t>
            </a:r>
            <a:r>
              <a:rPr lang="uk-UA" dirty="0" smtClean="0"/>
              <a:t>анексована російською федерацією, </a:t>
            </a:r>
            <a:r>
              <a:rPr lang="uk-UA" dirty="0"/>
              <a:t>тому що нібито «Україна як держава не має геополітичного значення, особливого культурного імпорту чи загальнолюдського значення, географічної </a:t>
            </a:r>
            <a:r>
              <a:rPr lang="uk-UA" dirty="0" err="1"/>
              <a:t>унікальности</a:t>
            </a:r>
            <a:r>
              <a:rPr lang="uk-UA" dirty="0"/>
              <a:t>, етнічної </a:t>
            </a:r>
            <a:r>
              <a:rPr lang="uk-UA" dirty="0" err="1"/>
              <a:t>винятковости</a:t>
            </a:r>
            <a:r>
              <a:rPr lang="uk-UA" dirty="0"/>
              <a:t>, її певні територіальні амбіції становлять величезну небезпеку для всієї Євразії і без вирішення проблеми </a:t>
            </a:r>
            <a:r>
              <a:rPr lang="uk-UA" b="1" i="1" dirty="0"/>
              <a:t>„українського питання“</a:t>
            </a:r>
            <a:r>
              <a:rPr lang="uk-UA" dirty="0"/>
              <a:t>, говорити про континентальну політику взагалі безглуздо. Не можна дозволити Україні залишатися незалежною, якщо вона не буде санітарним кордоном, що було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б </a:t>
            </a:r>
            <a:r>
              <a:rPr lang="uk-UA" dirty="0"/>
              <a:t>теж неприпустимо</a:t>
            </a:r>
            <a:r>
              <a:rPr lang="uk-UA" dirty="0" smtClean="0"/>
              <a:t>».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https://upload.wikimedia.org/wikipedia/commons/b/b6/Aleksandr_Dugin_13981126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4382" r="2462" b="11772"/>
          <a:stretch/>
        </p:blipFill>
        <p:spPr bwMode="auto">
          <a:xfrm>
            <a:off x="8382961" y="4638675"/>
            <a:ext cx="1570664" cy="21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угин Александр - Основы геополитики, скачать бесплатно книгу в формате  fb2, doc, rtf, html, t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181475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6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18" y="365126"/>
            <a:ext cx="11850254" cy="61393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Війна </a:t>
            </a:r>
            <a:r>
              <a:rPr lang="uk-UA" sz="4000" b="1" dirty="0"/>
              <a:t>- це </a:t>
            </a:r>
            <a:r>
              <a:rPr lang="uk-UA" sz="4000" b="1" dirty="0" smtClean="0"/>
              <a:t>мир; свобода- це рабство, незнання – це сила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979056"/>
            <a:ext cx="10319327" cy="5197907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На </a:t>
            </a:r>
            <a:r>
              <a:rPr lang="ru-RU" i="1" dirty="0" err="1"/>
              <a:t>російському</a:t>
            </a:r>
            <a:r>
              <a:rPr lang="ru-RU" i="1" dirty="0"/>
              <a:t> державному </a:t>
            </a:r>
            <a:r>
              <a:rPr lang="ru-RU" i="1" dirty="0" err="1"/>
              <a:t>сайті</a:t>
            </a:r>
            <a:r>
              <a:rPr lang="ru-RU" i="1" dirty="0"/>
              <a:t> РИА "Новости" </a:t>
            </a:r>
            <a:r>
              <a:rPr lang="ru-RU" i="1" dirty="0" err="1"/>
              <a:t>вийшла</a:t>
            </a:r>
            <a:r>
              <a:rPr lang="ru-RU" i="1" dirty="0"/>
              <a:t> </a:t>
            </a:r>
            <a:r>
              <a:rPr lang="ru-RU" i="1" dirty="0" err="1"/>
              <a:t>стаття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заголовком "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Росія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зробити</a:t>
            </a:r>
            <a:r>
              <a:rPr lang="ru-RU" i="1" dirty="0"/>
              <a:t> з </a:t>
            </a:r>
            <a:r>
              <a:rPr lang="ru-RU" i="1" dirty="0" err="1"/>
              <a:t>Україною</a:t>
            </a:r>
            <a:r>
              <a:rPr lang="ru-RU" i="1" dirty="0" smtClean="0"/>
              <a:t>"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2394598"/>
            <a:ext cx="5300650" cy="4463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0" y="2204366"/>
            <a:ext cx="6243782" cy="458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3" y="345209"/>
            <a:ext cx="6825391" cy="48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47650"/>
            <a:ext cx="10515600" cy="5929313"/>
          </a:xfrm>
        </p:spPr>
        <p:txBody>
          <a:bodyPr>
            <a:normAutofit/>
          </a:bodyPr>
          <a:lstStyle/>
          <a:p>
            <a:r>
              <a:rPr lang="uk-UA" dirty="0"/>
              <a:t>Тут відкрито відстоюється необхідність </a:t>
            </a:r>
            <a:r>
              <a:rPr lang="uk-UA" dirty="0" err="1"/>
              <a:t>етноциду</a:t>
            </a:r>
            <a:r>
              <a:rPr lang="uk-UA" dirty="0"/>
              <a:t>. Йдеться вже не про "денацифікацію", а про "</a:t>
            </a:r>
            <a:r>
              <a:rPr lang="uk-UA" dirty="0" err="1"/>
              <a:t>деукраїнізацію</a:t>
            </a:r>
            <a:r>
              <a:rPr lang="uk-UA" dirty="0"/>
              <a:t>". Про те, що українців необхідно змусити відмовитись від своєї національності, мови та культури за допомогою масових репресій. </a:t>
            </a:r>
            <a:r>
              <a:rPr lang="uk-UA" dirty="0" smtClean="0"/>
              <a:t>російська </a:t>
            </a:r>
            <a:r>
              <a:rPr lang="uk-UA" dirty="0"/>
              <a:t>держава вже просто відкрито перейшла до риторики нацистських злочинців. Цілий народ оголошується неправильним, пропагується необхідність знищення українців та української державності.</a:t>
            </a:r>
          </a:p>
          <a:p>
            <a:r>
              <a:rPr lang="uk-UA" dirty="0" smtClean="0"/>
              <a:t>На</a:t>
            </a:r>
            <a:r>
              <a:rPr lang="uk-UA" dirty="0"/>
              <a:t> </a:t>
            </a:r>
            <a:r>
              <a:rPr lang="uk-UA" dirty="0">
                <a:hlinkClick r:id="rId2"/>
              </a:rPr>
              <a:t>державних сайтах</a:t>
            </a:r>
            <a:r>
              <a:rPr lang="uk-UA" dirty="0"/>
              <a:t> оприлюднюють заклики до геноциду українців!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483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63109" cy="558511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СИМВОЛИ РАШИЗУ</a:t>
            </a:r>
            <a:endParaRPr lang="uk-UA" sz="2400" b="1" dirty="0"/>
          </a:p>
        </p:txBody>
      </p:sp>
      <p:pic>
        <p:nvPicPr>
          <p:cNvPr id="1028" name="Picture 4" descr="В Минобороны России объяснили смысл символов Z и V на военной техн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6" y="2682703"/>
            <a:ext cx="1884218" cy="1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то означает знак Z | Приазовская степ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" y="658318"/>
            <a:ext cx="1989196" cy="18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2602" r="6341" b="4951"/>
          <a:stretch/>
        </p:blipFill>
        <p:spPr>
          <a:xfrm>
            <a:off x="9394058" y="3536614"/>
            <a:ext cx="2621681" cy="3321386"/>
          </a:xfrm>
          <a:prstGeom prst="rect">
            <a:avLst/>
          </a:prstGeom>
        </p:spPr>
      </p:pic>
      <p:pic>
        <p:nvPicPr>
          <p:cNvPr id="1032" name="Picture 8" descr="Спецоперация на Украине. Наше дело правое. Победа будет за нами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09" y="4714235"/>
            <a:ext cx="3696195" cy="20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ашизм головного мозку: у Росії паски прикрашають символом &quot;Z&quot; | Рівне Меді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" y="4781773"/>
            <a:ext cx="3697389" cy="20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тало известно, что означают символы Z и V на российской военной технике —  Общество — Пенза СМ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50" y="601930"/>
            <a:ext cx="1523539" cy="9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34" y="-3624"/>
            <a:ext cx="3669266" cy="2735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0" y="0"/>
            <a:ext cx="4869653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пропагандисти</a:t>
            </a:r>
            <a:endParaRPr lang="uk-UA" dirty="0"/>
          </a:p>
        </p:txBody>
      </p:sp>
      <p:pic>
        <p:nvPicPr>
          <p:cNvPr id="4098" name="Picture 2" descr="Соловьев: уже достигнутые победы России лишили Киев важнейшего факто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4579925"/>
            <a:ext cx="3644921" cy="22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ропагандисты Ольга Скабеева и Евгений Попов испугались баз НАТО на Донбасс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12" y="4579924"/>
            <a:ext cx="3328265" cy="22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pload.wikimedia.org/wikipedia/commons/thumb/2/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2415" r="1134" b="22651"/>
          <a:stretch/>
        </p:blipFill>
        <p:spPr bwMode="auto">
          <a:xfrm>
            <a:off x="9892145" y="4543624"/>
            <a:ext cx="2299855" cy="22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513" t="5741" r="1811" b="17820"/>
          <a:stretch/>
        </p:blipFill>
        <p:spPr>
          <a:xfrm>
            <a:off x="7517414" y="4543624"/>
            <a:ext cx="2111035" cy="2379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36220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В</a:t>
            </a:r>
            <a:r>
              <a:rPr lang="ru-RU" dirty="0" err="1" smtClean="0"/>
              <a:t>ладимир</a:t>
            </a:r>
            <a:r>
              <a:rPr lang="ru-RU" dirty="0" smtClean="0"/>
              <a:t> Соловьев	2. Ольга </a:t>
            </a:r>
            <a:r>
              <a:rPr lang="ru-RU" dirty="0" err="1" smtClean="0"/>
              <a:t>Скабеева</a:t>
            </a:r>
            <a:r>
              <a:rPr lang="ru-RU" dirty="0" smtClean="0"/>
              <a:t>		3. Дмитрий Киселев	4. Маргарита </a:t>
            </a:r>
            <a:r>
              <a:rPr lang="ru-RU" dirty="0" err="1" smtClean="0"/>
              <a:t>Симоньян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https://www.youtube.com/watch?v=hgcP30dIIqw</a:t>
            </a:r>
            <a:endParaRPr lang="uk-UA" dirty="0" smtClean="0"/>
          </a:p>
          <a:p>
            <a:r>
              <a:rPr lang="en-US" dirty="0" smtClean="0">
                <a:hlinkClick r:id="rId7"/>
              </a:rPr>
              <a:t>https://www.facebook.com/watch/?ref=saved&amp;v=751417935845321</a:t>
            </a:r>
            <a:endParaRPr lang="uk-UA" dirty="0" smtClean="0"/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298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62" y="1"/>
            <a:ext cx="9614017" cy="6857999"/>
          </a:xfrm>
        </p:spPr>
      </p:pic>
    </p:spTree>
    <p:extLst>
      <p:ext uri="{BB962C8B-B14F-4D97-AF65-F5344CB8AC3E}">
        <p14:creationId xmlns:p14="http://schemas.microsoft.com/office/powerpoint/2010/main" val="1417698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532</Words>
  <Application>Microsoft Office PowerPoint</Application>
  <PresentationFormat>Широкоэкранный</PresentationFormat>
  <Paragraphs>85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рашистська пропаганда</vt:lpstr>
      <vt:lpstr>рашизм — це </vt:lpstr>
      <vt:lpstr>Ідеолог рашизму</vt:lpstr>
      <vt:lpstr>Війна - це мир; свобода- це рабство, незнання – це сила.</vt:lpstr>
      <vt:lpstr>Презентация PowerPoint</vt:lpstr>
      <vt:lpstr>Презентация PowerPoint</vt:lpstr>
      <vt:lpstr>СИМВОЛИ РАШИЗУ</vt:lpstr>
      <vt:lpstr>Головні пропагандисти</vt:lpstr>
      <vt:lpstr>Презентация PowerPoint</vt:lpstr>
      <vt:lpstr>російський актор Іван Охлобистін про рашизм</vt:lpstr>
      <vt:lpstr> Статья владимира путина «Об историческом единстве русских и украинцев» от 12 июля 2021 года основні меседжі:  </vt:lpstr>
      <vt:lpstr>Презентация PowerPoint</vt:lpstr>
      <vt:lpstr>Презентация PowerPoint</vt:lpstr>
      <vt:lpstr>Презентация PowerPoint</vt:lpstr>
      <vt:lpstr>Загони Путіна</vt:lpstr>
      <vt:lpstr>Релігія як інструмент пропаганди</vt:lpstr>
      <vt:lpstr>Висловлювання патріарха кирила про війну</vt:lpstr>
      <vt:lpstr>Засудження українських підручників, зокрема з історії</vt:lpstr>
      <vt:lpstr>Пропаганда для малих дітей</vt:lpstr>
      <vt:lpstr>Пропаганда для школярів</vt:lpstr>
      <vt:lpstr>Презентация PowerPoint</vt:lpstr>
      <vt:lpstr>Науковці про рашизм</vt:lpstr>
      <vt:lpstr>Презентация PowerPoint</vt:lpstr>
      <vt:lpstr>Науковці про рашизм</vt:lpstr>
      <vt:lpstr>Характерні властивості рашизму</vt:lpstr>
      <vt:lpstr>Характерні властивості рашизму</vt:lpstr>
      <vt:lpstr>Науковці про рашизм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Пользователь Windows</cp:lastModifiedBy>
  <cp:revision>72</cp:revision>
  <dcterms:created xsi:type="dcterms:W3CDTF">2022-04-20T14:42:59Z</dcterms:created>
  <dcterms:modified xsi:type="dcterms:W3CDTF">2022-06-08T20:59:55Z</dcterms:modified>
</cp:coreProperties>
</file>