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93" r:id="rId3"/>
    <p:sldId id="313" r:id="rId4"/>
    <p:sldId id="290" r:id="rId5"/>
    <p:sldId id="288" r:id="rId6"/>
    <p:sldId id="317" r:id="rId7"/>
    <p:sldId id="294" r:id="rId8"/>
    <p:sldId id="259" r:id="rId9"/>
    <p:sldId id="297" r:id="rId10"/>
    <p:sldId id="292" r:id="rId11"/>
    <p:sldId id="300" r:id="rId12"/>
    <p:sldId id="312" r:id="rId13"/>
    <p:sldId id="306" r:id="rId14"/>
    <p:sldId id="301" r:id="rId15"/>
    <p:sldId id="304" r:id="rId16"/>
    <p:sldId id="308" r:id="rId17"/>
    <p:sldId id="299" r:id="rId18"/>
    <p:sldId id="305" r:id="rId19"/>
    <p:sldId id="302" r:id="rId20"/>
    <p:sldId id="303" r:id="rId21"/>
    <p:sldId id="307" r:id="rId22"/>
    <p:sldId id="309" r:id="rId23"/>
    <p:sldId id="296" r:id="rId24"/>
    <p:sldId id="316" r:id="rId25"/>
    <p:sldId id="315" r:id="rId26"/>
    <p:sldId id="284" r:id="rId27"/>
    <p:sldId id="274" r:id="rId28"/>
    <p:sldId id="277" r:id="rId29"/>
    <p:sldId id="260" r:id="rId30"/>
    <p:sldId id="314" r:id="rId31"/>
    <p:sldId id="285" r:id="rId32"/>
    <p:sldId id="318" r:id="rId33"/>
    <p:sldId id="319" r:id="rId34"/>
    <p:sldId id="320" r:id="rId35"/>
    <p:sldId id="321" r:id="rId36"/>
    <p:sldId id="286" r:id="rId37"/>
    <p:sldId id="291" r:id="rId38"/>
    <p:sldId id="289"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13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17E9EDD-0155-481E-996C-E4C56A7EDB3A}"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92267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7E9EDD-0155-481E-996C-E4C56A7EDB3A}"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58536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7E9EDD-0155-481E-996C-E4C56A7EDB3A}"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193261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17E9EDD-0155-481E-996C-E4C56A7EDB3A}"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340383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17E9EDD-0155-481E-996C-E4C56A7EDB3A}" type="datetimeFigureOut">
              <a:rPr lang="ru-RU" smtClean="0"/>
              <a:t>08.06.2022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283037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17E9EDD-0155-481E-996C-E4C56A7EDB3A}"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2801330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17E9EDD-0155-481E-996C-E4C56A7EDB3A}" type="datetimeFigureOut">
              <a:rPr lang="ru-RU" smtClean="0"/>
              <a:t>08.06.2022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175046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17E9EDD-0155-481E-996C-E4C56A7EDB3A}" type="datetimeFigureOut">
              <a:rPr lang="ru-RU" smtClean="0"/>
              <a:t>08.06.2022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2527098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17E9EDD-0155-481E-996C-E4C56A7EDB3A}" type="datetimeFigureOut">
              <a:rPr lang="ru-RU" smtClean="0"/>
              <a:t>08.06.2022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287723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17E9EDD-0155-481E-996C-E4C56A7EDB3A}"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1398751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17E9EDD-0155-481E-996C-E4C56A7EDB3A}" type="datetimeFigureOut">
              <a:rPr lang="ru-RU" smtClean="0"/>
              <a:t>08.06.2022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8154862-DC16-4DF5-8BDD-B392B5A34375}" type="slidenum">
              <a:rPr lang="ru-RU" smtClean="0"/>
              <a:t>‹#›</a:t>
            </a:fld>
            <a:endParaRPr lang="ru-RU"/>
          </a:p>
        </p:txBody>
      </p:sp>
    </p:spTree>
    <p:extLst>
      <p:ext uri="{BB962C8B-B14F-4D97-AF65-F5344CB8AC3E}">
        <p14:creationId xmlns:p14="http://schemas.microsoft.com/office/powerpoint/2010/main" val="125876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E9EDD-0155-481E-996C-E4C56A7EDB3A}" type="datetimeFigureOut">
              <a:rPr lang="ru-RU" smtClean="0"/>
              <a:t>08.06.2022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54862-DC16-4DF5-8BDD-B392B5A34375}" type="slidenum">
              <a:rPr lang="ru-RU" smtClean="0"/>
              <a:t>‹#›</a:t>
            </a:fld>
            <a:endParaRPr lang="ru-RU"/>
          </a:p>
        </p:txBody>
      </p:sp>
    </p:spTree>
    <p:extLst>
      <p:ext uri="{BB962C8B-B14F-4D97-AF65-F5344CB8AC3E}">
        <p14:creationId xmlns:p14="http://schemas.microsoft.com/office/powerpoint/2010/main" val="41002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uk.wikipedia.org/wiki/%D0%9E%D1%81%D0%BD%D0%BE%D0%B2%D0%B8_%D0%B3%D0%B5%D0%BE%D0%BF%D0%BE%D0%BB%D1%96%D1%82%D0%B8%D0%BA%D0%B8" TargetMode="Externa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watch/?ref=saved&amp;v=751417935845321" TargetMode="External"/><Relationship Id="rId7" Type="http://schemas.openxmlformats.org/officeDocument/2006/relationships/image" Target="../media/image35.jpeg"/><Relationship Id="rId2" Type="http://schemas.openxmlformats.org/officeDocument/2006/relationships/hyperlink" Target="https://www.youtube.com/watch?v=hgcP30dIIqw" TargetMode="Externa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8" Type="http://schemas.openxmlformats.org/officeDocument/2006/relationships/hyperlink" Target="https://voxukraine.org/en/category/voxcheck/" TargetMode="External"/><Relationship Id="rId13" Type="http://schemas.openxmlformats.org/officeDocument/2006/relationships/hyperlink" Target="http://data.gov.ua/" TargetMode="External"/><Relationship Id="rId3" Type="http://schemas.openxmlformats.org/officeDocument/2006/relationships/hyperlink" Target="https://www.factcheck.org/scicheck/" TargetMode="External"/><Relationship Id="rId7" Type="http://schemas.openxmlformats.org/officeDocument/2006/relationships/hyperlink" Target="https://www.gossipcop.com/%20-%20focuses%20on%20celebrity%20rumors%20%E2%80%A6.etc%E2%80%A6." TargetMode="External"/><Relationship Id="rId12" Type="http://schemas.openxmlformats.org/officeDocument/2006/relationships/hyperlink" Target="http://www.ukrstat.gov.ua/" TargetMode="External"/><Relationship Id="rId2" Type="http://schemas.openxmlformats.org/officeDocument/2006/relationships/hyperlink" Target="https://www.factcheck.org/" TargetMode="External"/><Relationship Id="rId16" Type="http://schemas.openxmlformats.org/officeDocument/2006/relationships/hyperlink" Target="http://webmii.com/" TargetMode="External"/><Relationship Id="rId1" Type="http://schemas.openxmlformats.org/officeDocument/2006/relationships/slideLayout" Target="../slideLayouts/slideLayout2.xml"/><Relationship Id="rId6" Type="http://schemas.openxmlformats.org/officeDocument/2006/relationships/hyperlink" Target="https://www.washingtonpost.com/news/fact-checker/" TargetMode="External"/><Relationship Id="rId11" Type="http://schemas.openxmlformats.org/officeDocument/2006/relationships/hyperlink" Target="https://www.bbc.com/news/topics/cp7r8vgl2rgt/reality-check" TargetMode="External"/><Relationship Id="rId5" Type="http://schemas.openxmlformats.org/officeDocument/2006/relationships/hyperlink" Target="https://www.politifact.com/" TargetMode="External"/><Relationship Id="rId15" Type="http://schemas.openxmlformats.org/officeDocument/2006/relationships/hyperlink" Target="https://www.facebook.com/behindtheukrainenews" TargetMode="External"/><Relationship Id="rId10" Type="http://schemas.openxmlformats.org/officeDocument/2006/relationships/hyperlink" Target="https://www.truthorfiction.com/" TargetMode="External"/><Relationship Id="rId4" Type="http://schemas.openxmlformats.org/officeDocument/2006/relationships/hyperlink" Target="https://www.snopes.com/" TargetMode="External"/><Relationship Id="rId9" Type="http://schemas.openxmlformats.org/officeDocument/2006/relationships/hyperlink" Target="https://www.stopfake.org/en/news/" TargetMode="External"/><Relationship Id="rId14" Type="http://schemas.openxmlformats.org/officeDocument/2006/relationships/hyperlink" Target="http://texty.org.ua/d/socio/"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gif"/></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factroom.ru/facts/3256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878" y="2452717"/>
            <a:ext cx="10515600" cy="1325563"/>
          </a:xfrm>
        </p:spPr>
        <p:txBody>
          <a:bodyPr>
            <a:normAutofit fontScale="90000"/>
          </a:bodyPr>
          <a:lstStyle/>
          <a:p>
            <a:pPr algn="ctr"/>
            <a:r>
              <a:rPr lang="uk-UA" b="1" dirty="0" smtClean="0">
                <a:solidFill>
                  <a:srgbClr val="0070C0"/>
                </a:solidFill>
              </a:rPr>
              <a:t>УРОК МЕДІАГРАМОТНОСТІ ТА ЯК НЕ СТАТИ ЖЕРТВОЮ МАНІПУЛЯЦІЙ В УМОВАХ ІНФОРМАЦІЙНОЇ ВІЙНИ </a:t>
            </a:r>
            <a:endParaRPr lang="ru-RU" b="1" dirty="0">
              <a:solidFill>
                <a:srgbClr val="0070C0"/>
              </a:solidFill>
            </a:endParaRPr>
          </a:p>
        </p:txBody>
      </p:sp>
      <p:sp>
        <p:nvSpPr>
          <p:cNvPr id="4" name="TextBox 3"/>
          <p:cNvSpPr txBox="1"/>
          <p:nvPr/>
        </p:nvSpPr>
        <p:spPr>
          <a:xfrm>
            <a:off x="3571336" y="232913"/>
            <a:ext cx="3693447" cy="369332"/>
          </a:xfrm>
          <a:prstGeom prst="rect">
            <a:avLst/>
          </a:prstGeom>
          <a:noFill/>
        </p:spPr>
        <p:txBody>
          <a:bodyPr wrap="none" rtlCol="0">
            <a:spAutoFit/>
          </a:bodyPr>
          <a:lstStyle/>
          <a:p>
            <a:r>
              <a:rPr lang="uk-UA" dirty="0" smtClean="0"/>
              <a:t>Міністерство освіти і науки України </a:t>
            </a:r>
            <a:endParaRPr lang="ru-RU" dirty="0"/>
          </a:p>
        </p:txBody>
      </p:sp>
      <p:sp>
        <p:nvSpPr>
          <p:cNvPr id="5" name="TextBox 4"/>
          <p:cNvSpPr txBox="1"/>
          <p:nvPr/>
        </p:nvSpPr>
        <p:spPr>
          <a:xfrm>
            <a:off x="2369545" y="445169"/>
            <a:ext cx="6590266" cy="369332"/>
          </a:xfrm>
          <a:prstGeom prst="rect">
            <a:avLst/>
          </a:prstGeom>
          <a:noFill/>
        </p:spPr>
        <p:txBody>
          <a:bodyPr wrap="none" rtlCol="0">
            <a:spAutoFit/>
          </a:bodyPr>
          <a:lstStyle/>
          <a:p>
            <a:r>
              <a:rPr lang="uk-UA" dirty="0" smtClean="0"/>
              <a:t>Національний педагогічний університет імені М.П. Драгоманова</a:t>
            </a:r>
            <a:endParaRPr lang="ru-RU" dirty="0"/>
          </a:p>
        </p:txBody>
      </p:sp>
      <p:sp>
        <p:nvSpPr>
          <p:cNvPr id="6" name="TextBox 5"/>
          <p:cNvSpPr txBox="1"/>
          <p:nvPr/>
        </p:nvSpPr>
        <p:spPr>
          <a:xfrm>
            <a:off x="3899451" y="657425"/>
            <a:ext cx="3530454" cy="369332"/>
          </a:xfrm>
          <a:prstGeom prst="rect">
            <a:avLst/>
          </a:prstGeom>
          <a:noFill/>
        </p:spPr>
        <p:txBody>
          <a:bodyPr wrap="none" rtlCol="0">
            <a:spAutoFit/>
          </a:bodyPr>
          <a:lstStyle/>
          <a:p>
            <a:r>
              <a:rPr lang="uk-UA" dirty="0" smtClean="0"/>
              <a:t>Історико-філософський факультет </a:t>
            </a:r>
            <a:endParaRPr lang="ru-RU" dirty="0"/>
          </a:p>
        </p:txBody>
      </p:sp>
      <p:sp>
        <p:nvSpPr>
          <p:cNvPr id="7" name="TextBox 6"/>
          <p:cNvSpPr txBox="1"/>
          <p:nvPr/>
        </p:nvSpPr>
        <p:spPr>
          <a:xfrm>
            <a:off x="1931990" y="884608"/>
            <a:ext cx="7027821" cy="369332"/>
          </a:xfrm>
          <a:prstGeom prst="rect">
            <a:avLst/>
          </a:prstGeom>
          <a:noFill/>
        </p:spPr>
        <p:txBody>
          <a:bodyPr wrap="none" rtlCol="0">
            <a:spAutoFit/>
          </a:bodyPr>
          <a:lstStyle/>
          <a:p>
            <a:pPr algn="ctr"/>
            <a:r>
              <a:rPr lang="uk-UA" dirty="0" smtClean="0"/>
              <a:t>Кафедра методики навчання суспільних дисциплін і  гендерної освіти </a:t>
            </a:r>
            <a:endParaRPr lang="ru-RU" dirty="0"/>
          </a:p>
        </p:txBody>
      </p:sp>
    </p:spTree>
    <p:extLst>
      <p:ext uri="{BB962C8B-B14F-4D97-AF65-F5344CB8AC3E}">
        <p14:creationId xmlns:p14="http://schemas.microsoft.com/office/powerpoint/2010/main" val="1853906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11" y="114959"/>
            <a:ext cx="10515600" cy="1325563"/>
          </a:xfrm>
        </p:spPr>
        <p:txBody>
          <a:bodyPr/>
          <a:lstStyle/>
          <a:p>
            <a:r>
              <a:rPr lang="uk-UA" b="1" dirty="0" smtClean="0">
                <a:solidFill>
                  <a:srgbClr val="0070C0"/>
                </a:solidFill>
              </a:rPr>
              <a:t>ІНФОРМАЦІЙНА ВІЙНА</a:t>
            </a:r>
            <a:endParaRPr lang="ru-RU" b="1" dirty="0">
              <a:solidFill>
                <a:srgbClr val="0070C0"/>
              </a:solidFill>
            </a:endParaRPr>
          </a:p>
        </p:txBody>
      </p:sp>
      <p:sp>
        <p:nvSpPr>
          <p:cNvPr id="3" name="Объект 2"/>
          <p:cNvSpPr>
            <a:spLocks noGrp="1"/>
          </p:cNvSpPr>
          <p:nvPr>
            <p:ph idx="1"/>
          </p:nvPr>
        </p:nvSpPr>
        <p:spPr>
          <a:xfrm>
            <a:off x="199846" y="1056640"/>
            <a:ext cx="8273594" cy="5801360"/>
          </a:xfrm>
        </p:spPr>
        <p:txBody>
          <a:bodyPr>
            <a:normAutofit lnSpcReduction="10000"/>
          </a:bodyPr>
          <a:lstStyle/>
          <a:p>
            <a:pPr marL="0" indent="0">
              <a:buNone/>
            </a:pPr>
            <a:endParaRPr lang="ru-RU" altLang="en-US" b="1" i="1" dirty="0" smtClean="0"/>
          </a:p>
          <a:p>
            <a:pPr>
              <a:spcBef>
                <a:spcPct val="0"/>
              </a:spcBef>
              <a:buNone/>
            </a:pPr>
            <a:r>
              <a:rPr lang="ru-RU" altLang="en-US" b="1" i="1" dirty="0" smtClean="0"/>
              <a:t>	</a:t>
            </a:r>
            <a:r>
              <a:rPr lang="ru-RU" altLang="en-US" b="1" i="1" dirty="0" err="1" smtClean="0"/>
              <a:t>Інформаційна</a:t>
            </a:r>
            <a:r>
              <a:rPr lang="ru-RU" altLang="en-US" b="1" i="1" dirty="0" smtClean="0"/>
              <a:t> </a:t>
            </a:r>
            <a:r>
              <a:rPr lang="ru-RU" altLang="en-US" b="1" i="1" dirty="0" err="1"/>
              <a:t>війна</a:t>
            </a:r>
            <a:r>
              <a:rPr lang="ru-RU" altLang="en-US" dirty="0"/>
              <a:t> – </a:t>
            </a:r>
            <a:r>
              <a:rPr lang="ru-RU" altLang="en-US" dirty="0" err="1"/>
              <a:t>це</a:t>
            </a:r>
            <a:r>
              <a:rPr lang="ru-RU" altLang="en-US" dirty="0"/>
              <a:t> </a:t>
            </a:r>
            <a:r>
              <a:rPr lang="ru-RU" altLang="en-US" dirty="0" err="1"/>
              <a:t>дії</a:t>
            </a:r>
            <a:r>
              <a:rPr lang="ru-RU" altLang="en-US" dirty="0"/>
              <a:t>, </a:t>
            </a:r>
            <a:r>
              <a:rPr lang="ru-RU" altLang="en-US" dirty="0" err="1"/>
              <a:t>розпочаті</a:t>
            </a:r>
            <a:r>
              <a:rPr lang="ru-RU" altLang="en-US" dirty="0"/>
              <a:t> для </a:t>
            </a:r>
            <a:r>
              <a:rPr lang="ru-RU" altLang="en-US" dirty="0" err="1"/>
              <a:t>досягнення</a:t>
            </a:r>
            <a:r>
              <a:rPr lang="ru-RU" altLang="en-US" dirty="0"/>
              <a:t> </a:t>
            </a:r>
            <a:r>
              <a:rPr lang="ru-RU" altLang="en-US" dirty="0" err="1"/>
              <a:t>інформаційної</a:t>
            </a:r>
            <a:r>
              <a:rPr lang="ru-RU" altLang="en-US" dirty="0"/>
              <a:t> </a:t>
            </a:r>
            <a:r>
              <a:rPr lang="ru-RU" altLang="en-US" dirty="0" err="1"/>
              <a:t>переваги</a:t>
            </a:r>
            <a:r>
              <a:rPr lang="ru-RU" altLang="en-US" dirty="0"/>
              <a:t> шляхом </a:t>
            </a:r>
            <a:r>
              <a:rPr lang="ru-RU" altLang="en-US" dirty="0" err="1"/>
              <a:t>завдання</a:t>
            </a:r>
            <a:r>
              <a:rPr lang="ru-RU" altLang="en-US" dirty="0"/>
              <a:t> </a:t>
            </a:r>
            <a:r>
              <a:rPr lang="ru-RU" altLang="en-US" dirty="0" err="1"/>
              <a:t>шкоди</a:t>
            </a:r>
            <a:r>
              <a:rPr lang="ru-RU" altLang="en-US" dirty="0"/>
              <a:t> </a:t>
            </a:r>
            <a:r>
              <a:rPr lang="ru-RU" altLang="en-US" dirty="0" err="1"/>
              <a:t>інформації</a:t>
            </a:r>
            <a:r>
              <a:rPr lang="ru-RU" altLang="en-US" dirty="0"/>
              <a:t>, </a:t>
            </a:r>
            <a:r>
              <a:rPr lang="ru-RU" altLang="en-US" dirty="0" err="1"/>
              <a:t>процесів</a:t>
            </a:r>
            <a:r>
              <a:rPr lang="ru-RU" altLang="en-US" dirty="0"/>
              <a:t>, що </a:t>
            </a:r>
            <a:r>
              <a:rPr lang="ru-RU" altLang="en-US" dirty="0" err="1"/>
              <a:t>базуються</a:t>
            </a:r>
            <a:r>
              <a:rPr lang="ru-RU" altLang="en-US" dirty="0"/>
              <a:t> на </a:t>
            </a:r>
            <a:r>
              <a:rPr lang="ru-RU" altLang="en-US" dirty="0" err="1"/>
              <a:t>інформації</a:t>
            </a:r>
            <a:r>
              <a:rPr lang="ru-RU" altLang="en-US" dirty="0"/>
              <a:t> та </a:t>
            </a:r>
            <a:r>
              <a:rPr lang="ru-RU" altLang="en-US" dirty="0" err="1"/>
              <a:t>інформаційних</a:t>
            </a:r>
            <a:r>
              <a:rPr lang="ru-RU" altLang="en-US" dirty="0"/>
              <a:t> системах. </a:t>
            </a:r>
          </a:p>
          <a:p>
            <a:pPr>
              <a:spcBef>
                <a:spcPct val="0"/>
              </a:spcBef>
              <a:buNone/>
            </a:pPr>
            <a:r>
              <a:rPr lang="ru-RU" altLang="en-US" b="1" i="1" dirty="0" smtClean="0"/>
              <a:t>	</a:t>
            </a:r>
            <a:r>
              <a:rPr lang="ru-RU" altLang="en-US" b="1" i="1" dirty="0" err="1" smtClean="0"/>
              <a:t>Інформаційна</a:t>
            </a:r>
            <a:r>
              <a:rPr lang="ru-RU" altLang="en-US" b="1" i="1" dirty="0" smtClean="0"/>
              <a:t> </a:t>
            </a:r>
            <a:r>
              <a:rPr lang="ru-RU" altLang="en-US" b="1" i="1" dirty="0" err="1"/>
              <a:t>війна</a:t>
            </a:r>
            <a:r>
              <a:rPr lang="ru-RU" altLang="en-US" b="1" i="1" dirty="0"/>
              <a:t> </a:t>
            </a:r>
            <a:r>
              <a:rPr lang="ru-RU" altLang="en-US" dirty="0"/>
              <a:t>– </a:t>
            </a:r>
            <a:r>
              <a:rPr lang="ru-RU" altLang="en-US" dirty="0" err="1"/>
              <a:t>це</a:t>
            </a:r>
            <a:r>
              <a:rPr lang="ru-RU" altLang="en-US" dirty="0"/>
              <a:t> комплекс </a:t>
            </a:r>
            <a:r>
              <a:rPr lang="ru-RU" altLang="en-US" dirty="0" err="1"/>
              <a:t>заходів</a:t>
            </a:r>
            <a:r>
              <a:rPr lang="ru-RU" altLang="en-US" dirty="0"/>
              <a:t> і </a:t>
            </a:r>
            <a:r>
              <a:rPr lang="ru-RU" altLang="en-US" dirty="0" err="1"/>
              <a:t>операцій</a:t>
            </a:r>
            <a:r>
              <a:rPr lang="ru-RU" altLang="en-US" dirty="0"/>
              <a:t>, що </a:t>
            </a:r>
            <a:r>
              <a:rPr lang="ru-RU" altLang="en-US" dirty="0" err="1"/>
              <a:t>провадяться</a:t>
            </a:r>
            <a:r>
              <a:rPr lang="ru-RU" altLang="en-US" dirty="0"/>
              <a:t> в </a:t>
            </a:r>
            <a:r>
              <a:rPr lang="ru-RU" altLang="en-US" dirty="0" err="1"/>
              <a:t>конфліктних</a:t>
            </a:r>
            <a:r>
              <a:rPr lang="ru-RU" altLang="en-US" dirty="0"/>
              <a:t> </a:t>
            </a:r>
            <a:r>
              <a:rPr lang="ru-RU" altLang="en-US" dirty="0" err="1"/>
              <a:t>ситуаціях</a:t>
            </a:r>
            <a:r>
              <a:rPr lang="ru-RU" altLang="en-US" dirty="0"/>
              <a:t>, в </a:t>
            </a:r>
            <a:r>
              <a:rPr lang="ru-RU" altLang="en-US" dirty="0" err="1"/>
              <a:t>яких</a:t>
            </a:r>
            <a:r>
              <a:rPr lang="ru-RU" altLang="en-US" dirty="0"/>
              <a:t> </a:t>
            </a:r>
            <a:r>
              <a:rPr lang="ru-RU" altLang="en-US" dirty="0" err="1"/>
              <a:t>інформація</a:t>
            </a:r>
            <a:r>
              <a:rPr lang="ru-RU" altLang="en-US" dirty="0"/>
              <a:t> є </a:t>
            </a:r>
            <a:r>
              <a:rPr lang="ru-RU" altLang="en-US" dirty="0" err="1"/>
              <a:t>водночас</a:t>
            </a:r>
            <a:r>
              <a:rPr lang="ru-RU" altLang="en-US" dirty="0"/>
              <a:t> </a:t>
            </a:r>
            <a:r>
              <a:rPr lang="ru-RU" altLang="en-US" dirty="0" err="1"/>
              <a:t>зброєю</a:t>
            </a:r>
            <a:r>
              <a:rPr lang="ru-RU" altLang="en-US" dirty="0"/>
              <a:t>, ресурсом і </a:t>
            </a:r>
            <a:r>
              <a:rPr lang="ru-RU" altLang="en-US" dirty="0" smtClean="0"/>
              <a:t>метою.</a:t>
            </a:r>
            <a:endParaRPr lang="ru-RU" altLang="en-US" dirty="0"/>
          </a:p>
          <a:p>
            <a:pPr>
              <a:spcBef>
                <a:spcPct val="0"/>
              </a:spcBef>
              <a:buNone/>
            </a:pPr>
            <a:r>
              <a:rPr lang="ru-RU" altLang="en-US" b="1" i="1" dirty="0" smtClean="0"/>
              <a:t>	Мета </a:t>
            </a:r>
            <a:r>
              <a:rPr lang="ru-RU" altLang="en-US" b="1" i="1" dirty="0" err="1"/>
              <a:t>інформаційної</a:t>
            </a:r>
            <a:r>
              <a:rPr lang="ru-RU" altLang="en-US" b="1" i="1" dirty="0"/>
              <a:t> </a:t>
            </a:r>
            <a:r>
              <a:rPr lang="ru-RU" altLang="en-US" b="1" i="1" dirty="0" err="1"/>
              <a:t>війни</a:t>
            </a:r>
            <a:r>
              <a:rPr lang="ru-RU" altLang="en-US" b="1" i="1" dirty="0"/>
              <a:t> </a:t>
            </a:r>
            <a:r>
              <a:rPr lang="ru-RU" altLang="en-US" dirty="0"/>
              <a:t>– </a:t>
            </a:r>
            <a:r>
              <a:rPr lang="ru-RU" altLang="en-US" dirty="0" err="1"/>
              <a:t>послабити</a:t>
            </a:r>
            <a:r>
              <a:rPr lang="ru-RU" altLang="en-US" dirty="0"/>
              <a:t> </a:t>
            </a:r>
            <a:r>
              <a:rPr lang="ru-RU" altLang="en-US" dirty="0" err="1"/>
              <a:t>моральні</a:t>
            </a:r>
            <a:r>
              <a:rPr lang="ru-RU" altLang="en-US" dirty="0"/>
              <a:t> і </a:t>
            </a:r>
            <a:r>
              <a:rPr lang="ru-RU" altLang="en-US" dirty="0" err="1"/>
              <a:t>матеріальні</a:t>
            </a:r>
            <a:r>
              <a:rPr lang="ru-RU" altLang="en-US" dirty="0"/>
              <a:t> </a:t>
            </a:r>
            <a:r>
              <a:rPr lang="ru-RU" altLang="en-US" dirty="0" err="1"/>
              <a:t>сили</a:t>
            </a:r>
            <a:r>
              <a:rPr lang="ru-RU" altLang="en-US" dirty="0"/>
              <a:t> супротивника </a:t>
            </a:r>
            <a:r>
              <a:rPr lang="ru-RU" altLang="en-US" dirty="0" err="1"/>
              <a:t>або</a:t>
            </a:r>
            <a:r>
              <a:rPr lang="ru-RU" altLang="en-US" dirty="0"/>
              <a:t> конкурента та </a:t>
            </a:r>
            <a:r>
              <a:rPr lang="ru-RU" altLang="en-US" dirty="0" err="1"/>
              <a:t>зміцнити</a:t>
            </a:r>
            <a:r>
              <a:rPr lang="ru-RU" altLang="en-US" dirty="0"/>
              <a:t> </a:t>
            </a:r>
            <a:r>
              <a:rPr lang="ru-RU" altLang="en-US" dirty="0" err="1"/>
              <a:t>власні</a:t>
            </a:r>
            <a:r>
              <a:rPr lang="ru-RU" altLang="en-US" dirty="0"/>
              <a:t>. Вона </a:t>
            </a:r>
            <a:r>
              <a:rPr lang="ru-RU" altLang="en-US" dirty="0" err="1"/>
              <a:t>передбачає</a:t>
            </a:r>
            <a:r>
              <a:rPr lang="ru-RU" altLang="en-US" dirty="0"/>
              <a:t> </a:t>
            </a:r>
            <a:r>
              <a:rPr lang="ru-RU" altLang="en-US" dirty="0" err="1"/>
              <a:t>вжиття</a:t>
            </a:r>
            <a:r>
              <a:rPr lang="ru-RU" altLang="en-US" dirty="0"/>
              <a:t> </a:t>
            </a:r>
            <a:r>
              <a:rPr lang="ru-RU" altLang="en-US" dirty="0" err="1"/>
              <a:t>заходів</a:t>
            </a:r>
            <a:r>
              <a:rPr lang="ru-RU" altLang="en-US" dirty="0"/>
              <a:t> </a:t>
            </a:r>
            <a:r>
              <a:rPr lang="ru-RU" altLang="en-US" dirty="0" err="1"/>
              <a:t>пропагандистського</a:t>
            </a:r>
            <a:r>
              <a:rPr lang="ru-RU" altLang="en-US" dirty="0"/>
              <a:t> </a:t>
            </a:r>
            <a:r>
              <a:rPr lang="ru-RU" altLang="en-US" dirty="0" err="1"/>
              <a:t>впливу</a:t>
            </a:r>
            <a:r>
              <a:rPr lang="ru-RU" altLang="en-US" dirty="0"/>
              <a:t> на </a:t>
            </a:r>
            <a:r>
              <a:rPr lang="ru-RU" altLang="en-US" dirty="0" err="1"/>
              <a:t>свідомість</a:t>
            </a:r>
            <a:r>
              <a:rPr lang="ru-RU" altLang="en-US" dirty="0"/>
              <a:t> </a:t>
            </a:r>
            <a:r>
              <a:rPr lang="ru-RU" altLang="en-US" dirty="0" err="1"/>
              <a:t>людини</a:t>
            </a:r>
            <a:r>
              <a:rPr lang="ru-RU" altLang="en-US" dirty="0"/>
              <a:t> в </a:t>
            </a:r>
            <a:r>
              <a:rPr lang="ru-RU" altLang="en-US" dirty="0" err="1"/>
              <a:t>ідеологічній</a:t>
            </a:r>
            <a:r>
              <a:rPr lang="ru-RU" altLang="en-US" dirty="0"/>
              <a:t> та </a:t>
            </a:r>
            <a:r>
              <a:rPr lang="ru-RU" altLang="en-US" dirty="0" err="1"/>
              <a:t>емоційній</a:t>
            </a:r>
            <a:r>
              <a:rPr lang="ru-RU" altLang="en-US" dirty="0"/>
              <a:t> сферах. </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795" y="1030923"/>
            <a:ext cx="4131581" cy="2395816"/>
          </a:xfrm>
          <a:prstGeom prst="rect">
            <a:avLst/>
          </a:prstGeom>
        </p:spPr>
      </p:pic>
    </p:spTree>
    <p:extLst>
      <p:ext uri="{BB962C8B-B14F-4D97-AF65-F5344CB8AC3E}">
        <p14:creationId xmlns:p14="http://schemas.microsoft.com/office/powerpoint/2010/main" val="333813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8840" y="342265"/>
            <a:ext cx="10515600" cy="2228215"/>
          </a:xfrm>
        </p:spPr>
        <p:txBody>
          <a:bodyPr>
            <a:normAutofit fontScale="92500" lnSpcReduction="20000"/>
          </a:bodyPr>
          <a:lstStyle/>
          <a:p>
            <a:pPr marL="0" indent="0" algn="just">
              <a:buClr>
                <a:schemeClr val="accent1">
                  <a:lumMod val="60000"/>
                  <a:lumOff val="40000"/>
                </a:schemeClr>
              </a:buClr>
              <a:buNone/>
              <a:defRPr/>
            </a:pPr>
            <a:r>
              <a:rPr lang="ru-RU" b="1" i="1" dirty="0" err="1" smtClean="0">
                <a:cs typeface="Times New Roman" panose="02020603050405020304" pitchFamily="18" charset="0"/>
              </a:rPr>
              <a:t>Інформаційна</a:t>
            </a:r>
            <a:r>
              <a:rPr lang="ru-RU" b="1" i="1" dirty="0" smtClean="0">
                <a:cs typeface="Times New Roman" panose="02020603050405020304" pitchFamily="18" charset="0"/>
              </a:rPr>
              <a:t> </a:t>
            </a:r>
            <a:r>
              <a:rPr lang="ru-RU" b="1" i="1" dirty="0" err="1" smtClean="0">
                <a:cs typeface="Times New Roman" panose="02020603050405020304" pitchFamily="18" charset="0"/>
              </a:rPr>
              <a:t>війна</a:t>
            </a:r>
            <a:r>
              <a:rPr lang="ru-RU" b="1" i="1" dirty="0" smtClean="0">
                <a:cs typeface="Times New Roman" panose="02020603050405020304" pitchFamily="18" charset="0"/>
              </a:rPr>
              <a:t> </a:t>
            </a:r>
            <a:r>
              <a:rPr lang="ru-RU" dirty="0" smtClean="0">
                <a:cs typeface="Times New Roman" panose="02020603050405020304" pitchFamily="18" charset="0"/>
              </a:rPr>
              <a:t>– </a:t>
            </a:r>
            <a:r>
              <a:rPr lang="ru-RU" i="1" dirty="0" err="1" smtClean="0">
                <a:cs typeface="Times New Roman" panose="02020603050405020304" pitchFamily="18" charset="0"/>
              </a:rPr>
              <a:t>складова</a:t>
            </a:r>
            <a:r>
              <a:rPr lang="ru-RU" i="1" dirty="0" smtClean="0">
                <a:cs typeface="Times New Roman" panose="02020603050405020304" pitchFamily="18" charset="0"/>
              </a:rPr>
              <a:t> </a:t>
            </a:r>
            <a:r>
              <a:rPr lang="ru-RU" i="1" dirty="0" err="1" smtClean="0">
                <a:cs typeface="Times New Roman" panose="02020603050405020304" pitchFamily="18" charset="0"/>
              </a:rPr>
              <a:t>частина</a:t>
            </a:r>
            <a:r>
              <a:rPr lang="ru-RU" i="1" dirty="0" smtClean="0">
                <a:cs typeface="Times New Roman" panose="02020603050405020304" pitchFamily="18" charset="0"/>
              </a:rPr>
              <a:t> </a:t>
            </a:r>
            <a:r>
              <a:rPr lang="ru-RU" i="1" dirty="0" err="1" smtClean="0">
                <a:cs typeface="Times New Roman" panose="02020603050405020304" pitchFamily="18" charset="0"/>
              </a:rPr>
              <a:t>ідеологічної</a:t>
            </a:r>
            <a:r>
              <a:rPr lang="ru-RU" i="1" dirty="0" smtClean="0">
                <a:cs typeface="Times New Roman" panose="02020603050405020304" pitchFamily="18" charset="0"/>
              </a:rPr>
              <a:t> </a:t>
            </a:r>
            <a:r>
              <a:rPr lang="ru-RU" i="1" dirty="0" err="1" smtClean="0">
                <a:cs typeface="Times New Roman" panose="02020603050405020304" pitchFamily="18" charset="0"/>
              </a:rPr>
              <a:t>боротьби</a:t>
            </a:r>
            <a:r>
              <a:rPr lang="ru-RU" dirty="0" smtClean="0">
                <a:cs typeface="Times New Roman" panose="02020603050405020304" pitchFamily="18" charset="0"/>
              </a:rPr>
              <a:t>.</a:t>
            </a:r>
          </a:p>
          <a:p>
            <a:pPr marL="0" indent="0" algn="just">
              <a:buClr>
                <a:schemeClr val="accent1">
                  <a:lumMod val="60000"/>
                  <a:lumOff val="40000"/>
                </a:schemeClr>
              </a:buClr>
              <a:buNone/>
              <a:defRPr/>
            </a:pPr>
            <a:r>
              <a:rPr lang="ru-RU" dirty="0" err="1" smtClean="0">
                <a:cs typeface="Times New Roman" panose="02020603050405020304" pitchFamily="18" charset="0"/>
              </a:rPr>
              <a:t>Такі</a:t>
            </a:r>
            <a:r>
              <a:rPr lang="ru-RU" dirty="0" smtClean="0">
                <a:cs typeface="Times New Roman" panose="02020603050405020304" pitchFamily="18" charset="0"/>
              </a:rPr>
              <a:t> </a:t>
            </a:r>
            <a:r>
              <a:rPr lang="ru-RU" dirty="0" err="1" smtClean="0">
                <a:cs typeface="Times New Roman" panose="02020603050405020304" pitchFamily="18" charset="0"/>
              </a:rPr>
              <a:t>війни</a:t>
            </a:r>
            <a:r>
              <a:rPr lang="ru-RU" dirty="0" smtClean="0">
                <a:cs typeface="Times New Roman" panose="02020603050405020304" pitchFamily="18" charset="0"/>
              </a:rPr>
              <a:t> не </a:t>
            </a:r>
            <a:r>
              <a:rPr lang="ru-RU" dirty="0" err="1" smtClean="0">
                <a:cs typeface="Times New Roman" panose="02020603050405020304" pitchFamily="18" charset="0"/>
              </a:rPr>
              <a:t>призводять</a:t>
            </a:r>
            <a:r>
              <a:rPr lang="ru-RU" dirty="0" smtClean="0">
                <a:cs typeface="Times New Roman" panose="02020603050405020304" pitchFamily="18" charset="0"/>
              </a:rPr>
              <a:t> </a:t>
            </a:r>
            <a:r>
              <a:rPr lang="ru-RU" dirty="0" err="1" smtClean="0">
                <a:cs typeface="Times New Roman" panose="02020603050405020304" pitchFamily="18" charset="0"/>
              </a:rPr>
              <a:t>безпосередньо</a:t>
            </a:r>
            <a:r>
              <a:rPr lang="ru-RU" dirty="0" smtClean="0">
                <a:cs typeface="Times New Roman" panose="02020603050405020304" pitchFamily="18" charset="0"/>
              </a:rPr>
              <a:t> до </a:t>
            </a:r>
            <a:r>
              <a:rPr lang="ru-RU" dirty="0" err="1" smtClean="0">
                <a:cs typeface="Times New Roman" panose="02020603050405020304" pitchFamily="18" charset="0"/>
              </a:rPr>
              <a:t>кровопролиття</a:t>
            </a:r>
            <a:r>
              <a:rPr lang="ru-RU" dirty="0" smtClean="0">
                <a:cs typeface="Times New Roman" panose="02020603050405020304" pitchFamily="18" charset="0"/>
              </a:rPr>
              <a:t>, </a:t>
            </a:r>
            <a:r>
              <a:rPr lang="ru-RU" dirty="0" err="1" smtClean="0">
                <a:cs typeface="Times New Roman" panose="02020603050405020304" pitchFamily="18" charset="0"/>
              </a:rPr>
              <a:t>руйнувань</a:t>
            </a:r>
            <a:r>
              <a:rPr lang="ru-RU" dirty="0" smtClean="0">
                <a:cs typeface="Times New Roman" panose="02020603050405020304" pitchFamily="18" charset="0"/>
              </a:rPr>
              <a:t>, при </a:t>
            </a:r>
            <a:r>
              <a:rPr lang="ru-RU" dirty="0" err="1" smtClean="0">
                <a:cs typeface="Times New Roman" panose="02020603050405020304" pitchFamily="18" charset="0"/>
              </a:rPr>
              <a:t>їх</a:t>
            </a:r>
            <a:r>
              <a:rPr lang="ru-RU" dirty="0" smtClean="0">
                <a:cs typeface="Times New Roman" panose="02020603050405020304" pitchFamily="18" charset="0"/>
              </a:rPr>
              <a:t> </a:t>
            </a:r>
            <a:r>
              <a:rPr lang="ru-RU" dirty="0" err="1" smtClean="0">
                <a:cs typeface="Times New Roman" panose="02020603050405020304" pitchFamily="18" charset="0"/>
              </a:rPr>
              <a:t>веденні</a:t>
            </a:r>
            <a:r>
              <a:rPr lang="ru-RU" dirty="0" smtClean="0">
                <a:cs typeface="Times New Roman" panose="02020603050405020304" pitchFamily="18" charset="0"/>
              </a:rPr>
              <a:t> </a:t>
            </a:r>
            <a:r>
              <a:rPr lang="ru-RU" dirty="0" err="1" smtClean="0">
                <a:cs typeface="Times New Roman" panose="02020603050405020304" pitchFamily="18" charset="0"/>
              </a:rPr>
              <a:t>немає</a:t>
            </a:r>
            <a:r>
              <a:rPr lang="ru-RU" dirty="0" smtClean="0">
                <a:cs typeface="Times New Roman" panose="02020603050405020304" pitchFamily="18" charset="0"/>
              </a:rPr>
              <a:t> жертв, </a:t>
            </a:r>
            <a:r>
              <a:rPr lang="ru-RU" dirty="0" err="1" smtClean="0">
                <a:cs typeface="Times New Roman" panose="02020603050405020304" pitchFamily="18" charset="0"/>
              </a:rPr>
              <a:t>ніхто</a:t>
            </a:r>
            <a:r>
              <a:rPr lang="ru-RU" dirty="0" smtClean="0">
                <a:cs typeface="Times New Roman" panose="02020603050405020304" pitchFamily="18" charset="0"/>
              </a:rPr>
              <a:t> не </a:t>
            </a:r>
            <a:r>
              <a:rPr lang="ru-RU" dirty="0" err="1" smtClean="0">
                <a:cs typeface="Times New Roman" panose="02020603050405020304" pitchFamily="18" charset="0"/>
              </a:rPr>
              <a:t>позбавляється</a:t>
            </a:r>
            <a:r>
              <a:rPr lang="ru-RU" dirty="0" smtClean="0">
                <a:cs typeface="Times New Roman" panose="02020603050405020304" pitchFamily="18" charset="0"/>
              </a:rPr>
              <a:t> </a:t>
            </a:r>
            <a:r>
              <a:rPr lang="ru-RU" dirty="0" err="1" smtClean="0">
                <a:cs typeface="Times New Roman" panose="02020603050405020304" pitchFamily="18" charset="0"/>
              </a:rPr>
              <a:t>їжі</a:t>
            </a:r>
            <a:r>
              <a:rPr lang="ru-RU" dirty="0" smtClean="0">
                <a:cs typeface="Times New Roman" panose="02020603050405020304" pitchFamily="18" charset="0"/>
              </a:rPr>
              <a:t>, </a:t>
            </a:r>
            <a:r>
              <a:rPr lang="ru-RU" dirty="0" err="1" smtClean="0">
                <a:cs typeface="Times New Roman" panose="02020603050405020304" pitchFamily="18" charset="0"/>
              </a:rPr>
              <a:t>даху</a:t>
            </a:r>
            <a:r>
              <a:rPr lang="ru-RU" dirty="0" smtClean="0">
                <a:cs typeface="Times New Roman" panose="02020603050405020304" pitchFamily="18" charset="0"/>
              </a:rPr>
              <a:t> над головою. І </a:t>
            </a:r>
            <a:r>
              <a:rPr lang="ru-RU" dirty="0" err="1" smtClean="0">
                <a:cs typeface="Times New Roman" panose="02020603050405020304" pitchFamily="18" charset="0"/>
              </a:rPr>
              <a:t>це</a:t>
            </a:r>
            <a:r>
              <a:rPr lang="ru-RU" dirty="0" smtClean="0">
                <a:cs typeface="Times New Roman" panose="02020603050405020304" pitchFamily="18" charset="0"/>
              </a:rPr>
              <a:t> </a:t>
            </a:r>
            <a:r>
              <a:rPr lang="ru-RU" dirty="0" err="1" smtClean="0">
                <a:cs typeface="Times New Roman" panose="02020603050405020304" pitchFamily="18" charset="0"/>
              </a:rPr>
              <a:t>породжує</a:t>
            </a:r>
            <a:r>
              <a:rPr lang="ru-RU" dirty="0" smtClean="0">
                <a:cs typeface="Times New Roman" panose="02020603050405020304" pitchFamily="18" charset="0"/>
              </a:rPr>
              <a:t> </a:t>
            </a:r>
            <a:r>
              <a:rPr lang="ru-RU" dirty="0" err="1" smtClean="0">
                <a:cs typeface="Times New Roman" panose="02020603050405020304" pitchFamily="18" charset="0"/>
              </a:rPr>
              <a:t>легковажне</a:t>
            </a:r>
            <a:r>
              <a:rPr lang="ru-RU" dirty="0" smtClean="0">
                <a:cs typeface="Times New Roman" panose="02020603050405020304" pitchFamily="18" charset="0"/>
              </a:rPr>
              <a:t> </a:t>
            </a:r>
            <a:r>
              <a:rPr lang="ru-RU" dirty="0" err="1" smtClean="0">
                <a:cs typeface="Times New Roman" panose="02020603050405020304" pitchFamily="18" charset="0"/>
              </a:rPr>
              <a:t>ставлення</a:t>
            </a:r>
            <a:r>
              <a:rPr lang="ru-RU" dirty="0" smtClean="0">
                <a:cs typeface="Times New Roman" panose="02020603050405020304" pitchFamily="18" charset="0"/>
              </a:rPr>
              <a:t> до них. Тим часом </a:t>
            </a:r>
            <a:r>
              <a:rPr lang="ru-RU" dirty="0" err="1" smtClean="0">
                <a:cs typeface="Times New Roman" panose="02020603050405020304" pitchFamily="18" charset="0"/>
              </a:rPr>
              <a:t>руйнування</a:t>
            </a:r>
            <a:r>
              <a:rPr lang="ru-RU" dirty="0" smtClean="0">
                <a:cs typeface="Times New Roman" panose="02020603050405020304" pitchFamily="18" charset="0"/>
              </a:rPr>
              <a:t>, </a:t>
            </a:r>
            <a:r>
              <a:rPr lang="ru-RU" dirty="0" err="1" smtClean="0">
                <a:cs typeface="Times New Roman" panose="02020603050405020304" pitchFamily="18" charset="0"/>
              </a:rPr>
              <a:t>яких</a:t>
            </a:r>
            <a:r>
              <a:rPr lang="ru-RU" dirty="0" smtClean="0">
                <a:cs typeface="Times New Roman" panose="02020603050405020304" pitchFamily="18" charset="0"/>
              </a:rPr>
              <a:t> </a:t>
            </a:r>
            <a:r>
              <a:rPr lang="ru-RU" dirty="0" err="1" smtClean="0">
                <a:cs typeface="Times New Roman" panose="02020603050405020304" pitchFamily="18" charset="0"/>
              </a:rPr>
              <a:t>завдають</a:t>
            </a:r>
            <a:r>
              <a:rPr lang="ru-RU" dirty="0" smtClean="0">
                <a:cs typeface="Times New Roman" panose="02020603050405020304" pitchFamily="18" charset="0"/>
              </a:rPr>
              <a:t> </a:t>
            </a:r>
            <a:r>
              <a:rPr lang="ru-RU" dirty="0" err="1" smtClean="0">
                <a:cs typeface="Times New Roman" panose="02020603050405020304" pitchFamily="18" charset="0"/>
              </a:rPr>
              <a:t>інформаційні</a:t>
            </a:r>
            <a:r>
              <a:rPr lang="ru-RU" dirty="0" smtClean="0">
                <a:cs typeface="Times New Roman" panose="02020603050405020304" pitchFamily="18" charset="0"/>
              </a:rPr>
              <a:t> </a:t>
            </a:r>
            <a:r>
              <a:rPr lang="ru-RU" dirty="0" err="1" smtClean="0">
                <a:cs typeface="Times New Roman" panose="02020603050405020304" pitchFamily="18" charset="0"/>
              </a:rPr>
              <a:t>війни</a:t>
            </a:r>
            <a:r>
              <a:rPr lang="ru-RU" dirty="0" smtClean="0">
                <a:cs typeface="Times New Roman" panose="02020603050405020304" pitchFamily="18" charset="0"/>
              </a:rPr>
              <a:t> в </a:t>
            </a:r>
            <a:r>
              <a:rPr lang="ru-RU" dirty="0" err="1" smtClean="0">
                <a:cs typeface="Times New Roman" panose="02020603050405020304" pitchFamily="18" charset="0"/>
              </a:rPr>
              <a:t>суспільній</a:t>
            </a:r>
            <a:r>
              <a:rPr lang="ru-RU" dirty="0" smtClean="0">
                <a:cs typeface="Times New Roman" panose="02020603050405020304" pitchFamily="18" charset="0"/>
              </a:rPr>
              <a:t> </a:t>
            </a:r>
            <a:r>
              <a:rPr lang="ru-RU" dirty="0" err="1" smtClean="0">
                <a:cs typeface="Times New Roman" panose="02020603050405020304" pitchFamily="18" charset="0"/>
              </a:rPr>
              <a:t>психології</a:t>
            </a:r>
            <a:r>
              <a:rPr lang="ru-RU" dirty="0" smtClean="0">
                <a:cs typeface="Times New Roman" panose="02020603050405020304" pitchFamily="18" charset="0"/>
              </a:rPr>
              <a:t>, за масштабами і за </a:t>
            </a:r>
            <a:r>
              <a:rPr lang="ru-RU" dirty="0" err="1" smtClean="0">
                <a:cs typeface="Times New Roman" panose="02020603050405020304" pitchFamily="18" charset="0"/>
              </a:rPr>
              <a:t>значенням</a:t>
            </a:r>
            <a:r>
              <a:rPr lang="ru-RU" dirty="0" smtClean="0">
                <a:cs typeface="Times New Roman" panose="02020603050405020304" pitchFamily="18" charset="0"/>
              </a:rPr>
              <a:t> </a:t>
            </a:r>
            <a:r>
              <a:rPr lang="ru-RU" dirty="0" err="1" smtClean="0">
                <a:cs typeface="Times New Roman" panose="02020603050405020304" pitchFamily="18" charset="0"/>
              </a:rPr>
              <a:t>цілком</a:t>
            </a:r>
            <a:r>
              <a:rPr lang="ru-RU" dirty="0" smtClean="0">
                <a:cs typeface="Times New Roman" panose="02020603050405020304" pitchFamily="18" charset="0"/>
              </a:rPr>
              <a:t> </a:t>
            </a:r>
            <a:r>
              <a:rPr lang="ru-RU" dirty="0" err="1" smtClean="0">
                <a:cs typeface="Times New Roman" panose="02020603050405020304" pitchFamily="18" charset="0"/>
              </a:rPr>
              <a:t>сумірні</a:t>
            </a:r>
            <a:r>
              <a:rPr lang="ru-RU" dirty="0" smtClean="0">
                <a:cs typeface="Times New Roman" panose="02020603050405020304" pitchFamily="18" charset="0"/>
              </a:rPr>
              <a:t> </a:t>
            </a:r>
            <a:r>
              <a:rPr lang="ru-RU" dirty="0" err="1" smtClean="0">
                <a:cs typeface="Times New Roman" panose="02020603050405020304" pitchFamily="18" charset="0"/>
              </a:rPr>
              <a:t>зі</a:t>
            </a:r>
            <a:r>
              <a:rPr lang="ru-RU" dirty="0" smtClean="0">
                <a:cs typeface="Times New Roman" panose="02020603050405020304" pitchFamily="18" charset="0"/>
              </a:rPr>
              <a:t> </a:t>
            </a:r>
            <a:r>
              <a:rPr lang="ru-RU" dirty="0" err="1" smtClean="0">
                <a:cs typeface="Times New Roman" panose="02020603050405020304" pitchFamily="18" charset="0"/>
              </a:rPr>
              <a:t>збройними</a:t>
            </a:r>
            <a:r>
              <a:rPr lang="ru-RU" dirty="0" smtClean="0">
                <a:cs typeface="Times New Roman" panose="02020603050405020304" pitchFamily="18" charset="0"/>
              </a:rPr>
              <a:t> </a:t>
            </a:r>
            <a:r>
              <a:rPr lang="ru-RU" dirty="0" err="1" smtClean="0">
                <a:cs typeface="Times New Roman" panose="02020603050405020304" pitchFamily="18" charset="0"/>
              </a:rPr>
              <a:t>війнами</a:t>
            </a:r>
            <a:r>
              <a:rPr lang="ru-RU" dirty="0" smtClean="0">
                <a:cs typeface="Times New Roman" panose="02020603050405020304" pitchFamily="18" charset="0"/>
              </a:rPr>
              <a:t>, а часом і </a:t>
            </a:r>
            <a:r>
              <a:rPr lang="ru-RU" dirty="0" err="1" smtClean="0">
                <a:cs typeface="Times New Roman" panose="02020603050405020304" pitchFamily="18" charset="0"/>
              </a:rPr>
              <a:t>перевищують</a:t>
            </a:r>
            <a:r>
              <a:rPr lang="ru-RU" dirty="0" smtClean="0">
                <a:cs typeface="Times New Roman" panose="02020603050405020304" pitchFamily="18" charset="0"/>
              </a:rPr>
              <a:t> </a:t>
            </a:r>
            <a:r>
              <a:rPr lang="ru-RU" dirty="0" err="1" smtClean="0">
                <a:cs typeface="Times New Roman" panose="02020603050405020304" pitchFamily="18" charset="0"/>
              </a:rPr>
              <a:t>їх</a:t>
            </a:r>
            <a:r>
              <a:rPr lang="ru-RU" dirty="0" smtClean="0">
                <a:cs typeface="Times New Roman" panose="02020603050405020304" pitchFamily="18" charset="0"/>
              </a:rPr>
              <a:t> </a:t>
            </a:r>
            <a:r>
              <a:rPr lang="ru-RU" dirty="0" err="1" smtClean="0">
                <a:cs typeface="Times New Roman" panose="02020603050405020304" pitchFamily="18" charset="0"/>
              </a:rPr>
              <a:t>наслідки</a:t>
            </a:r>
            <a:r>
              <a:rPr lang="ru-RU" dirty="0" smtClean="0">
                <a:cs typeface="Times New Roman" panose="02020603050405020304" pitchFamily="18" charset="0"/>
              </a:rPr>
              <a:t>. </a:t>
            </a:r>
          </a:p>
          <a:p>
            <a:endParaRPr lang="ru-RU" dirty="0"/>
          </a:p>
        </p:txBody>
      </p:sp>
      <p:pic>
        <p:nvPicPr>
          <p:cNvPr id="6" name="Рисунок 5"/>
          <p:cNvPicPr>
            <a:picLocks noChangeAspect="1"/>
          </p:cNvPicPr>
          <p:nvPr/>
        </p:nvPicPr>
        <p:blipFill rotWithShape="1">
          <a:blip r:embed="rId2"/>
          <a:srcRect l="9473" t="29822" r="9807" b="6429"/>
          <a:stretch/>
        </p:blipFill>
        <p:spPr>
          <a:xfrm>
            <a:off x="2255520" y="2570480"/>
            <a:ext cx="8321040" cy="4240604"/>
          </a:xfrm>
          <a:prstGeom prst="rect">
            <a:avLst/>
          </a:prstGeom>
        </p:spPr>
      </p:pic>
    </p:spTree>
    <p:extLst>
      <p:ext uri="{BB962C8B-B14F-4D97-AF65-F5344CB8AC3E}">
        <p14:creationId xmlns:p14="http://schemas.microsoft.com/office/powerpoint/2010/main" val="315753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79755"/>
          </a:xfrm>
        </p:spPr>
        <p:txBody>
          <a:bodyPr>
            <a:normAutofit fontScale="90000"/>
          </a:bodyPr>
          <a:lstStyle/>
          <a:p>
            <a:pPr algn="ctr"/>
            <a:r>
              <a:rPr lang="uk-UA" b="1" dirty="0" smtClean="0">
                <a:solidFill>
                  <a:srgbClr val="0070C0"/>
                </a:solidFill>
              </a:rPr>
              <a:t>МОВА ВОРОЖНЕЧІ</a:t>
            </a:r>
            <a:endParaRPr lang="ru-RU" b="1" dirty="0">
              <a:solidFill>
                <a:srgbClr val="0070C0"/>
              </a:solidFill>
            </a:endParaRPr>
          </a:p>
        </p:txBody>
      </p:sp>
      <p:sp>
        <p:nvSpPr>
          <p:cNvPr id="3" name="Объект 2"/>
          <p:cNvSpPr>
            <a:spLocks noGrp="1"/>
          </p:cNvSpPr>
          <p:nvPr>
            <p:ph idx="1"/>
          </p:nvPr>
        </p:nvSpPr>
        <p:spPr>
          <a:xfrm>
            <a:off x="929640" y="944880"/>
            <a:ext cx="10515600" cy="2753360"/>
          </a:xfrm>
        </p:spPr>
        <p:txBody>
          <a:bodyPr>
            <a:normAutofit fontScale="92500" lnSpcReduction="20000"/>
          </a:bodyPr>
          <a:lstStyle/>
          <a:p>
            <a:pPr marL="0" indent="0" algn="just">
              <a:buNone/>
            </a:pPr>
            <a:r>
              <a:rPr lang="en-US" dirty="0"/>
              <a:t>(hate speech) ― </a:t>
            </a:r>
            <a:r>
              <a:rPr lang="ru-RU" dirty="0" err="1"/>
              <a:t>це</a:t>
            </a:r>
            <a:r>
              <a:rPr lang="ru-RU" dirty="0"/>
              <a:t> </a:t>
            </a:r>
            <a:r>
              <a:rPr lang="ru-RU" dirty="0" err="1"/>
              <a:t>систематичне</a:t>
            </a:r>
            <a:r>
              <a:rPr lang="ru-RU" dirty="0"/>
              <a:t> </a:t>
            </a:r>
            <a:r>
              <a:rPr lang="ru-RU" dirty="0" err="1"/>
              <a:t>вживання</a:t>
            </a:r>
            <a:r>
              <a:rPr lang="ru-RU" dirty="0"/>
              <a:t> </a:t>
            </a:r>
            <a:r>
              <a:rPr lang="ru-RU" dirty="0" err="1"/>
              <a:t>слів</a:t>
            </a:r>
            <a:r>
              <a:rPr lang="ru-RU" dirty="0"/>
              <a:t> і </a:t>
            </a:r>
            <a:r>
              <a:rPr lang="ru-RU" dirty="0" err="1"/>
              <a:t>висловів</a:t>
            </a:r>
            <a:r>
              <a:rPr lang="ru-RU" dirty="0"/>
              <a:t>, що </a:t>
            </a:r>
            <a:r>
              <a:rPr lang="ru-RU" dirty="0" err="1"/>
              <a:t>виявляють</a:t>
            </a:r>
            <a:r>
              <a:rPr lang="ru-RU" dirty="0"/>
              <a:t> </a:t>
            </a:r>
            <a:r>
              <a:rPr lang="ru-RU" dirty="0" err="1"/>
              <a:t>агресію</a:t>
            </a:r>
            <a:r>
              <a:rPr lang="ru-RU" dirty="0"/>
              <a:t> </a:t>
            </a:r>
            <a:r>
              <a:rPr lang="ru-RU" dirty="0" err="1"/>
              <a:t>проти</a:t>
            </a:r>
            <a:r>
              <a:rPr lang="ru-RU" dirty="0"/>
              <a:t> </a:t>
            </a:r>
            <a:r>
              <a:rPr lang="ru-RU" dirty="0" err="1"/>
              <a:t>людини</a:t>
            </a:r>
            <a:r>
              <a:rPr lang="ru-RU" dirty="0"/>
              <a:t> </a:t>
            </a:r>
            <a:r>
              <a:rPr lang="ru-RU" dirty="0" err="1"/>
              <a:t>або</a:t>
            </a:r>
            <a:r>
              <a:rPr lang="ru-RU" dirty="0"/>
              <a:t> </a:t>
            </a:r>
            <a:r>
              <a:rPr lang="ru-RU" dirty="0" err="1"/>
              <a:t>групи</a:t>
            </a:r>
            <a:r>
              <a:rPr lang="ru-RU" dirty="0"/>
              <a:t> </a:t>
            </a:r>
            <a:r>
              <a:rPr lang="ru-RU" dirty="0" err="1"/>
              <a:t>осіб</a:t>
            </a:r>
            <a:r>
              <a:rPr lang="ru-RU" dirty="0"/>
              <a:t> за </a:t>
            </a:r>
            <a:r>
              <a:rPr lang="ru-RU" dirty="0" err="1"/>
              <a:t>ознакою</a:t>
            </a:r>
            <a:r>
              <a:rPr lang="ru-RU" dirty="0"/>
              <a:t> </a:t>
            </a:r>
            <a:r>
              <a:rPr lang="ru-RU" dirty="0" err="1"/>
              <a:t>раси</a:t>
            </a:r>
            <a:r>
              <a:rPr lang="ru-RU" dirty="0"/>
              <a:t>, </a:t>
            </a:r>
            <a:r>
              <a:rPr lang="ru-RU" dirty="0" err="1"/>
              <a:t>релігії</a:t>
            </a:r>
            <a:r>
              <a:rPr lang="ru-RU" dirty="0"/>
              <a:t>, </a:t>
            </a:r>
            <a:r>
              <a:rPr lang="ru-RU" dirty="0" err="1"/>
              <a:t>статі</a:t>
            </a:r>
            <a:r>
              <a:rPr lang="ru-RU" dirty="0"/>
              <a:t> </a:t>
            </a:r>
            <a:r>
              <a:rPr lang="ru-RU" dirty="0" err="1"/>
              <a:t>або</a:t>
            </a:r>
            <a:r>
              <a:rPr lang="ru-RU" dirty="0"/>
              <a:t> </a:t>
            </a:r>
            <a:r>
              <a:rPr lang="ru-RU" dirty="0" err="1"/>
              <a:t>сексуальної</a:t>
            </a:r>
            <a:r>
              <a:rPr lang="ru-RU" dirty="0"/>
              <a:t> </a:t>
            </a:r>
            <a:r>
              <a:rPr lang="ru-RU" dirty="0" err="1"/>
              <a:t>орієнтації</a:t>
            </a:r>
            <a:r>
              <a:rPr lang="ru-RU" dirty="0"/>
              <a:t>. </a:t>
            </a:r>
            <a:r>
              <a:rPr lang="ru-RU" dirty="0" err="1"/>
              <a:t>Іншими</a:t>
            </a:r>
            <a:r>
              <a:rPr lang="ru-RU" dirty="0"/>
              <a:t> словами, </a:t>
            </a:r>
            <a:r>
              <a:rPr lang="ru-RU" dirty="0" err="1"/>
              <a:t>мова</a:t>
            </a:r>
            <a:r>
              <a:rPr lang="ru-RU" dirty="0"/>
              <a:t> </a:t>
            </a:r>
            <a:r>
              <a:rPr lang="ru-RU" dirty="0" err="1"/>
              <a:t>ворожнечі</a:t>
            </a:r>
            <a:r>
              <a:rPr lang="ru-RU" dirty="0"/>
              <a:t> ― </a:t>
            </a:r>
            <a:r>
              <a:rPr lang="ru-RU" dirty="0" err="1"/>
              <a:t>це</a:t>
            </a:r>
            <a:r>
              <a:rPr lang="ru-RU" dirty="0"/>
              <a:t> </a:t>
            </a:r>
            <a:r>
              <a:rPr lang="ru-RU" dirty="0" err="1"/>
              <a:t>вияв</a:t>
            </a:r>
            <a:r>
              <a:rPr lang="ru-RU" dirty="0"/>
              <a:t> </a:t>
            </a:r>
            <a:r>
              <a:rPr lang="ru-RU" dirty="0" err="1" smtClean="0"/>
              <a:t>дискримінації</a:t>
            </a:r>
            <a:r>
              <a:rPr lang="ru-RU" dirty="0" smtClean="0"/>
              <a:t>.</a:t>
            </a:r>
          </a:p>
          <a:p>
            <a:pPr marL="0" indent="0" algn="just">
              <a:buNone/>
            </a:pPr>
            <a:r>
              <a:rPr lang="uk-UA" dirty="0" smtClean="0"/>
              <a:t>Це </a:t>
            </a:r>
            <a:r>
              <a:rPr lang="uk-UA" dirty="0"/>
              <a:t>зміст, що свідомо чи підсвідомо </a:t>
            </a:r>
            <a:r>
              <a:rPr lang="uk-UA" dirty="0">
                <a:solidFill>
                  <a:srgbClr val="FF0000"/>
                </a:solidFill>
              </a:rPr>
              <a:t>програмує людину на агресію.</a:t>
            </a:r>
          </a:p>
          <a:p>
            <a:pPr marL="0" indent="0" algn="just">
              <a:buNone/>
            </a:pPr>
            <a:r>
              <a:rPr lang="uk-UA" dirty="0" smtClean="0"/>
              <a:t>Це </a:t>
            </a:r>
            <a:r>
              <a:rPr lang="uk-UA" dirty="0">
                <a:solidFill>
                  <a:srgbClr val="FF0000"/>
                </a:solidFill>
              </a:rPr>
              <a:t>мова нетерпимості</a:t>
            </a:r>
            <a:r>
              <a:rPr lang="uk-UA" dirty="0"/>
              <a:t>, спрямована на несприйняття відмінностей, притаманних іншим людям</a:t>
            </a:r>
            <a:r>
              <a:rPr lang="uk-UA" dirty="0" smtClean="0"/>
              <a:t>.</a:t>
            </a:r>
          </a:p>
          <a:p>
            <a:pPr marL="0" indent="0" algn="ctr">
              <a:buNone/>
            </a:pPr>
            <a:r>
              <a:rPr lang="uk-UA" b="1" dirty="0" smtClean="0">
                <a:solidFill>
                  <a:srgbClr val="0070C0"/>
                </a:solidFill>
              </a:rPr>
              <a:t>ОЗНАКИ:</a:t>
            </a:r>
            <a:endParaRPr lang="ru-RU" b="1" dirty="0">
              <a:solidFill>
                <a:srgbClr val="0070C0"/>
              </a:solidFill>
            </a:endParaRPr>
          </a:p>
          <a:p>
            <a:pPr marL="0" indent="0">
              <a:buNone/>
            </a:pPr>
            <a:endParaRPr lang="ru-RU" b="1" dirty="0">
              <a:solidFill>
                <a:schemeClr val="tx1">
                  <a:lumMod val="65000"/>
                  <a:lumOff val="35000"/>
                </a:schemeClr>
              </a:solidFill>
              <a:latin typeface="Arial Black" panose="020B0A04020102020204" pitchFamily="34" charset="0"/>
            </a:endParaRPr>
          </a:p>
        </p:txBody>
      </p:sp>
      <p:sp>
        <p:nvSpPr>
          <p:cNvPr id="4" name="Овальная выноска 3"/>
          <p:cNvSpPr/>
          <p:nvPr/>
        </p:nvSpPr>
        <p:spPr>
          <a:xfrm>
            <a:off x="111760" y="3693154"/>
            <a:ext cx="3707295" cy="1169681"/>
          </a:xfrm>
          <a:prstGeom prst="wedgeEllipseCallout">
            <a:avLst>
              <a:gd name="adj1" fmla="val 65856"/>
              <a:gd name="adj2" fmla="val 64371"/>
            </a:avLst>
          </a:prstGeom>
          <a:solidFill>
            <a:srgbClr val="0B69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Arial Black" panose="020B0A04020102020204" pitchFamily="34" charset="0"/>
              </a:rPr>
              <a:t>ЕМОЦІЙНІСТЬ</a:t>
            </a:r>
          </a:p>
        </p:txBody>
      </p:sp>
      <p:sp>
        <p:nvSpPr>
          <p:cNvPr id="5" name="Овальная выноска 4"/>
          <p:cNvSpPr/>
          <p:nvPr/>
        </p:nvSpPr>
        <p:spPr>
          <a:xfrm>
            <a:off x="8189308" y="3017310"/>
            <a:ext cx="3677572" cy="996315"/>
          </a:xfrm>
          <a:prstGeom prst="wedgeEllipseCallout">
            <a:avLst>
              <a:gd name="adj1" fmla="val -58299"/>
              <a:gd name="adj2" fmla="val 106575"/>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Arial Black" panose="020B0A04020102020204" pitchFamily="34" charset="0"/>
              </a:rPr>
              <a:t>ПОШИРЕННЯ НЕГАТИВНИХ СТЕРЕОТИПІВ</a:t>
            </a:r>
          </a:p>
        </p:txBody>
      </p:sp>
      <p:sp>
        <p:nvSpPr>
          <p:cNvPr id="7" name="Овальная выноска 6"/>
          <p:cNvSpPr/>
          <p:nvPr/>
        </p:nvSpPr>
        <p:spPr>
          <a:xfrm>
            <a:off x="8154741" y="4580405"/>
            <a:ext cx="4037259" cy="1505650"/>
          </a:xfrm>
          <a:prstGeom prst="wedgeEllipseCallout">
            <a:avLst>
              <a:gd name="adj1" fmla="val -50057"/>
              <a:gd name="adj2" fmla="val 5044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latin typeface="Arial Black" panose="020B0A04020102020204" pitchFamily="34" charset="0"/>
              </a:rPr>
              <a:t>ДЕГУМАНІЗАЦІЯ (</a:t>
            </a:r>
            <a:r>
              <a:rPr lang="ru-RU" sz="1600" b="1" dirty="0" err="1">
                <a:latin typeface="Arial Black" panose="020B0A04020102020204" pitchFamily="34" charset="0"/>
              </a:rPr>
              <a:t>людина</a:t>
            </a:r>
            <a:r>
              <a:rPr lang="ru-RU" sz="1600" b="1" dirty="0">
                <a:latin typeface="Arial Black" panose="020B0A04020102020204" pitchFamily="34" charset="0"/>
              </a:rPr>
              <a:t> </a:t>
            </a:r>
            <a:r>
              <a:rPr lang="ru-RU" sz="1600" b="1" dirty="0" err="1">
                <a:latin typeface="Arial Black" panose="020B0A04020102020204" pitchFamily="34" charset="0"/>
              </a:rPr>
              <a:t>зображується</a:t>
            </a:r>
            <a:r>
              <a:rPr lang="ru-RU" sz="1600" b="1" dirty="0">
                <a:latin typeface="Arial Black" panose="020B0A04020102020204" pitchFamily="34" charset="0"/>
              </a:rPr>
              <a:t> як </a:t>
            </a:r>
            <a:r>
              <a:rPr lang="ru-RU" sz="1600" b="1" dirty="0" err="1">
                <a:latin typeface="Arial Black" panose="020B0A04020102020204" pitchFamily="34" charset="0"/>
              </a:rPr>
              <a:t>тварина</a:t>
            </a:r>
            <a:r>
              <a:rPr lang="ru-RU" sz="1600" b="1" dirty="0">
                <a:latin typeface="Arial Black" panose="020B0A04020102020204" pitchFamily="34" charset="0"/>
              </a:rPr>
              <a:t>, </a:t>
            </a:r>
            <a:r>
              <a:rPr lang="ru-RU" sz="1600" b="1" dirty="0" err="1">
                <a:latin typeface="Arial Black" panose="020B0A04020102020204" pitchFamily="34" charset="0"/>
              </a:rPr>
              <a:t>неприємна</a:t>
            </a:r>
            <a:r>
              <a:rPr lang="ru-RU" sz="1600" b="1" dirty="0">
                <a:latin typeface="Arial Black" panose="020B0A04020102020204" pitchFamily="34" charset="0"/>
              </a:rPr>
              <a:t> </a:t>
            </a:r>
            <a:r>
              <a:rPr lang="ru-RU" sz="1600" b="1" dirty="0" err="1">
                <a:latin typeface="Arial Black" panose="020B0A04020102020204" pitchFamily="34" charset="0"/>
              </a:rPr>
              <a:t>істота</a:t>
            </a:r>
            <a:r>
              <a:rPr lang="ru-RU" sz="1600" b="1" dirty="0">
                <a:latin typeface="Arial Black" panose="020B0A04020102020204" pitchFamily="34" charset="0"/>
              </a:rPr>
              <a:t>)</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935" y="3693154"/>
            <a:ext cx="2875005" cy="2875005"/>
          </a:xfrm>
          <a:prstGeom prst="rect">
            <a:avLst/>
          </a:prstGeom>
        </p:spPr>
      </p:pic>
    </p:spTree>
    <p:extLst>
      <p:ext uri="{BB962C8B-B14F-4D97-AF65-F5344CB8AC3E}">
        <p14:creationId xmlns:p14="http://schemas.microsoft.com/office/powerpoint/2010/main" val="403165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52475"/>
          </a:xfrm>
        </p:spPr>
        <p:txBody>
          <a:bodyPr/>
          <a:lstStyle/>
          <a:p>
            <a:pPr algn="ctr"/>
            <a:r>
              <a:rPr lang="uk-UA" b="1" dirty="0" smtClean="0">
                <a:solidFill>
                  <a:srgbClr val="0070C0"/>
                </a:solidFill>
              </a:rPr>
              <a:t>МАНІПУЛЯЦІЯ</a:t>
            </a:r>
            <a:endParaRPr lang="ru-RU" b="1" dirty="0">
              <a:solidFill>
                <a:srgbClr val="0070C0"/>
              </a:solidFill>
            </a:endParaRPr>
          </a:p>
        </p:txBody>
      </p:sp>
      <p:sp>
        <p:nvSpPr>
          <p:cNvPr id="3" name="Объект 2"/>
          <p:cNvSpPr>
            <a:spLocks noGrp="1"/>
          </p:cNvSpPr>
          <p:nvPr>
            <p:ph idx="1"/>
          </p:nvPr>
        </p:nvSpPr>
        <p:spPr>
          <a:xfrm>
            <a:off x="314960" y="1002664"/>
            <a:ext cx="7366000" cy="5448935"/>
          </a:xfrm>
        </p:spPr>
        <p:txBody>
          <a:bodyPr/>
          <a:lstStyle/>
          <a:p>
            <a:pPr marL="0" indent="0">
              <a:buNone/>
            </a:pPr>
            <a:r>
              <a:rPr lang="ru-RU" b="1" dirty="0" err="1"/>
              <a:t>Деяка</a:t>
            </a:r>
            <a:r>
              <a:rPr lang="ru-RU" b="1" dirty="0"/>
              <a:t> </a:t>
            </a:r>
            <a:r>
              <a:rPr lang="ru-RU" b="1" dirty="0" err="1"/>
              <a:t>інформація</a:t>
            </a:r>
            <a:r>
              <a:rPr lang="ru-RU" b="1" dirty="0"/>
              <a:t> в </a:t>
            </a:r>
            <a:r>
              <a:rPr lang="ru-RU" b="1" dirty="0" err="1"/>
              <a:t>медіа</a:t>
            </a:r>
            <a:r>
              <a:rPr lang="ru-RU" b="1" dirty="0"/>
              <a:t> </a:t>
            </a:r>
            <a:r>
              <a:rPr lang="ru-RU" b="1" dirty="0" err="1"/>
              <a:t>може</a:t>
            </a:r>
            <a:r>
              <a:rPr lang="ru-RU" b="1" dirty="0"/>
              <a:t> бути створена, </a:t>
            </a:r>
            <a:r>
              <a:rPr lang="ru-RU" b="1" dirty="0" err="1"/>
              <a:t>щоб</a:t>
            </a:r>
            <a:r>
              <a:rPr lang="ru-RU" b="1" dirty="0"/>
              <a:t> </a:t>
            </a:r>
            <a:r>
              <a:rPr lang="ru-RU" b="1" dirty="0" err="1"/>
              <a:t>зашкодити</a:t>
            </a:r>
            <a:r>
              <a:rPr lang="ru-RU" b="1" dirty="0"/>
              <a:t>, </a:t>
            </a:r>
            <a:r>
              <a:rPr lang="ru-RU" b="1" dirty="0" err="1"/>
              <a:t>або</a:t>
            </a:r>
            <a:r>
              <a:rPr lang="ru-RU" b="1" dirty="0"/>
              <a:t> </a:t>
            </a:r>
            <a:r>
              <a:rPr lang="ru-RU" b="1" dirty="0" err="1"/>
              <a:t>маніпулювати</a:t>
            </a:r>
            <a:r>
              <a:rPr lang="ru-RU" b="1" dirty="0"/>
              <a:t> </a:t>
            </a:r>
            <a:r>
              <a:rPr lang="ru-RU" b="1" dirty="0" err="1"/>
              <a:t>свідомістю</a:t>
            </a:r>
            <a:r>
              <a:rPr lang="ru-RU" b="1" dirty="0"/>
              <a:t>. </a:t>
            </a:r>
          </a:p>
          <a:p>
            <a:pPr marL="0" indent="0">
              <a:buNone/>
            </a:pPr>
            <a:r>
              <a:rPr lang="ru-RU" altLang="en-US" b="1" i="1" dirty="0" err="1">
                <a:cs typeface="Times New Roman" panose="02020603050405020304" pitchFamily="18" charset="0"/>
              </a:rPr>
              <a:t>Маніпуляція</a:t>
            </a:r>
            <a:r>
              <a:rPr lang="ru-RU" altLang="en-US" b="1" i="1" dirty="0">
                <a:cs typeface="Times New Roman" panose="02020603050405020304" pitchFamily="18" charset="0"/>
              </a:rPr>
              <a:t> в </a:t>
            </a:r>
            <a:r>
              <a:rPr lang="ru-RU" altLang="en-US" b="1" i="1" dirty="0" err="1">
                <a:cs typeface="Times New Roman" panose="02020603050405020304" pitchFamily="18" charset="0"/>
              </a:rPr>
              <a:t>медіа</a:t>
            </a:r>
            <a:r>
              <a:rPr lang="ru-RU" altLang="en-US" b="1" i="1" dirty="0">
                <a:cs typeface="Times New Roman" panose="02020603050405020304" pitchFamily="18" charset="0"/>
              </a:rPr>
              <a:t> </a:t>
            </a:r>
            <a:r>
              <a:rPr lang="ru-RU" altLang="en-US" dirty="0">
                <a:cs typeface="Times New Roman" panose="02020603050405020304" pitchFamily="18" charset="0"/>
              </a:rPr>
              <a:t>— </a:t>
            </a:r>
            <a:r>
              <a:rPr lang="ru-RU" altLang="en-US" dirty="0" err="1">
                <a:cs typeface="Times New Roman" panose="02020603050405020304" pitchFamily="18" charset="0"/>
              </a:rPr>
              <a:t>це</a:t>
            </a:r>
            <a:r>
              <a:rPr lang="ru-RU" altLang="en-US" dirty="0">
                <a:cs typeface="Times New Roman" panose="02020603050405020304" pitchFamily="18" charset="0"/>
              </a:rPr>
              <a:t> </a:t>
            </a:r>
            <a:r>
              <a:rPr lang="ru-RU" altLang="en-US" dirty="0" err="1">
                <a:cs typeface="Times New Roman" panose="02020603050405020304" pitchFamily="18" charset="0"/>
              </a:rPr>
              <a:t>техніка</a:t>
            </a:r>
            <a:r>
              <a:rPr lang="ru-RU" altLang="en-US" dirty="0">
                <a:cs typeface="Times New Roman" panose="02020603050405020304" pitchFamily="18" charset="0"/>
              </a:rPr>
              <a:t> </a:t>
            </a:r>
            <a:r>
              <a:rPr lang="ru-RU" altLang="en-US" dirty="0" err="1">
                <a:cs typeface="Times New Roman" panose="02020603050405020304" pitchFamily="18" charset="0"/>
              </a:rPr>
              <a:t>цілеспрямованого</a:t>
            </a:r>
            <a:r>
              <a:rPr lang="ru-RU" altLang="en-US" dirty="0">
                <a:cs typeface="Times New Roman" panose="02020603050405020304" pitchFamily="18" charset="0"/>
              </a:rPr>
              <a:t> </a:t>
            </a:r>
            <a:r>
              <a:rPr lang="ru-RU" altLang="en-US" dirty="0" err="1">
                <a:cs typeface="Times New Roman" panose="02020603050405020304" pitchFamily="18" charset="0"/>
              </a:rPr>
              <a:t>викривлення</a:t>
            </a:r>
            <a:r>
              <a:rPr lang="ru-RU" altLang="en-US" dirty="0">
                <a:cs typeface="Times New Roman" panose="02020603050405020304" pitchFamily="18" charset="0"/>
              </a:rPr>
              <a:t> </a:t>
            </a:r>
            <a:r>
              <a:rPr lang="ru-RU" altLang="en-US" dirty="0" err="1">
                <a:cs typeface="Times New Roman" panose="02020603050405020304" pitchFamily="18" charset="0"/>
              </a:rPr>
              <a:t>інформації</a:t>
            </a:r>
            <a:r>
              <a:rPr lang="ru-RU" altLang="en-US" dirty="0">
                <a:cs typeface="Times New Roman" panose="02020603050405020304" pitchFamily="18" charset="0"/>
              </a:rPr>
              <a:t> </a:t>
            </a:r>
            <a:r>
              <a:rPr lang="ru-RU" altLang="en-US" dirty="0" err="1">
                <a:cs typeface="Times New Roman" panose="02020603050405020304" pitchFamily="18" charset="0"/>
              </a:rPr>
              <a:t>заради</a:t>
            </a:r>
            <a:r>
              <a:rPr lang="ru-RU" altLang="en-US" dirty="0">
                <a:cs typeface="Times New Roman" panose="02020603050405020304" pitchFamily="18" charset="0"/>
              </a:rPr>
              <a:t> формування </a:t>
            </a:r>
            <a:r>
              <a:rPr lang="ru-RU" altLang="en-US" dirty="0" err="1">
                <a:cs typeface="Times New Roman" panose="02020603050405020304" pitchFamily="18" charset="0"/>
              </a:rPr>
              <a:t>певного</a:t>
            </a:r>
            <a:r>
              <a:rPr lang="ru-RU" altLang="en-US" dirty="0">
                <a:cs typeface="Times New Roman" panose="02020603050405020304" pitchFamily="18" charset="0"/>
              </a:rPr>
              <a:t> </a:t>
            </a:r>
            <a:r>
              <a:rPr lang="ru-RU" altLang="en-US" dirty="0" err="1">
                <a:cs typeface="Times New Roman" panose="02020603050405020304" pitchFamily="18" charset="0"/>
              </a:rPr>
              <a:t>погляду</a:t>
            </a:r>
            <a:r>
              <a:rPr lang="ru-RU" altLang="en-US" dirty="0">
                <a:cs typeface="Times New Roman" panose="02020603050405020304" pitchFamily="18" charset="0"/>
              </a:rPr>
              <a:t>, </a:t>
            </a:r>
            <a:r>
              <a:rPr lang="ru-RU" altLang="en-US" dirty="0" err="1">
                <a:cs typeface="Times New Roman" panose="02020603050405020304" pitchFamily="18" charset="0"/>
              </a:rPr>
              <a:t>ставлення</a:t>
            </a:r>
            <a:r>
              <a:rPr lang="ru-RU" altLang="en-US" dirty="0">
                <a:cs typeface="Times New Roman" panose="02020603050405020304" pitchFamily="18" charset="0"/>
              </a:rPr>
              <a:t> до </a:t>
            </a:r>
            <a:r>
              <a:rPr lang="ru-RU" altLang="en-US" dirty="0" err="1">
                <a:cs typeface="Times New Roman" panose="02020603050405020304" pitchFamily="18" charset="0"/>
              </a:rPr>
              <a:t>тієї</a:t>
            </a:r>
            <a:r>
              <a:rPr lang="ru-RU" altLang="en-US" dirty="0">
                <a:cs typeface="Times New Roman" panose="02020603050405020304" pitchFamily="18" charset="0"/>
              </a:rPr>
              <a:t> </a:t>
            </a:r>
            <a:r>
              <a:rPr lang="ru-RU" altLang="en-US" dirty="0" err="1">
                <a:cs typeface="Times New Roman" panose="02020603050405020304" pitchFamily="18" charset="0"/>
              </a:rPr>
              <a:t>або</a:t>
            </a:r>
            <a:r>
              <a:rPr lang="ru-RU" altLang="en-US" dirty="0">
                <a:cs typeface="Times New Roman" panose="02020603050405020304" pitchFamily="18" charset="0"/>
              </a:rPr>
              <a:t> </a:t>
            </a:r>
            <a:r>
              <a:rPr lang="ru-RU" altLang="en-US" dirty="0" err="1">
                <a:cs typeface="Times New Roman" panose="02020603050405020304" pitchFamily="18" charset="0"/>
              </a:rPr>
              <a:t>іншої</a:t>
            </a:r>
            <a:r>
              <a:rPr lang="ru-RU" altLang="en-US" dirty="0">
                <a:cs typeface="Times New Roman" panose="02020603050405020304" pitchFamily="18" charset="0"/>
              </a:rPr>
              <a:t> </a:t>
            </a:r>
            <a:r>
              <a:rPr lang="ru-RU" altLang="en-US" dirty="0" err="1">
                <a:cs typeface="Times New Roman" panose="02020603050405020304" pitchFamily="18" charset="0"/>
              </a:rPr>
              <a:t>проблеми</a:t>
            </a:r>
            <a:r>
              <a:rPr lang="ru-RU" altLang="en-US" dirty="0">
                <a:cs typeface="Times New Roman" panose="02020603050405020304" pitchFamily="18" charset="0"/>
              </a:rPr>
              <a:t>, особи </a:t>
            </a:r>
            <a:r>
              <a:rPr lang="ru-RU" altLang="en-US" dirty="0" err="1">
                <a:cs typeface="Times New Roman" panose="02020603050405020304" pitchFamily="18" charset="0"/>
              </a:rPr>
              <a:t>явища</a:t>
            </a:r>
            <a:r>
              <a:rPr lang="ru-RU" altLang="en-US" dirty="0">
                <a:cs typeface="Times New Roman" panose="02020603050405020304" pitchFamily="18" charset="0"/>
              </a:rPr>
              <a:t>.</a:t>
            </a:r>
          </a:p>
          <a:p>
            <a:pPr marL="0" indent="0">
              <a:buNone/>
            </a:pPr>
            <a:r>
              <a:rPr lang="ru-RU" altLang="en-US" b="1" i="1" dirty="0" err="1">
                <a:cs typeface="Times New Roman" panose="02020603050405020304" pitchFamily="18" charset="0"/>
              </a:rPr>
              <a:t>Маніпулювання</a:t>
            </a:r>
            <a:r>
              <a:rPr lang="ru-RU" altLang="en-US" b="1" i="1" dirty="0">
                <a:cs typeface="Times New Roman" panose="02020603050405020304" pitchFamily="18" charset="0"/>
              </a:rPr>
              <a:t> </a:t>
            </a:r>
            <a:r>
              <a:rPr lang="ru-RU" altLang="en-US" dirty="0" err="1">
                <a:cs typeface="Times New Roman" panose="02020603050405020304" pitchFamily="18" charset="0"/>
              </a:rPr>
              <a:t>здійснюється</a:t>
            </a:r>
            <a:r>
              <a:rPr lang="ru-RU" altLang="en-US" dirty="0">
                <a:cs typeface="Times New Roman" panose="02020603050405020304" pitchFamily="18" charset="0"/>
              </a:rPr>
              <a:t> для того, </a:t>
            </a:r>
            <a:r>
              <a:rPr lang="ru-RU" altLang="en-US" dirty="0" err="1">
                <a:cs typeface="Times New Roman" panose="02020603050405020304" pitchFamily="18" charset="0"/>
              </a:rPr>
              <a:t>щоб</a:t>
            </a:r>
            <a:r>
              <a:rPr lang="ru-RU" altLang="en-US" dirty="0">
                <a:cs typeface="Times New Roman" panose="02020603050405020304" pitchFamily="18" charset="0"/>
              </a:rPr>
              <a:t> </a:t>
            </a:r>
            <a:r>
              <a:rPr lang="ru-RU" altLang="en-US" dirty="0" err="1">
                <a:cs typeface="Times New Roman" panose="02020603050405020304" pitchFamily="18" charset="0"/>
              </a:rPr>
              <a:t>управляти</a:t>
            </a:r>
            <a:r>
              <a:rPr lang="ru-RU" altLang="en-US" dirty="0">
                <a:cs typeface="Times New Roman" panose="02020603050405020304" pitchFamily="18" charset="0"/>
              </a:rPr>
              <a:t> </a:t>
            </a:r>
            <a:r>
              <a:rPr lang="ru-RU" altLang="en-US" dirty="0" err="1">
                <a:cs typeface="Times New Roman" panose="02020603050405020304" pitchFamily="18" charset="0"/>
              </a:rPr>
              <a:t>масами</a:t>
            </a:r>
            <a:r>
              <a:rPr lang="ru-RU" altLang="en-US" dirty="0">
                <a:cs typeface="Times New Roman" panose="02020603050405020304" pitchFamily="18" charset="0"/>
              </a:rPr>
              <a:t>, </a:t>
            </a:r>
            <a:r>
              <a:rPr lang="ru-RU" altLang="en-US" dirty="0" err="1">
                <a:cs typeface="Times New Roman" panose="02020603050405020304" pitchFamily="18" charset="0"/>
              </a:rPr>
              <a:t>керувати</a:t>
            </a:r>
            <a:r>
              <a:rPr lang="ru-RU" altLang="en-US" dirty="0">
                <a:cs typeface="Times New Roman" panose="02020603050405020304" pitchFamily="18" charset="0"/>
              </a:rPr>
              <a:t> </a:t>
            </a:r>
            <a:r>
              <a:rPr lang="ru-RU" altLang="en-US" dirty="0" err="1">
                <a:cs typeface="Times New Roman" panose="02020603050405020304" pitchFamily="18" charset="0"/>
              </a:rPr>
              <a:t>поведінкою</a:t>
            </a:r>
            <a:r>
              <a:rPr lang="ru-RU" altLang="en-US" dirty="0">
                <a:cs typeface="Times New Roman" panose="02020603050405020304" pitchFamily="18" charset="0"/>
              </a:rPr>
              <a:t> </a:t>
            </a:r>
            <a:r>
              <a:rPr lang="ru-RU" altLang="en-US" dirty="0" err="1">
                <a:cs typeface="Times New Roman" panose="02020603050405020304" pitchFamily="18" charset="0"/>
              </a:rPr>
              <a:t>людини</a:t>
            </a:r>
            <a:r>
              <a:rPr lang="ru-RU" altLang="en-US" dirty="0">
                <a:cs typeface="Times New Roman" panose="02020603050405020304" pitchFamily="18" charset="0"/>
              </a:rPr>
              <a:t> через </a:t>
            </a:r>
            <a:r>
              <a:rPr lang="ru-RU" altLang="en-US" dirty="0" err="1">
                <a:cs typeface="Times New Roman" panose="02020603050405020304" pitchFamily="18" charset="0"/>
              </a:rPr>
              <a:t>вплив</a:t>
            </a:r>
            <a:r>
              <a:rPr lang="ru-RU" altLang="en-US" dirty="0">
                <a:cs typeface="Times New Roman" panose="02020603050405020304" pitchFamily="18" charset="0"/>
              </a:rPr>
              <a:t> на </a:t>
            </a:r>
            <a:r>
              <a:rPr lang="ru-RU" altLang="en-US" dirty="0" err="1">
                <a:cs typeface="Times New Roman" panose="02020603050405020304" pitchFamily="18" charset="0"/>
              </a:rPr>
              <a:t>свідомість</a:t>
            </a:r>
            <a:r>
              <a:rPr lang="ru-RU" altLang="en-US" dirty="0">
                <a:cs typeface="Times New Roman" panose="02020603050405020304" pitchFamily="18" charset="0"/>
              </a:rPr>
              <a:t>, </a:t>
            </a:r>
            <a:r>
              <a:rPr lang="ru-RU" altLang="en-US" dirty="0" err="1">
                <a:cs typeface="Times New Roman" panose="02020603050405020304" pitchFamily="18" charset="0"/>
              </a:rPr>
              <a:t>інстинкти</a:t>
            </a:r>
            <a:r>
              <a:rPr lang="ru-RU" altLang="en-US" dirty="0">
                <a:cs typeface="Times New Roman" panose="02020603050405020304" pitchFamily="18" charset="0"/>
              </a:rPr>
              <a:t> та </a:t>
            </a:r>
            <a:r>
              <a:rPr lang="ru-RU" altLang="en-US" dirty="0" err="1">
                <a:cs typeface="Times New Roman" panose="02020603050405020304" pitchFamily="18" charset="0"/>
              </a:rPr>
              <a:t>ідеологію</a:t>
            </a:r>
            <a:r>
              <a:rPr lang="ru-RU" altLang="en-US" dirty="0">
                <a:cs typeface="Times New Roman" panose="02020603050405020304" pitchFamily="18" charset="0"/>
              </a:rPr>
              <a:t> </a:t>
            </a:r>
            <a:r>
              <a:rPr lang="ru-RU" altLang="en-US" dirty="0" err="1">
                <a:cs typeface="Times New Roman" panose="02020603050405020304" pitchFamily="18" charset="0"/>
              </a:rPr>
              <a:t>людини</a:t>
            </a:r>
            <a:r>
              <a:rPr lang="ru-RU" altLang="en-US" dirty="0">
                <a:cs typeface="Times New Roman" panose="02020603050405020304" pitchFamily="18" charset="0"/>
              </a:rPr>
              <a:t>. </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757" y="1981200"/>
            <a:ext cx="4748411" cy="3139439"/>
          </a:xfrm>
          <a:prstGeom prst="rect">
            <a:avLst/>
          </a:prstGeom>
        </p:spPr>
      </p:pic>
    </p:spTree>
    <p:extLst>
      <p:ext uri="{BB962C8B-B14F-4D97-AF65-F5344CB8AC3E}">
        <p14:creationId xmlns:p14="http://schemas.microsoft.com/office/powerpoint/2010/main" val="50275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0070C0"/>
                </a:solidFill>
              </a:rPr>
              <a:t>Тренди поширення дезінформації</a:t>
            </a:r>
            <a:endParaRPr lang="ru-RU" b="1" dirty="0">
              <a:solidFill>
                <a:srgbClr val="0070C0"/>
              </a:solidFill>
            </a:endParaRPr>
          </a:p>
        </p:txBody>
      </p:sp>
      <p:sp>
        <p:nvSpPr>
          <p:cNvPr id="3" name="Объект 2"/>
          <p:cNvSpPr>
            <a:spLocks noGrp="1"/>
          </p:cNvSpPr>
          <p:nvPr>
            <p:ph idx="1"/>
          </p:nvPr>
        </p:nvSpPr>
        <p:spPr>
          <a:xfrm>
            <a:off x="604520" y="1419224"/>
            <a:ext cx="11424920" cy="4951095"/>
          </a:xfrm>
        </p:spPr>
        <p:txBody>
          <a:bodyPr/>
          <a:lstStyle/>
          <a:p>
            <a:r>
              <a:rPr lang="uk-UA" dirty="0" smtClean="0"/>
              <a:t>Зростання ролі соціальних мереж як платформ для отримання інформації і … каналу дезінформації.</a:t>
            </a:r>
          </a:p>
          <a:p>
            <a:r>
              <a:rPr lang="uk-UA" dirty="0" smtClean="0"/>
              <a:t>Непрямий, опосередкований вплив на користувачів; неприхована пряма маніпуляція</a:t>
            </a:r>
          </a:p>
          <a:p>
            <a:r>
              <a:rPr lang="uk-UA" dirty="0" smtClean="0"/>
              <a:t>Акцент на візуалізацію, мінімізація опису </a:t>
            </a:r>
          </a:p>
          <a:p>
            <a:r>
              <a:rPr lang="uk-UA" dirty="0" smtClean="0"/>
              <a:t>«Проникнення» дезінформації до користувачів через канали довіри – чати, закриті канали, підписки, спільноти …</a:t>
            </a:r>
          </a:p>
          <a:p>
            <a:r>
              <a:rPr lang="uk-UA" dirty="0" smtClean="0"/>
              <a:t>Ключові емоції «проникнення» – страх, паніка, зневіра, залякування …</a:t>
            </a:r>
          </a:p>
          <a:p>
            <a:r>
              <a:rPr lang="uk-UA" dirty="0" smtClean="0"/>
              <a:t>Реагування соцмереж на дезінформацію </a:t>
            </a:r>
            <a:r>
              <a:rPr lang="uk-UA" dirty="0" err="1" smtClean="0"/>
              <a:t>посфактум</a:t>
            </a:r>
            <a:r>
              <a:rPr lang="uk-UA" dirty="0" smtClean="0"/>
              <a:t>, слабка робота на випередження</a:t>
            </a:r>
          </a:p>
          <a:p>
            <a:endParaRPr lang="uk-UA" dirty="0" smtClean="0"/>
          </a:p>
          <a:p>
            <a:endParaRPr lang="ru-RU" dirty="0"/>
          </a:p>
        </p:txBody>
      </p:sp>
    </p:spTree>
    <p:extLst>
      <p:ext uri="{BB962C8B-B14F-4D97-AF65-F5344CB8AC3E}">
        <p14:creationId xmlns:p14="http://schemas.microsoft.com/office/powerpoint/2010/main" val="3100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560" y="1"/>
            <a:ext cx="10515600" cy="792480"/>
          </a:xfrm>
        </p:spPr>
        <p:txBody>
          <a:bodyPr/>
          <a:lstStyle/>
          <a:p>
            <a:r>
              <a:rPr lang="uk-UA" b="1" dirty="0" smtClean="0">
                <a:solidFill>
                  <a:srgbClr val="0070C0"/>
                </a:solidFill>
              </a:rPr>
              <a:t>«Глобальний порятунок» всіх і кожного </a:t>
            </a:r>
            <a:endParaRPr lang="ru-RU" b="1" dirty="0">
              <a:solidFill>
                <a:srgbClr val="0070C0"/>
              </a:solidFill>
            </a:endParaRPr>
          </a:p>
        </p:txBody>
      </p:sp>
      <p:sp>
        <p:nvSpPr>
          <p:cNvPr id="3" name="Объект 2"/>
          <p:cNvSpPr>
            <a:spLocks noGrp="1"/>
          </p:cNvSpPr>
          <p:nvPr>
            <p:ph idx="1"/>
          </p:nvPr>
        </p:nvSpPr>
        <p:spPr>
          <a:xfrm>
            <a:off x="344487" y="1145857"/>
            <a:ext cx="5359400" cy="744855"/>
          </a:xfrm>
        </p:spPr>
        <p:txBody>
          <a:bodyPr>
            <a:normAutofit fontScale="92500" lnSpcReduction="10000"/>
          </a:bodyPr>
          <a:lstStyle/>
          <a:p>
            <a:pPr marL="0" indent="0">
              <a:buNone/>
            </a:pPr>
            <a:r>
              <a:rPr lang="uk-UA" dirty="0" smtClean="0"/>
              <a:t>Більше 50 країн – від Перу до Малайзії </a:t>
            </a:r>
            <a:endParaRPr lang="ru-RU" dirty="0"/>
          </a:p>
        </p:txBody>
      </p:sp>
      <p:pic>
        <p:nvPicPr>
          <p:cNvPr id="4098" name="Picture 2" descr="Вертольоти з хімікатами&amp;quot;: як розпізнати фейк під час коронавірусної паніки  | Рубр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 y="1890712"/>
            <a:ext cx="4965065" cy="3065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12451" y="998160"/>
            <a:ext cx="5400709" cy="892552"/>
          </a:xfrm>
          <a:prstGeom prst="rect">
            <a:avLst/>
          </a:prstGeom>
          <a:noFill/>
        </p:spPr>
        <p:txBody>
          <a:bodyPr wrap="none" rtlCol="0">
            <a:spAutoFit/>
          </a:bodyPr>
          <a:lstStyle/>
          <a:p>
            <a:r>
              <a:rPr lang="uk-UA" sz="2600" dirty="0" smtClean="0"/>
              <a:t>Де «пролетів» </a:t>
            </a:r>
            <a:r>
              <a:rPr lang="uk-UA" sz="2600" dirty="0" err="1" smtClean="0"/>
              <a:t>фейк</a:t>
            </a:r>
            <a:r>
              <a:rPr lang="uk-UA" sz="2600" dirty="0" smtClean="0"/>
              <a:t> з </a:t>
            </a:r>
          </a:p>
          <a:p>
            <a:r>
              <a:rPr lang="uk-UA" sz="2600" dirty="0" smtClean="0"/>
              <a:t>«дезінфекційним </a:t>
            </a:r>
            <a:r>
              <a:rPr lang="uk-UA" sz="2600" dirty="0" err="1" smtClean="0"/>
              <a:t>гелікомпетером</a:t>
            </a:r>
            <a:r>
              <a:rPr lang="uk-UA" sz="2600" dirty="0" smtClean="0"/>
              <a:t>»? </a:t>
            </a:r>
            <a:endParaRPr lang="ru-RU" sz="2600" dirty="0"/>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r="1123"/>
          <a:stretch/>
        </p:blipFill>
        <p:spPr>
          <a:xfrm>
            <a:off x="5554645" y="1890712"/>
            <a:ext cx="6261436" cy="4658951"/>
          </a:xfrm>
          <a:prstGeom prst="rect">
            <a:avLst/>
          </a:prstGeom>
        </p:spPr>
      </p:pic>
    </p:spTree>
    <p:extLst>
      <p:ext uri="{BB962C8B-B14F-4D97-AF65-F5344CB8AC3E}">
        <p14:creationId xmlns:p14="http://schemas.microsoft.com/office/powerpoint/2010/main" val="228548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9480" y="233045"/>
            <a:ext cx="10515600" cy="1325563"/>
          </a:xfrm>
        </p:spPr>
        <p:txBody>
          <a:bodyPr/>
          <a:lstStyle/>
          <a:p>
            <a:r>
              <a:rPr lang="uk-UA" b="1" dirty="0" smtClean="0">
                <a:solidFill>
                  <a:srgbClr val="0070C0"/>
                </a:solidFill>
              </a:rPr>
              <a:t>Тренд – системні компанії з дезінформації</a:t>
            </a:r>
            <a:endParaRPr lang="ru-RU" b="1" dirty="0">
              <a:solidFill>
                <a:srgbClr val="0070C0"/>
              </a:solidFill>
            </a:endParaRPr>
          </a:p>
        </p:txBody>
      </p:sp>
      <p:pic>
        <p:nvPicPr>
          <p:cNvPr id="4" name="Объект 3"/>
          <p:cNvPicPr>
            <a:picLocks noGrp="1" noChangeAspect="1"/>
          </p:cNvPicPr>
          <p:nvPr>
            <p:ph idx="1"/>
          </p:nvPr>
        </p:nvPicPr>
        <p:blipFill rotWithShape="1">
          <a:blip r:embed="rId2"/>
          <a:srcRect l="15458" t="39066" r="48686" b="24509"/>
          <a:stretch/>
        </p:blipFill>
        <p:spPr>
          <a:xfrm>
            <a:off x="1849120" y="1690688"/>
            <a:ext cx="8331200" cy="4760689"/>
          </a:xfrm>
          <a:prstGeom prst="rect">
            <a:avLst/>
          </a:prstGeom>
        </p:spPr>
      </p:pic>
    </p:spTree>
    <p:extLst>
      <p:ext uri="{BB962C8B-B14F-4D97-AF65-F5344CB8AC3E}">
        <p14:creationId xmlns:p14="http://schemas.microsoft.com/office/powerpoint/2010/main" val="3329571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527" y="50824"/>
            <a:ext cx="11557959" cy="1325563"/>
          </a:xfrm>
        </p:spPr>
        <p:txBody>
          <a:bodyPr/>
          <a:lstStyle/>
          <a:p>
            <a:r>
              <a:rPr lang="uk-UA" b="1" dirty="0" smtClean="0">
                <a:solidFill>
                  <a:srgbClr val="0070C0"/>
                </a:solidFill>
              </a:rPr>
              <a:t>Інформаційні війни в кіберпросторі – реальність </a:t>
            </a:r>
            <a:endParaRPr lang="ru-RU" b="1" dirty="0">
              <a:solidFill>
                <a:srgbClr val="0070C0"/>
              </a:solidFill>
            </a:endParaRPr>
          </a:p>
        </p:txBody>
      </p:sp>
      <p:pic>
        <p:nvPicPr>
          <p:cNvPr id="4" name="Рисунок 3"/>
          <p:cNvPicPr>
            <a:picLocks noChangeAspect="1"/>
          </p:cNvPicPr>
          <p:nvPr/>
        </p:nvPicPr>
        <p:blipFill rotWithShape="1">
          <a:blip r:embed="rId2"/>
          <a:srcRect l="33871" t="35723" r="48773" b="32421"/>
          <a:stretch/>
        </p:blipFill>
        <p:spPr>
          <a:xfrm>
            <a:off x="7643005" y="1451038"/>
            <a:ext cx="4313208" cy="4453202"/>
          </a:xfrm>
          <a:prstGeom prst="rect">
            <a:avLst/>
          </a:prstGeom>
        </p:spPr>
      </p:pic>
      <p:sp>
        <p:nvSpPr>
          <p:cNvPr id="6" name="Скругленный прямоугольник 5"/>
          <p:cNvSpPr/>
          <p:nvPr/>
        </p:nvSpPr>
        <p:spPr>
          <a:xfrm>
            <a:off x="1140843" y="1298993"/>
            <a:ext cx="4387970" cy="119916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dirty="0" smtClean="0"/>
              <a:t>Системні компанії з дезінформації через інтернет медіа і соціальні мережі застосовувала</a:t>
            </a:r>
          </a:p>
          <a:p>
            <a:pPr algn="ctr"/>
            <a:r>
              <a:rPr lang="uk-UA" b="1" dirty="0" smtClean="0"/>
              <a:t> 81 країна</a:t>
            </a:r>
            <a:endParaRPr lang="ru-RU" b="1" dirty="0"/>
          </a:p>
        </p:txBody>
      </p:sp>
      <p:sp>
        <p:nvSpPr>
          <p:cNvPr id="7" name="Скругленный прямоугольник 6"/>
          <p:cNvSpPr/>
          <p:nvPr/>
        </p:nvSpPr>
        <p:spPr>
          <a:xfrm>
            <a:off x="1140843" y="2694067"/>
            <a:ext cx="4387970" cy="119916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dirty="0" err="1" smtClean="0"/>
              <a:t>Кібер</a:t>
            </a:r>
            <a:r>
              <a:rPr lang="uk-UA" dirty="0" smtClean="0"/>
              <a:t>-війська стали звичайним явищем, як у приватному, так і в державному секторі – їх застосовували у </a:t>
            </a:r>
          </a:p>
          <a:p>
            <a:pPr algn="ctr"/>
            <a:r>
              <a:rPr lang="uk-UA" b="1" dirty="0" smtClean="0"/>
              <a:t>62 країнах</a:t>
            </a:r>
            <a:endParaRPr lang="ru-RU" b="1" dirty="0"/>
          </a:p>
        </p:txBody>
      </p:sp>
      <p:sp>
        <p:nvSpPr>
          <p:cNvPr id="8" name="Скругленный прямоугольник 7"/>
          <p:cNvSpPr/>
          <p:nvPr/>
        </p:nvSpPr>
        <p:spPr>
          <a:xfrm>
            <a:off x="1147312" y="4094716"/>
            <a:ext cx="4387970" cy="119916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dirty="0" smtClean="0"/>
              <a:t>Ключові виробники дезінформації у «промислових масштабах» – </a:t>
            </a:r>
            <a:r>
              <a:rPr lang="uk-UA" b="1" dirty="0" smtClean="0"/>
              <a:t>політичні партії, уряди, бізнес-структури.</a:t>
            </a:r>
            <a:endParaRPr lang="ru-RU" b="1" dirty="0"/>
          </a:p>
        </p:txBody>
      </p:sp>
      <p:sp>
        <p:nvSpPr>
          <p:cNvPr id="9" name="Скругленный прямоугольник 8"/>
          <p:cNvSpPr/>
          <p:nvPr/>
        </p:nvSpPr>
        <p:spPr>
          <a:xfrm>
            <a:off x="1147312" y="5489790"/>
            <a:ext cx="4387970" cy="119916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dirty="0" smtClean="0"/>
              <a:t>В період 2019-2020 рр. зафіксовано </a:t>
            </a:r>
            <a:r>
              <a:rPr lang="uk-UA" b="1" dirty="0" smtClean="0"/>
              <a:t>понад 82 000 </a:t>
            </a:r>
            <a:r>
              <a:rPr lang="uk-UA" dirty="0" smtClean="0"/>
              <a:t>масштабних кібератаки</a:t>
            </a:r>
            <a:endParaRPr lang="ru-RU" b="1" dirty="0"/>
          </a:p>
        </p:txBody>
      </p:sp>
      <p:sp>
        <p:nvSpPr>
          <p:cNvPr id="10" name="Стрелка вниз 9"/>
          <p:cNvSpPr/>
          <p:nvPr/>
        </p:nvSpPr>
        <p:spPr>
          <a:xfrm>
            <a:off x="998507" y="1572300"/>
            <a:ext cx="284672" cy="7236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1" name="Стрелка вниз 10"/>
          <p:cNvSpPr/>
          <p:nvPr/>
        </p:nvSpPr>
        <p:spPr>
          <a:xfrm>
            <a:off x="998507" y="2916827"/>
            <a:ext cx="284672" cy="7236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2" name="Стрелка вниз 11"/>
          <p:cNvSpPr/>
          <p:nvPr/>
        </p:nvSpPr>
        <p:spPr>
          <a:xfrm>
            <a:off x="998507" y="4332481"/>
            <a:ext cx="284672" cy="7236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
        <p:nvSpPr>
          <p:cNvPr id="13" name="Стрелка вниз 12"/>
          <p:cNvSpPr/>
          <p:nvPr/>
        </p:nvSpPr>
        <p:spPr>
          <a:xfrm>
            <a:off x="998507" y="5733130"/>
            <a:ext cx="284672" cy="72362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69220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62635"/>
          </a:xfrm>
        </p:spPr>
        <p:txBody>
          <a:bodyPr/>
          <a:lstStyle/>
          <a:p>
            <a:pPr algn="ctr"/>
            <a:r>
              <a:rPr lang="uk-UA" b="1" dirty="0" smtClean="0">
                <a:solidFill>
                  <a:srgbClr val="0070C0"/>
                </a:solidFill>
              </a:rPr>
              <a:t>ДЕЗІНФОРМАЦІЯ В ЦИФРАХ</a:t>
            </a:r>
            <a:endParaRPr lang="ru-RU" b="1" dirty="0">
              <a:solidFill>
                <a:srgbClr val="0070C0"/>
              </a:solidFill>
            </a:endParaRPr>
          </a:p>
        </p:txBody>
      </p:sp>
      <p:sp>
        <p:nvSpPr>
          <p:cNvPr id="5" name="Скругленный прямоугольник 4"/>
          <p:cNvSpPr/>
          <p:nvPr/>
        </p:nvSpPr>
        <p:spPr>
          <a:xfrm>
            <a:off x="927483" y="1155520"/>
            <a:ext cx="4387970" cy="10407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b="1" dirty="0" smtClean="0"/>
              <a:t>59% </a:t>
            </a:r>
            <a:r>
              <a:rPr lang="uk-UA" dirty="0" smtClean="0"/>
              <a:t>фейкових повідомлень </a:t>
            </a:r>
            <a:r>
              <a:rPr lang="uk-UA" dirty="0" err="1" smtClean="0"/>
              <a:t>згенеровані</a:t>
            </a:r>
            <a:r>
              <a:rPr lang="uk-UA" dirty="0" smtClean="0"/>
              <a:t> на основі правдивої інформації </a:t>
            </a:r>
            <a:endParaRPr lang="ru-RU" b="1" dirty="0"/>
          </a:p>
        </p:txBody>
      </p:sp>
      <p:sp>
        <p:nvSpPr>
          <p:cNvPr id="6" name="Скругленный прямоугольник 5"/>
          <p:cNvSpPr/>
          <p:nvPr/>
        </p:nvSpPr>
        <p:spPr>
          <a:xfrm>
            <a:off x="6965830" y="4939502"/>
            <a:ext cx="4387970" cy="119916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uk-UA" sz="2800" b="1" dirty="0" smtClean="0"/>
              <a:t>200 тис </a:t>
            </a:r>
            <a:r>
              <a:rPr lang="uk-UA" dirty="0" smtClean="0"/>
              <a:t>відео роликів </a:t>
            </a:r>
            <a:r>
              <a:rPr lang="en-US" dirty="0" smtClean="0"/>
              <a:t>YouTube </a:t>
            </a:r>
            <a:r>
              <a:rPr lang="ru-RU" dirty="0" err="1" smtClean="0"/>
              <a:t>видалив</a:t>
            </a:r>
            <a:r>
              <a:rPr lang="ru-RU" dirty="0" smtClean="0"/>
              <a:t> за три м</a:t>
            </a:r>
            <a:r>
              <a:rPr lang="uk-UA" dirty="0" err="1" smtClean="0"/>
              <a:t>ісяці</a:t>
            </a:r>
            <a:r>
              <a:rPr lang="uk-UA" dirty="0" smtClean="0"/>
              <a:t> 2021 р. так як поширювалася дезінформація</a:t>
            </a:r>
            <a:endParaRPr lang="ru-RU" dirty="0"/>
          </a:p>
        </p:txBody>
      </p:sp>
      <p:sp>
        <p:nvSpPr>
          <p:cNvPr id="7" name="Скругленный прямоугольник 6"/>
          <p:cNvSpPr/>
          <p:nvPr/>
        </p:nvSpPr>
        <p:spPr>
          <a:xfrm>
            <a:off x="6965830" y="1107299"/>
            <a:ext cx="4387970" cy="107285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b="1" dirty="0" smtClean="0"/>
              <a:t>38% </a:t>
            </a:r>
            <a:r>
              <a:rPr lang="uk-UA" dirty="0" err="1" smtClean="0"/>
              <a:t>фейків</a:t>
            </a:r>
            <a:r>
              <a:rPr lang="uk-UA" dirty="0" smtClean="0"/>
              <a:t> – це повністю вигадана інформація</a:t>
            </a:r>
            <a:endParaRPr lang="ru-RU" sz="2800" b="1" dirty="0"/>
          </a:p>
        </p:txBody>
      </p:sp>
      <p:sp>
        <p:nvSpPr>
          <p:cNvPr id="8" name="Скругленный прямоугольник 7"/>
          <p:cNvSpPr/>
          <p:nvPr/>
        </p:nvSpPr>
        <p:spPr>
          <a:xfrm>
            <a:off x="927483" y="2401234"/>
            <a:ext cx="4387970" cy="10448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b="1" dirty="0" smtClean="0"/>
              <a:t>40% </a:t>
            </a:r>
            <a:r>
              <a:rPr lang="uk-UA" dirty="0" smtClean="0"/>
              <a:t>фейкових повідомлень в одній соціальній мережі поширені ботами </a:t>
            </a:r>
            <a:endParaRPr lang="ru-RU" b="1" dirty="0"/>
          </a:p>
        </p:txBody>
      </p:sp>
      <p:sp>
        <p:nvSpPr>
          <p:cNvPr id="10" name="Скругленный прямоугольник 9"/>
          <p:cNvSpPr/>
          <p:nvPr/>
        </p:nvSpPr>
        <p:spPr>
          <a:xfrm>
            <a:off x="927483" y="3651054"/>
            <a:ext cx="4387970" cy="10448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b="1" dirty="0"/>
              <a:t>2</a:t>
            </a:r>
            <a:r>
              <a:rPr lang="uk-UA" sz="2800" b="1" dirty="0" smtClean="0"/>
              <a:t>0% </a:t>
            </a:r>
            <a:r>
              <a:rPr lang="uk-UA" dirty="0" smtClean="0"/>
              <a:t>«ключових» </a:t>
            </a:r>
            <a:r>
              <a:rPr lang="uk-UA" dirty="0" err="1" smtClean="0"/>
              <a:t>фейків</a:t>
            </a:r>
            <a:r>
              <a:rPr lang="uk-UA" dirty="0" smtClean="0"/>
              <a:t> були поширені топ-персонажами (політиками, </a:t>
            </a:r>
            <a:r>
              <a:rPr lang="uk-UA" dirty="0" err="1" smtClean="0"/>
              <a:t>блогерами</a:t>
            </a:r>
            <a:r>
              <a:rPr lang="uk-UA" dirty="0" smtClean="0"/>
              <a:t> тощо) </a:t>
            </a:r>
            <a:endParaRPr lang="ru-RU" b="1" dirty="0"/>
          </a:p>
        </p:txBody>
      </p:sp>
      <p:sp>
        <p:nvSpPr>
          <p:cNvPr id="11" name="Скругленный прямоугольник 10"/>
          <p:cNvSpPr/>
          <p:nvPr/>
        </p:nvSpPr>
        <p:spPr>
          <a:xfrm>
            <a:off x="927483" y="4900874"/>
            <a:ext cx="4387970" cy="121544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b="1" dirty="0" smtClean="0"/>
              <a:t>30-50 млн </a:t>
            </a:r>
            <a:r>
              <a:rPr lang="uk-UA" dirty="0" smtClean="0"/>
              <a:t>повідомлень в середньому протягом місяця </a:t>
            </a:r>
            <a:r>
              <a:rPr lang="en-US" dirty="0" smtClean="0"/>
              <a:t>Facebook </a:t>
            </a:r>
            <a:r>
              <a:rPr lang="uk-UA" dirty="0" smtClean="0"/>
              <a:t>позначає як недостовірні або </a:t>
            </a:r>
            <a:r>
              <a:rPr lang="uk-UA" dirty="0" err="1" smtClean="0"/>
              <a:t>фейкові</a:t>
            </a:r>
            <a:r>
              <a:rPr lang="uk-UA" dirty="0" smtClean="0"/>
              <a:t> і видаляє</a:t>
            </a:r>
            <a:endParaRPr lang="ru-RU" b="1" dirty="0"/>
          </a:p>
        </p:txBody>
      </p:sp>
      <p:sp>
        <p:nvSpPr>
          <p:cNvPr id="14" name="Скругленный прямоугольник 13"/>
          <p:cNvSpPr/>
          <p:nvPr/>
        </p:nvSpPr>
        <p:spPr>
          <a:xfrm>
            <a:off x="6965830" y="2403394"/>
            <a:ext cx="4387970" cy="10448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2800" b="1" dirty="0" smtClean="0"/>
              <a:t>87% </a:t>
            </a:r>
            <a:r>
              <a:rPr lang="uk-UA" dirty="0" smtClean="0"/>
              <a:t>дезінформації про </a:t>
            </a:r>
            <a:r>
              <a:rPr lang="uk-UA" dirty="0" err="1" smtClean="0"/>
              <a:t>коронавірус</a:t>
            </a:r>
            <a:r>
              <a:rPr lang="uk-UA" dirty="0" smtClean="0"/>
              <a:t> були поширені користувачами повторно</a:t>
            </a:r>
            <a:endParaRPr lang="ru-RU" b="1" dirty="0"/>
          </a:p>
        </p:txBody>
      </p:sp>
      <p:sp>
        <p:nvSpPr>
          <p:cNvPr id="15" name="Скругленный прямоугольник 14"/>
          <p:cNvSpPr/>
          <p:nvPr/>
        </p:nvSpPr>
        <p:spPr>
          <a:xfrm>
            <a:off x="6965830" y="3671448"/>
            <a:ext cx="4387970" cy="104481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dirty="0" smtClean="0"/>
              <a:t>Ці </a:t>
            </a:r>
            <a:r>
              <a:rPr lang="uk-UA" dirty="0" err="1" smtClean="0"/>
              <a:t>фейки</a:t>
            </a:r>
            <a:r>
              <a:rPr lang="uk-UA" dirty="0" smtClean="0"/>
              <a:t> охопили </a:t>
            </a:r>
            <a:r>
              <a:rPr lang="uk-UA" sz="2800" b="1" dirty="0" smtClean="0"/>
              <a:t>69% </a:t>
            </a:r>
            <a:r>
              <a:rPr lang="uk-UA" dirty="0" smtClean="0"/>
              <a:t>аудиторії, яка взагалі поширювала недостовірну інформацію</a:t>
            </a:r>
            <a:endParaRPr lang="ru-RU" b="1" dirty="0"/>
          </a:p>
        </p:txBody>
      </p:sp>
    </p:spTree>
    <p:extLst>
      <p:ext uri="{BB962C8B-B14F-4D97-AF65-F5344CB8AC3E}">
        <p14:creationId xmlns:p14="http://schemas.microsoft.com/office/powerpoint/2010/main" val="424059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602" y="548640"/>
            <a:ext cx="6909638" cy="5306854"/>
          </a:xfrm>
        </p:spPr>
        <p:txBody>
          <a:bodyPr/>
          <a:lstStyle/>
          <a:p>
            <a:pPr marL="0" indent="0">
              <a:spcBef>
                <a:spcPts val="0"/>
              </a:spcBef>
              <a:buNone/>
              <a:defRPr/>
            </a:pPr>
            <a:r>
              <a:rPr lang="ru-RU" b="1" dirty="0" smtClean="0"/>
              <a:t>Пропаганда</a:t>
            </a:r>
            <a:r>
              <a:rPr lang="ru-RU" dirty="0"/>
              <a:t> </a:t>
            </a:r>
            <a:r>
              <a:rPr lang="ru-RU" dirty="0" smtClean="0"/>
              <a:t>(</a:t>
            </a:r>
            <a:r>
              <a:rPr lang="ru-RU" dirty="0"/>
              <a:t>лат. </a:t>
            </a:r>
            <a:r>
              <a:rPr lang="es-PY" dirty="0"/>
              <a:t>propaganda </a:t>
            </a:r>
            <a:r>
              <a:rPr lang="ru-RU" dirty="0" err="1"/>
              <a:t>дослівно</a:t>
            </a:r>
            <a:r>
              <a:rPr lang="ru-RU" dirty="0"/>
              <a:t> — «яка </a:t>
            </a:r>
            <a:r>
              <a:rPr lang="ru-RU" dirty="0" err="1"/>
              <a:t>підлягає</a:t>
            </a:r>
            <a:r>
              <a:rPr lang="ru-RU" dirty="0"/>
              <a:t> </a:t>
            </a:r>
            <a:r>
              <a:rPr lang="ru-RU" dirty="0" err="1"/>
              <a:t>поширенню</a:t>
            </a:r>
            <a:r>
              <a:rPr lang="ru-RU" dirty="0"/>
              <a:t> (</a:t>
            </a:r>
            <a:r>
              <a:rPr lang="ru-RU" dirty="0" err="1"/>
              <a:t>віра</a:t>
            </a:r>
            <a:r>
              <a:rPr lang="ru-RU" dirty="0"/>
              <a:t>)», </a:t>
            </a:r>
            <a:r>
              <a:rPr lang="ru-RU" dirty="0" err="1"/>
              <a:t>від</a:t>
            </a:r>
            <a:r>
              <a:rPr lang="ru-RU" dirty="0"/>
              <a:t> лат. </a:t>
            </a:r>
            <a:r>
              <a:rPr lang="es-PY" dirty="0"/>
              <a:t>propago — «</a:t>
            </a:r>
            <a:r>
              <a:rPr lang="ru-RU" dirty="0" err="1"/>
              <a:t>поширюю</a:t>
            </a:r>
            <a:r>
              <a:rPr lang="ru-RU" dirty="0"/>
              <a:t>») — форма </a:t>
            </a:r>
            <a:r>
              <a:rPr lang="ru-RU" dirty="0" err="1"/>
              <a:t>комунікації</a:t>
            </a:r>
            <a:r>
              <a:rPr lang="ru-RU" dirty="0"/>
              <a:t>, </a:t>
            </a:r>
            <a:r>
              <a:rPr lang="ru-RU" dirty="0" err="1"/>
              <a:t>спрямована</a:t>
            </a:r>
            <a:r>
              <a:rPr lang="ru-RU" dirty="0"/>
              <a:t> на </a:t>
            </a:r>
            <a:r>
              <a:rPr lang="ru-RU" dirty="0" err="1"/>
              <a:t>поширення</a:t>
            </a:r>
            <a:r>
              <a:rPr lang="ru-RU" dirty="0"/>
              <a:t> </a:t>
            </a:r>
            <a:r>
              <a:rPr lang="ru-RU" dirty="0" err="1"/>
              <a:t>інформації</a:t>
            </a:r>
            <a:r>
              <a:rPr lang="ru-RU" dirty="0"/>
              <a:t> (</a:t>
            </a:r>
            <a:r>
              <a:rPr lang="ru-RU" dirty="0" err="1"/>
              <a:t>фактів</a:t>
            </a:r>
            <a:r>
              <a:rPr lang="ru-RU" dirty="0"/>
              <a:t>, </a:t>
            </a:r>
            <a:r>
              <a:rPr lang="ru-RU" dirty="0" err="1"/>
              <a:t>аргументів</a:t>
            </a:r>
            <a:r>
              <a:rPr lang="ru-RU" dirty="0"/>
              <a:t>, чуток та </a:t>
            </a:r>
            <a:r>
              <a:rPr lang="ru-RU" dirty="0" err="1"/>
              <a:t>інших</a:t>
            </a:r>
            <a:r>
              <a:rPr lang="ru-RU" dirty="0"/>
              <a:t> </a:t>
            </a:r>
            <a:r>
              <a:rPr lang="ru-RU" dirty="0" err="1"/>
              <a:t>відомостей</a:t>
            </a:r>
            <a:r>
              <a:rPr lang="ru-RU" dirty="0"/>
              <a:t>) для </a:t>
            </a:r>
            <a:r>
              <a:rPr lang="ru-RU" dirty="0" err="1"/>
              <a:t>впливу</a:t>
            </a:r>
            <a:r>
              <a:rPr lang="ru-RU" dirty="0"/>
              <a:t> на </a:t>
            </a:r>
            <a:r>
              <a:rPr lang="ru-RU" dirty="0" err="1"/>
              <a:t>суспільну</a:t>
            </a:r>
            <a:r>
              <a:rPr lang="ru-RU" dirty="0"/>
              <a:t> думку на </a:t>
            </a:r>
            <a:r>
              <a:rPr lang="ru-RU" dirty="0" err="1"/>
              <a:t>користь</a:t>
            </a:r>
            <a:r>
              <a:rPr lang="ru-RU" dirty="0"/>
              <a:t> </a:t>
            </a:r>
            <a:r>
              <a:rPr lang="ru-RU" dirty="0" err="1"/>
              <a:t>певної</a:t>
            </a:r>
            <a:r>
              <a:rPr lang="ru-RU" dirty="0"/>
              <a:t> </a:t>
            </a:r>
            <a:r>
              <a:rPr lang="ru-RU" dirty="0" err="1"/>
              <a:t>спільної</a:t>
            </a:r>
            <a:r>
              <a:rPr lang="ru-RU" dirty="0"/>
              <a:t> </a:t>
            </a:r>
            <a:r>
              <a:rPr lang="ru-RU" dirty="0" err="1"/>
              <a:t>справи</a:t>
            </a:r>
            <a:r>
              <a:rPr lang="ru-RU" dirty="0"/>
              <a:t> </a:t>
            </a:r>
            <a:r>
              <a:rPr lang="ru-RU" dirty="0" err="1"/>
              <a:t>чи</a:t>
            </a:r>
            <a:r>
              <a:rPr lang="ru-RU" dirty="0"/>
              <a:t> </a:t>
            </a:r>
            <a:r>
              <a:rPr lang="ru-RU" dirty="0" err="1"/>
              <a:t>громадської</a:t>
            </a:r>
            <a:r>
              <a:rPr lang="ru-RU" dirty="0"/>
              <a:t> </a:t>
            </a:r>
            <a:r>
              <a:rPr lang="ru-RU" dirty="0" err="1"/>
              <a:t>позиції</a:t>
            </a:r>
            <a:r>
              <a:rPr lang="ru-RU" dirty="0"/>
              <a:t>.</a:t>
            </a:r>
          </a:p>
          <a:p>
            <a:endParaRPr lang="ru-RU" dirty="0"/>
          </a:p>
        </p:txBody>
      </p:sp>
      <p:pic>
        <p:nvPicPr>
          <p:cNvPr id="4" name="Picture 2" descr="http://ukrnationalism.com/media/k2/items/cache/02c3690c1c0f065ff00387ae9425f29c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240" y="1266853"/>
            <a:ext cx="4965223" cy="41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878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Анкета </a:t>
            </a:r>
            <a:endParaRPr lang="ru-RU" dirty="0"/>
          </a:p>
        </p:txBody>
      </p:sp>
      <p:sp>
        <p:nvSpPr>
          <p:cNvPr id="3" name="Объект 2"/>
          <p:cNvSpPr>
            <a:spLocks noGrp="1"/>
          </p:cNvSpPr>
          <p:nvPr>
            <p:ph idx="1"/>
          </p:nvPr>
        </p:nvSpPr>
        <p:spPr/>
        <p:txBody>
          <a:bodyPr/>
          <a:lstStyle/>
          <a:p>
            <a:r>
              <a:rPr lang="uk-UA" dirty="0" smtClean="0"/>
              <a:t>Скільки часу ви проводите у медіапросторі? </a:t>
            </a:r>
            <a:endParaRPr lang="ru-RU" dirty="0"/>
          </a:p>
        </p:txBody>
      </p:sp>
    </p:spTree>
    <p:extLst>
      <p:ext uri="{BB962C8B-B14F-4D97-AF65-F5344CB8AC3E}">
        <p14:creationId xmlns:p14="http://schemas.microsoft.com/office/powerpoint/2010/main" val="4181795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2236" y="528319"/>
            <a:ext cx="10734964" cy="621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a:spLocks noChangeArrowheads="1"/>
          </p:cNvSpPr>
          <p:nvPr/>
        </p:nvSpPr>
        <p:spPr bwMode="auto">
          <a:xfrm>
            <a:off x="8371840" y="903287"/>
            <a:ext cx="4063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pPr eaLnBrk="1" hangingPunct="1">
              <a:spcBef>
                <a:spcPct val="0"/>
              </a:spcBef>
              <a:buClrTx/>
              <a:buSzTx/>
              <a:buFontTx/>
              <a:buNone/>
            </a:pPr>
            <a:r>
              <a:rPr lang="uk-UA" altLang="en-US" sz="1800" dirty="0"/>
              <a:t>Пропаганда може мати різні форми й використовувати різні засоби, але її сила – в ПРОСТОТІ запропонованих готових відповідей на складні життєві запитання </a:t>
            </a:r>
          </a:p>
        </p:txBody>
      </p:sp>
      <p:sp>
        <p:nvSpPr>
          <p:cNvPr id="8" name="Прямоугольник 4"/>
          <p:cNvSpPr>
            <a:spLocks noChangeArrowheads="1"/>
          </p:cNvSpPr>
          <p:nvPr/>
        </p:nvSpPr>
        <p:spPr bwMode="auto">
          <a:xfrm>
            <a:off x="438784" y="83185"/>
            <a:ext cx="369633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uk-UA" altLang="en-US" sz="1800" dirty="0"/>
              <a:t>Пропаганда </a:t>
            </a:r>
            <a:r>
              <a:rPr lang="uk-UA" altLang="en-US" sz="1800" dirty="0" smtClean="0"/>
              <a:t>є цілеспрямованою</a:t>
            </a:r>
            <a:r>
              <a:rPr lang="uk-UA" altLang="en-US" sz="1800" dirty="0"/>
              <a:t>. Тобто йдеться не про випадкову помилку або неточність, а саме про тактику, спрямовану на ЗМІНУ системи цінностей, поведінку </a:t>
            </a:r>
          </a:p>
        </p:txBody>
      </p:sp>
      <p:sp>
        <p:nvSpPr>
          <p:cNvPr id="9" name="Прямоугольник 8"/>
          <p:cNvSpPr>
            <a:spLocks noChangeArrowheads="1"/>
          </p:cNvSpPr>
          <p:nvPr/>
        </p:nvSpPr>
        <p:spPr bwMode="auto">
          <a:xfrm>
            <a:off x="1263996" y="3745865"/>
            <a:ext cx="340960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uk-UA" altLang="en-US" sz="1800" dirty="0"/>
              <a:t>Пропаганда зазвичай впливає на ставлення до певних явищ або груп людей. Це ставлення завжди КОНТРАСТНЕ (ворожість – захоплення) та підвищено ЕМОЦІЙНЕ</a:t>
            </a:r>
          </a:p>
        </p:txBody>
      </p:sp>
      <p:sp>
        <p:nvSpPr>
          <p:cNvPr id="10" name="Прямоугольник 9"/>
          <p:cNvSpPr>
            <a:spLocks noChangeArrowheads="1"/>
          </p:cNvSpPr>
          <p:nvPr/>
        </p:nvSpPr>
        <p:spPr bwMode="auto">
          <a:xfrm>
            <a:off x="8702039" y="3637279"/>
            <a:ext cx="3403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EF53A5"/>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EF53A5"/>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EF53A5"/>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EF53A5"/>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uk-UA" altLang="en-US" sz="1800" dirty="0"/>
              <a:t>Пропаганда може ґрунтуватися частково на правдивій інформації, але це завжди є не вся правда чи неправда, яка видає себе за правду.  ДОВІРА замінюється на сліпу ВІРУ</a:t>
            </a:r>
          </a:p>
        </p:txBody>
      </p:sp>
    </p:spTree>
    <p:extLst>
      <p:ext uri="{BB962C8B-B14F-4D97-AF65-F5344CB8AC3E}">
        <p14:creationId xmlns:p14="http://schemas.microsoft.com/office/powerpoint/2010/main" val="387866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4520" y="128428"/>
            <a:ext cx="10515600" cy="827088"/>
          </a:xfrm>
        </p:spPr>
        <p:txBody>
          <a:bodyPr/>
          <a:lstStyle/>
          <a:p>
            <a:pPr algn="ctr"/>
            <a:r>
              <a:rPr lang="uk-UA" b="1" dirty="0" smtClean="0">
                <a:solidFill>
                  <a:srgbClr val="0070C0"/>
                </a:solidFill>
              </a:rPr>
              <a:t>ФЕЙКИ</a:t>
            </a:r>
            <a:endParaRPr lang="ru-RU" b="1" dirty="0">
              <a:solidFill>
                <a:srgbClr val="0070C0"/>
              </a:solidFill>
            </a:endParaRPr>
          </a:p>
        </p:txBody>
      </p:sp>
      <p:sp>
        <p:nvSpPr>
          <p:cNvPr id="3" name="Объект 2"/>
          <p:cNvSpPr>
            <a:spLocks noGrp="1"/>
          </p:cNvSpPr>
          <p:nvPr>
            <p:ph idx="1"/>
          </p:nvPr>
        </p:nvSpPr>
        <p:spPr>
          <a:xfrm>
            <a:off x="515620" y="779145"/>
            <a:ext cx="11221720" cy="805815"/>
          </a:xfrm>
        </p:spPr>
        <p:txBody>
          <a:bodyPr>
            <a:normAutofit lnSpcReduction="10000"/>
          </a:bodyPr>
          <a:lstStyle/>
          <a:p>
            <a:pPr marL="0" indent="0" algn="just">
              <a:buNone/>
            </a:pPr>
            <a:r>
              <a:rPr lang="ru-RU" dirty="0" smtClean="0"/>
              <a:t>- </a:t>
            </a:r>
            <a:r>
              <a:rPr lang="ru-RU" dirty="0" err="1" smtClean="0"/>
              <a:t>це</a:t>
            </a:r>
            <a:r>
              <a:rPr lang="ru-RU" dirty="0" smtClean="0"/>
              <a:t> </a:t>
            </a:r>
            <a:r>
              <a:rPr lang="ru-RU" dirty="0" err="1"/>
              <a:t>підробка</a:t>
            </a:r>
            <a:r>
              <a:rPr lang="ru-RU" dirty="0"/>
              <a:t> у </a:t>
            </a:r>
            <a:r>
              <a:rPr lang="ru-RU" dirty="0" err="1"/>
              <a:t>штрокому</a:t>
            </a:r>
            <a:r>
              <a:rPr lang="ru-RU" dirty="0"/>
              <a:t> </a:t>
            </a:r>
            <a:r>
              <a:rPr lang="ru-RU" dirty="0" err="1"/>
              <a:t>сенсі</a:t>
            </a:r>
            <a:r>
              <a:rPr lang="ru-RU" dirty="0"/>
              <a:t>. </a:t>
            </a:r>
            <a:r>
              <a:rPr lang="uk-UA" dirty="0"/>
              <a:t>Від </a:t>
            </a:r>
            <a:r>
              <a:rPr lang="uk-UA" dirty="0" err="1"/>
              <a:t>англ</a:t>
            </a:r>
            <a:r>
              <a:rPr lang="uk-UA" dirty="0"/>
              <a:t>. </a:t>
            </a:r>
            <a:r>
              <a:rPr lang="en-US" dirty="0"/>
              <a:t>fake – </a:t>
            </a:r>
            <a:r>
              <a:rPr lang="uk-UA" dirty="0"/>
              <a:t>«</a:t>
            </a:r>
            <a:r>
              <a:rPr lang="uk-UA" dirty="0" err="1"/>
              <a:t>підробний</a:t>
            </a:r>
            <a:r>
              <a:rPr lang="uk-UA" dirty="0"/>
              <a:t>, фальшивий». Словом </a:t>
            </a:r>
            <a:r>
              <a:rPr lang="uk-UA" dirty="0" err="1"/>
              <a:t>фейк</a:t>
            </a:r>
            <a:r>
              <a:rPr lang="uk-UA" dirty="0"/>
              <a:t> називають те, чого не існує насправді.</a:t>
            </a:r>
            <a:endParaRPr lang="ru-RU" dirty="0"/>
          </a:p>
          <a:p>
            <a:pPr algn="just"/>
            <a:endParaRPr lang="ru-RU" dirty="0"/>
          </a:p>
        </p:txBody>
      </p:sp>
      <p:pic>
        <p:nvPicPr>
          <p:cNvPr id="4" name="Як розпізнати фейки - лайфхаки DW - DW Ukraini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7645" y="1706880"/>
            <a:ext cx="7969955" cy="4368800"/>
          </a:xfrm>
          <a:prstGeom prst="rect">
            <a:avLst/>
          </a:prstGeom>
        </p:spPr>
      </p:pic>
    </p:spTree>
    <p:extLst>
      <p:ext uri="{BB962C8B-B14F-4D97-AF65-F5344CB8AC3E}">
        <p14:creationId xmlns:p14="http://schemas.microsoft.com/office/powerpoint/2010/main" val="967031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8640" y="253365"/>
            <a:ext cx="12374880" cy="1325563"/>
          </a:xfrm>
        </p:spPr>
        <p:txBody>
          <a:bodyPr>
            <a:normAutofit/>
          </a:bodyPr>
          <a:lstStyle/>
          <a:p>
            <a:r>
              <a:rPr lang="uk-UA" sz="4000" b="1" dirty="0" smtClean="0">
                <a:solidFill>
                  <a:srgbClr val="0070C0"/>
                </a:solidFill>
              </a:rPr>
              <a:t>Як сьогодні змінились </a:t>
            </a:r>
            <a:r>
              <a:rPr lang="uk-UA" sz="4000" b="1" dirty="0" err="1" smtClean="0">
                <a:solidFill>
                  <a:srgbClr val="0070C0"/>
                </a:solidFill>
              </a:rPr>
              <a:t>фейки</a:t>
            </a:r>
            <a:r>
              <a:rPr lang="uk-UA" sz="4000" b="1" dirty="0" smtClean="0">
                <a:solidFill>
                  <a:srgbClr val="0070C0"/>
                </a:solidFill>
              </a:rPr>
              <a:t> – сучасне визначення? </a:t>
            </a:r>
            <a:endParaRPr lang="ru-RU" sz="4000" b="1" dirty="0">
              <a:solidFill>
                <a:srgbClr val="0070C0"/>
              </a:solidFill>
            </a:endParaRPr>
          </a:p>
        </p:txBody>
      </p:sp>
      <p:sp>
        <p:nvSpPr>
          <p:cNvPr id="3" name="Объект 2"/>
          <p:cNvSpPr>
            <a:spLocks noGrp="1"/>
          </p:cNvSpPr>
          <p:nvPr>
            <p:ph idx="1"/>
          </p:nvPr>
        </p:nvSpPr>
        <p:spPr>
          <a:xfrm>
            <a:off x="838200" y="1371600"/>
            <a:ext cx="10515600" cy="4805363"/>
          </a:xfrm>
        </p:spPr>
        <p:txBody>
          <a:bodyPr/>
          <a:lstStyle/>
          <a:p>
            <a:r>
              <a:rPr lang="uk-UA" dirty="0" smtClean="0"/>
              <a:t>Спеціально створене повідомлення, яке містить навмисно вигадану або спотворену інформацію</a:t>
            </a:r>
          </a:p>
          <a:p>
            <a:r>
              <a:rPr lang="uk-UA" dirty="0" smtClean="0"/>
              <a:t>Таке повідомлення поширюється цілеспрямовано через найбільш ефективні канали з великим охопленням аудиторії</a:t>
            </a:r>
          </a:p>
          <a:p>
            <a:r>
              <a:rPr lang="uk-UA" dirty="0" smtClean="0"/>
              <a:t>Увага до такого повідомлення підтримується системно і цілеспрямовано, як правило штучно.</a:t>
            </a:r>
            <a:endParaRPr lang="ru-RU" dirty="0"/>
          </a:p>
        </p:txBody>
      </p:sp>
    </p:spTree>
    <p:extLst>
      <p:ext uri="{BB962C8B-B14F-4D97-AF65-F5344CB8AC3E}">
        <p14:creationId xmlns:p14="http://schemas.microsoft.com/office/powerpoint/2010/main" val="2934957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49483" y="534837"/>
            <a:ext cx="6856562" cy="5918171"/>
          </a:xfrm>
        </p:spPr>
        <p:txBody>
          <a:bodyPr/>
          <a:lstStyle/>
          <a:p>
            <a:pPr marL="0" indent="0" algn="just">
              <a:buNone/>
            </a:pPr>
            <a:endParaRPr lang="uk-UA" dirty="0" smtClean="0"/>
          </a:p>
          <a:p>
            <a:pPr marL="0" indent="0" algn="just">
              <a:buNone/>
            </a:pPr>
            <a:endParaRPr lang="uk-UA" dirty="0"/>
          </a:p>
          <a:p>
            <a:pPr marL="0" indent="0" algn="just">
              <a:buNone/>
            </a:pPr>
            <a:endParaRPr lang="uk-UA" dirty="0" smtClean="0"/>
          </a:p>
          <a:p>
            <a:pPr marL="0" indent="0" algn="just">
              <a:buNone/>
            </a:pPr>
            <a:r>
              <a:rPr lang="uk-UA" dirty="0" smtClean="0"/>
              <a:t>Всі форми спотворення інформації «готуються» за одним і тим же «рецептом»:</a:t>
            </a:r>
          </a:p>
          <a:p>
            <a:pPr marL="514350" indent="-514350" algn="just">
              <a:buAutoNum type="arabicPeriod"/>
            </a:pPr>
            <a:r>
              <a:rPr lang="uk-UA" dirty="0" smtClean="0"/>
              <a:t>трохи правди + вигадка</a:t>
            </a:r>
          </a:p>
          <a:p>
            <a:pPr marL="514350" indent="-514350" algn="just">
              <a:buAutoNum type="arabicPeriod"/>
            </a:pPr>
            <a:r>
              <a:rPr lang="uk-UA" dirty="0"/>
              <a:t>п</a:t>
            </a:r>
            <a:r>
              <a:rPr lang="uk-UA" dirty="0" smtClean="0"/>
              <a:t>овністю вигадка</a:t>
            </a:r>
            <a:endParaRPr lang="ru-RU" dirty="0"/>
          </a:p>
        </p:txBody>
      </p:sp>
      <p:pic>
        <p:nvPicPr>
          <p:cNvPr id="1026" name="Picture 2" descr="Пин на доске Ro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69" y="0"/>
            <a:ext cx="4585958" cy="6498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54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9521" y="259948"/>
            <a:ext cx="7202548" cy="6323415"/>
          </a:xfrm>
        </p:spPr>
      </p:pic>
    </p:spTree>
    <p:extLst>
      <p:ext uri="{BB962C8B-B14F-4D97-AF65-F5344CB8AC3E}">
        <p14:creationId xmlns:p14="http://schemas.microsoft.com/office/powerpoint/2010/main" val="4071705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0070C0"/>
                </a:solidFill>
              </a:rPr>
              <a:t>Будь-яка правда – лише одне ребро істини.</a:t>
            </a:r>
            <a:endParaRPr lang="ru-RU" b="1" dirty="0">
              <a:solidFill>
                <a:srgbClr val="0070C0"/>
              </a:solidFill>
            </a:endParaRPr>
          </a:p>
        </p:txBody>
      </p:sp>
      <p:pic>
        <p:nvPicPr>
          <p:cNvPr id="4" name="Объект 3"/>
          <p:cNvPicPr>
            <a:picLocks noGrp="1" noChangeAspect="1"/>
          </p:cNvPicPr>
          <p:nvPr>
            <p:ph idx="1"/>
          </p:nvPr>
        </p:nvPicPr>
        <p:blipFill rotWithShape="1">
          <a:blip r:embed="rId2"/>
          <a:srcRect l="30562" t="18519" r="40543" b="33615"/>
          <a:stretch/>
        </p:blipFill>
        <p:spPr>
          <a:xfrm>
            <a:off x="3342640" y="1690688"/>
            <a:ext cx="4876800" cy="4544293"/>
          </a:xfrm>
          <a:prstGeom prst="rect">
            <a:avLst/>
          </a:prstGeom>
        </p:spPr>
      </p:pic>
    </p:spTree>
    <p:extLst>
      <p:ext uri="{BB962C8B-B14F-4D97-AF65-F5344CB8AC3E}">
        <p14:creationId xmlns:p14="http://schemas.microsoft.com/office/powerpoint/2010/main" val="375942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62500" lnSpcReduction="20000"/>
          </a:bodyPr>
          <a:lstStyle/>
          <a:p>
            <a:pPr marL="0" indent="0">
              <a:buNone/>
            </a:pPr>
            <a:r>
              <a:rPr lang="ru-RU" b="1" smtClean="0"/>
              <a:t>Коли ми бачимо такі неймовірні дописи, які поширили тисячі користувачів, спочатку необхідно з'ясувати суть їхніх повідомлень. Перед тим, як ставити «лайк» або ділитися дописом, запитайте себе:</a:t>
            </a:r>
            <a:r>
              <a:rPr lang="ru-RU" smtClean="0"/>
              <a:t/>
            </a:r>
            <a:br>
              <a:rPr lang="ru-RU" smtClean="0"/>
            </a:br>
            <a:endParaRPr lang="ru-RU" smtClean="0"/>
          </a:p>
          <a:p>
            <a:r>
              <a:rPr lang="ru-RU" smtClean="0"/>
              <a:t>де ви знайшли цей допис і як він потрапив туди? Яку роль у цьому зіграли алгоритми платформи?</a:t>
            </a:r>
            <a:br>
              <a:rPr lang="ru-RU" smtClean="0"/>
            </a:br>
            <a:endParaRPr lang="ru-RU" smtClean="0"/>
          </a:p>
          <a:p>
            <a:r>
              <a:rPr lang="ru-RU" smtClean="0"/>
              <a:t>хто поширив цю інформацію? Що ще публікують ці люди? Чи знаєте ви їх особисто? Хто їхні друзі та учасниками яких груп вони є? Вони публікують матеріали на різні теми (політика, спорт, особиста інформація) чи їхня сторінка присвячена лише одній проблемі? Які дописи поширюють їхні друзі?</a:t>
            </a:r>
            <a:br>
              <a:rPr lang="ru-RU" smtClean="0"/>
            </a:br>
            <a:endParaRPr lang="ru-RU" smtClean="0"/>
          </a:p>
          <a:p>
            <a:r>
              <a:rPr lang="ru-RU" smtClean="0"/>
              <a:t>опублікована інформація — це факт чи особиста думка?</a:t>
            </a:r>
            <a:br>
              <a:rPr lang="ru-RU" smtClean="0"/>
            </a:br>
            <a:endParaRPr lang="ru-RU" smtClean="0"/>
          </a:p>
          <a:p>
            <a:r>
              <a:rPr lang="ru-RU" smtClean="0"/>
              <a:t>де ще можна перевірити ці факти?</a:t>
            </a:r>
            <a:br>
              <a:rPr lang="ru-RU" smtClean="0"/>
            </a:br>
            <a:endParaRPr lang="ru-RU" smtClean="0"/>
          </a:p>
          <a:p>
            <a:r>
              <a:rPr lang="ru-RU" smtClean="0"/>
              <a:t>якщо допис містить фото, спробуйте з'ясувати де, коли і за яких умов воно було зроблене. Допомогти в цьому може зворотний пошук зображень.</a:t>
            </a:r>
          </a:p>
          <a:p>
            <a:r>
              <a:rPr lang="ru-RU" smtClean="0"/>
              <a:t>чи є свідки? Якщо так, хто вони? Чи можете ви знайти/перехресно перевірити інформацію за допомогою офіційних джерел?</a:t>
            </a:r>
          </a:p>
          <a:p>
            <a:endParaRPr lang="ru-RU" dirty="0"/>
          </a:p>
        </p:txBody>
      </p:sp>
      <p:pic>
        <p:nvPicPr>
          <p:cNvPr id="4" name="Рисунок 3"/>
          <p:cNvPicPr>
            <a:picLocks noChangeAspect="1"/>
          </p:cNvPicPr>
          <p:nvPr/>
        </p:nvPicPr>
        <p:blipFill rotWithShape="1">
          <a:blip r:embed="rId2"/>
          <a:srcRect l="10075" t="37768" r="35610" b="43303"/>
          <a:stretch/>
        </p:blipFill>
        <p:spPr>
          <a:xfrm>
            <a:off x="313508" y="0"/>
            <a:ext cx="7067006" cy="1384663"/>
          </a:xfrm>
          <a:prstGeom prst="rect">
            <a:avLst/>
          </a:prstGeom>
        </p:spPr>
      </p:pic>
    </p:spTree>
    <p:extLst>
      <p:ext uri="{BB962C8B-B14F-4D97-AF65-F5344CB8AC3E}">
        <p14:creationId xmlns:p14="http://schemas.microsoft.com/office/powerpoint/2010/main" val="2717109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505549" y="1764790"/>
            <a:ext cx="5775960" cy="4351338"/>
          </a:xfrm>
        </p:spPr>
        <p:txBody>
          <a:bodyPr/>
          <a:lstStyle/>
          <a:p>
            <a:r>
              <a:rPr lang="ru-RU" b="1" dirty="0"/>
              <a:t> </a:t>
            </a:r>
            <a:r>
              <a:rPr lang="ru-RU" b="1" dirty="0" err="1" smtClean="0"/>
              <a:t>Соціальні</a:t>
            </a:r>
            <a:r>
              <a:rPr lang="ru-RU" b="1" dirty="0" smtClean="0"/>
              <a:t> </a:t>
            </a:r>
            <a:r>
              <a:rPr lang="ru-RU" b="1" dirty="0" err="1"/>
              <a:t>медіа</a:t>
            </a:r>
            <a:r>
              <a:rPr lang="ru-RU" b="1" dirty="0"/>
              <a:t> </a:t>
            </a:r>
            <a:r>
              <a:rPr lang="ru-RU" b="1" dirty="0" err="1"/>
              <a:t>схожі</a:t>
            </a:r>
            <a:r>
              <a:rPr lang="ru-RU" b="1" dirty="0"/>
              <a:t> на </a:t>
            </a:r>
            <a:r>
              <a:rPr lang="ru-RU" b="1" dirty="0" err="1"/>
              <a:t>криве</a:t>
            </a:r>
            <a:r>
              <a:rPr lang="ru-RU" b="1" dirty="0"/>
              <a:t> </a:t>
            </a:r>
            <a:r>
              <a:rPr lang="ru-RU" b="1" dirty="0" err="1"/>
              <a:t>дзеркало</a:t>
            </a:r>
            <a:r>
              <a:rPr lang="ru-RU" b="1" dirty="0"/>
              <a:t>. </a:t>
            </a:r>
            <a:r>
              <a:rPr lang="ru-RU" b="1" dirty="0" err="1"/>
              <a:t>Завдяки</a:t>
            </a:r>
            <a:r>
              <a:rPr lang="ru-RU" b="1" dirty="0"/>
              <a:t> </a:t>
            </a:r>
            <a:r>
              <a:rPr lang="ru-RU" b="1" dirty="0" err="1"/>
              <a:t>ілюзіям</a:t>
            </a:r>
            <a:r>
              <a:rPr lang="ru-RU" b="1" dirty="0"/>
              <a:t>, </a:t>
            </a:r>
            <a:r>
              <a:rPr lang="ru-RU" b="1" dirty="0" err="1"/>
              <a:t>які</a:t>
            </a:r>
            <a:r>
              <a:rPr lang="ru-RU" b="1" dirty="0"/>
              <a:t> вони </a:t>
            </a:r>
            <a:r>
              <a:rPr lang="ru-RU" b="1" dirty="0" err="1"/>
              <a:t>створюють</a:t>
            </a:r>
            <a:r>
              <a:rPr lang="ru-RU" b="1" dirty="0"/>
              <a:t>, ми </a:t>
            </a:r>
            <a:r>
              <a:rPr lang="ru-RU" b="1" dirty="0" err="1"/>
              <a:t>можемо</a:t>
            </a:r>
            <a:r>
              <a:rPr lang="ru-RU" b="1" dirty="0"/>
              <a:t> </a:t>
            </a:r>
            <a:r>
              <a:rPr lang="ru-RU" b="1" dirty="0" err="1"/>
              <a:t>вважати</a:t>
            </a:r>
            <a:r>
              <a:rPr lang="ru-RU" b="1" dirty="0"/>
              <a:t> </a:t>
            </a:r>
            <a:r>
              <a:rPr lang="ru-RU" b="1" dirty="0" err="1"/>
              <a:t>когось</a:t>
            </a:r>
            <a:r>
              <a:rPr lang="ru-RU" b="1" dirty="0"/>
              <a:t> </a:t>
            </a:r>
            <a:r>
              <a:rPr lang="ru-RU" b="1" dirty="0" err="1"/>
              <a:t>популярним</a:t>
            </a:r>
            <a:r>
              <a:rPr lang="ru-RU" b="1" dirty="0"/>
              <a:t> або </a:t>
            </a:r>
            <a:r>
              <a:rPr lang="ru-RU" b="1" dirty="0" err="1"/>
              <a:t>навіть</a:t>
            </a:r>
            <a:r>
              <a:rPr lang="ru-RU" b="1" dirty="0"/>
              <a:t> </a:t>
            </a:r>
            <a:r>
              <a:rPr lang="ru-RU" b="1" dirty="0" err="1"/>
              <a:t>лідером</a:t>
            </a:r>
            <a:r>
              <a:rPr lang="ru-RU" b="1" dirty="0"/>
              <a:t> думки. «Лайки» та «</a:t>
            </a:r>
            <a:r>
              <a:rPr lang="ru-RU" b="1" dirty="0" err="1"/>
              <a:t>репости</a:t>
            </a:r>
            <a:r>
              <a:rPr lang="ru-RU" b="1" dirty="0"/>
              <a:t>», на </a:t>
            </a:r>
            <a:r>
              <a:rPr lang="ru-RU" b="1" dirty="0" err="1"/>
              <a:t>які</a:t>
            </a:r>
            <a:r>
              <a:rPr lang="ru-RU" b="1" dirty="0"/>
              <a:t> </a:t>
            </a:r>
            <a:r>
              <a:rPr lang="ru-RU" b="1" dirty="0" err="1"/>
              <a:t>полюють</a:t>
            </a:r>
            <a:r>
              <a:rPr lang="ru-RU" b="1" dirty="0"/>
              <a:t> </a:t>
            </a:r>
            <a:r>
              <a:rPr lang="ru-RU" b="1" dirty="0" err="1"/>
              <a:t>користувачі</a:t>
            </a:r>
            <a:r>
              <a:rPr lang="ru-RU" b="1" dirty="0"/>
              <a:t>, стали </a:t>
            </a:r>
            <a:r>
              <a:rPr lang="ru-RU" b="1" dirty="0" err="1"/>
              <a:t>інструментом</a:t>
            </a:r>
            <a:r>
              <a:rPr lang="ru-RU" b="1" dirty="0"/>
              <a:t> для </a:t>
            </a:r>
            <a:r>
              <a:rPr lang="ru-RU" b="1" dirty="0" err="1"/>
              <a:t>поширення</a:t>
            </a:r>
            <a:r>
              <a:rPr lang="ru-RU" b="1" dirty="0"/>
              <a:t> </a:t>
            </a:r>
            <a:r>
              <a:rPr lang="ru-RU" b="1" dirty="0" err="1"/>
              <a:t>маніпулятивних</a:t>
            </a:r>
            <a:r>
              <a:rPr lang="ru-RU" b="1" dirty="0"/>
              <a:t> новин, </a:t>
            </a:r>
            <a:r>
              <a:rPr lang="ru-RU" b="1" dirty="0" err="1"/>
              <a:t>нападів</a:t>
            </a:r>
            <a:r>
              <a:rPr lang="ru-RU" b="1" dirty="0"/>
              <a:t> на людей чи </a:t>
            </a:r>
            <a:r>
              <a:rPr lang="ru-RU" b="1" dirty="0" err="1"/>
              <a:t>організації</a:t>
            </a:r>
            <a:r>
              <a:rPr lang="ru-RU" b="1" dirty="0"/>
              <a:t>. </a:t>
            </a:r>
            <a:r>
              <a:rPr lang="ru-RU" b="1" dirty="0" err="1"/>
              <a:t>Зазвичай</a:t>
            </a:r>
            <a:r>
              <a:rPr lang="ru-RU" b="1" dirty="0"/>
              <a:t> у </a:t>
            </a:r>
            <a:r>
              <a:rPr lang="ru-RU" b="1" dirty="0" err="1"/>
              <a:t>цьому</a:t>
            </a:r>
            <a:r>
              <a:rPr lang="ru-RU" b="1" dirty="0"/>
              <a:t> </a:t>
            </a:r>
            <a:r>
              <a:rPr lang="ru-RU" b="1" dirty="0" err="1"/>
              <a:t>задіяні</a:t>
            </a:r>
            <a:r>
              <a:rPr lang="ru-RU" b="1" dirty="0"/>
              <a:t> </a:t>
            </a:r>
            <a:r>
              <a:rPr lang="ru-RU" b="1" dirty="0" err="1"/>
              <a:t>боти</a:t>
            </a:r>
            <a:r>
              <a:rPr lang="ru-RU" b="1" dirty="0"/>
              <a:t> і </a:t>
            </a:r>
            <a:r>
              <a:rPr lang="ru-RU" b="1" dirty="0" err="1"/>
              <a:t>тролі</a:t>
            </a:r>
            <a:r>
              <a:rPr lang="ru-RU" b="1" dirty="0"/>
              <a:t>.</a:t>
            </a:r>
            <a:endParaRPr lang="ru-RU" dirty="0"/>
          </a:p>
        </p:txBody>
      </p:sp>
      <p:sp>
        <p:nvSpPr>
          <p:cNvPr id="4" name="Прямоугольник 3"/>
          <p:cNvSpPr/>
          <p:nvPr/>
        </p:nvSpPr>
        <p:spPr>
          <a:xfrm>
            <a:off x="239486" y="1488553"/>
            <a:ext cx="6096000" cy="1815882"/>
          </a:xfrm>
          <a:prstGeom prst="rect">
            <a:avLst/>
          </a:prstGeom>
        </p:spPr>
        <p:txBody>
          <a:bodyPr>
            <a:spAutoFit/>
          </a:bodyPr>
          <a:lstStyle/>
          <a:p>
            <a:pPr algn="just"/>
            <a:r>
              <a:rPr lang="ru-RU" sz="2800" b="1" i="0" dirty="0" smtClean="0">
                <a:solidFill>
                  <a:srgbClr val="000000"/>
                </a:solidFill>
                <a:effectLst/>
                <a:latin typeface="SegoeUI"/>
              </a:rPr>
              <a:t>Не </a:t>
            </a:r>
            <a:r>
              <a:rPr lang="ru-RU" sz="2800" b="1" i="0" dirty="0" err="1" smtClean="0">
                <a:solidFill>
                  <a:srgbClr val="000000"/>
                </a:solidFill>
                <a:effectLst/>
                <a:latin typeface="SegoeUI"/>
              </a:rPr>
              <a:t>всі</a:t>
            </a:r>
            <a:r>
              <a:rPr lang="ru-RU" sz="2800" b="1" i="0" dirty="0" smtClean="0">
                <a:solidFill>
                  <a:srgbClr val="000000"/>
                </a:solidFill>
                <a:effectLst/>
                <a:latin typeface="SegoeUI"/>
              </a:rPr>
              <a:t>, </a:t>
            </a:r>
            <a:r>
              <a:rPr lang="ru-RU" sz="2800" b="1" i="0" dirty="0" err="1" smtClean="0">
                <a:solidFill>
                  <a:srgbClr val="000000"/>
                </a:solidFill>
                <a:effectLst/>
                <a:latin typeface="SegoeUI"/>
              </a:rPr>
              <a:t>хто</a:t>
            </a:r>
            <a:r>
              <a:rPr lang="ru-RU" sz="2800" b="1" i="0" dirty="0" smtClean="0">
                <a:solidFill>
                  <a:srgbClr val="000000"/>
                </a:solidFill>
                <a:effectLst/>
                <a:latin typeface="SegoeUI"/>
              </a:rPr>
              <a:t> </a:t>
            </a:r>
            <a:r>
              <a:rPr lang="ru-RU" sz="2800" b="1" i="0" dirty="0" err="1" smtClean="0">
                <a:solidFill>
                  <a:srgbClr val="000000"/>
                </a:solidFill>
                <a:effectLst/>
                <a:latin typeface="SegoeUI"/>
              </a:rPr>
              <a:t>пишуть</a:t>
            </a:r>
            <a:r>
              <a:rPr lang="ru-RU" sz="2800" b="1" i="0" dirty="0" smtClean="0">
                <a:solidFill>
                  <a:srgbClr val="000000"/>
                </a:solidFill>
                <a:effectLst/>
                <a:latin typeface="SegoeUI"/>
              </a:rPr>
              <a:t> і </a:t>
            </a:r>
            <a:r>
              <a:rPr lang="ru-RU" sz="2800" b="1" i="0" dirty="0" err="1" smtClean="0">
                <a:solidFill>
                  <a:srgbClr val="000000"/>
                </a:solidFill>
                <a:effectLst/>
                <a:latin typeface="SegoeUI"/>
              </a:rPr>
              <a:t>поширюють</a:t>
            </a:r>
            <a:r>
              <a:rPr lang="ru-RU" sz="2800" b="1" i="0" dirty="0" smtClean="0">
                <a:solidFill>
                  <a:srgbClr val="000000"/>
                </a:solidFill>
                <a:effectLst/>
                <a:latin typeface="SegoeUI"/>
              </a:rPr>
              <a:t> </a:t>
            </a:r>
            <a:r>
              <a:rPr lang="ru-RU" sz="2800" b="1" i="0" dirty="0" err="1" smtClean="0">
                <a:solidFill>
                  <a:srgbClr val="000000"/>
                </a:solidFill>
                <a:effectLst/>
                <a:latin typeface="SegoeUI"/>
              </a:rPr>
              <a:t>дописи</a:t>
            </a:r>
            <a:r>
              <a:rPr lang="ru-RU" sz="2800" b="1" i="0" dirty="0" smtClean="0">
                <a:solidFill>
                  <a:srgbClr val="000000"/>
                </a:solidFill>
                <a:effectLst/>
                <a:latin typeface="SegoeUI"/>
              </a:rPr>
              <a:t> та </a:t>
            </a:r>
            <a:r>
              <a:rPr lang="ru-RU" sz="2800" b="1" i="0" dirty="0" err="1" smtClean="0">
                <a:solidFill>
                  <a:srgbClr val="000000"/>
                </a:solidFill>
                <a:effectLst/>
                <a:latin typeface="SegoeUI"/>
              </a:rPr>
              <a:t>лишають</a:t>
            </a:r>
            <a:r>
              <a:rPr lang="ru-RU" sz="2800" b="1" i="0" dirty="0" smtClean="0">
                <a:solidFill>
                  <a:srgbClr val="000000"/>
                </a:solidFill>
                <a:effectLst/>
                <a:latin typeface="SegoeUI"/>
              </a:rPr>
              <a:t> </a:t>
            </a:r>
            <a:r>
              <a:rPr lang="ru-RU" sz="2800" b="1" i="0" dirty="0" err="1" smtClean="0">
                <a:solidFill>
                  <a:srgbClr val="000000"/>
                </a:solidFill>
                <a:effectLst/>
                <a:latin typeface="SegoeUI"/>
              </a:rPr>
              <a:t>коментарі</a:t>
            </a:r>
            <a:r>
              <a:rPr lang="ru-RU" sz="2800" b="1" i="0" dirty="0" smtClean="0">
                <a:solidFill>
                  <a:srgbClr val="000000"/>
                </a:solidFill>
                <a:effectLst/>
                <a:latin typeface="SegoeUI"/>
              </a:rPr>
              <a:t> в </a:t>
            </a:r>
            <a:r>
              <a:rPr lang="ru-RU" sz="2800" b="1" i="0" dirty="0" err="1" smtClean="0">
                <a:solidFill>
                  <a:srgbClr val="000000"/>
                </a:solidFill>
                <a:effectLst/>
                <a:latin typeface="SegoeUI"/>
              </a:rPr>
              <a:t>соціальних</a:t>
            </a:r>
            <a:r>
              <a:rPr lang="ru-RU" sz="2800" b="1" i="0" dirty="0" smtClean="0">
                <a:solidFill>
                  <a:srgbClr val="000000"/>
                </a:solidFill>
                <a:effectLst/>
                <a:latin typeface="SegoeUI"/>
              </a:rPr>
              <a:t> мережах — </a:t>
            </a:r>
            <a:r>
              <a:rPr lang="ru-RU" sz="2800" b="1" i="0" dirty="0" err="1" smtClean="0">
                <a:solidFill>
                  <a:srgbClr val="000000"/>
                </a:solidFill>
                <a:effectLst/>
                <a:latin typeface="SegoeUI"/>
              </a:rPr>
              <a:t>справжні</a:t>
            </a:r>
            <a:r>
              <a:rPr lang="ru-RU" sz="2800" b="1" i="0" dirty="0" smtClean="0">
                <a:solidFill>
                  <a:srgbClr val="000000"/>
                </a:solidFill>
                <a:effectLst/>
                <a:latin typeface="SegoeUI"/>
              </a:rPr>
              <a:t> люди. </a:t>
            </a:r>
            <a:endParaRPr lang="ru-RU" sz="2800" dirty="0"/>
          </a:p>
        </p:txBody>
      </p:sp>
      <p:pic>
        <p:nvPicPr>
          <p:cNvPr id="5" name="Рисунок 4"/>
          <p:cNvPicPr>
            <a:picLocks noChangeAspect="1"/>
          </p:cNvPicPr>
          <p:nvPr/>
        </p:nvPicPr>
        <p:blipFill rotWithShape="1">
          <a:blip r:embed="rId2">
            <a:biLevel thresh="75000"/>
          </a:blip>
          <a:srcRect l="9774" t="38125" r="38120" b="43661"/>
          <a:stretch/>
        </p:blipFill>
        <p:spPr>
          <a:xfrm>
            <a:off x="0" y="60858"/>
            <a:ext cx="6779623" cy="1332411"/>
          </a:xfrm>
          <a:prstGeom prst="rect">
            <a:avLst/>
          </a:prstGeom>
        </p:spPr>
      </p:pic>
    </p:spTree>
    <p:extLst>
      <p:ext uri="{BB962C8B-B14F-4D97-AF65-F5344CB8AC3E}">
        <p14:creationId xmlns:p14="http://schemas.microsoft.com/office/powerpoint/2010/main" val="579854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33698" y="1198608"/>
            <a:ext cx="10515600" cy="4351338"/>
          </a:xfrm>
        </p:spPr>
        <p:txBody>
          <a:bodyPr/>
          <a:lstStyle/>
          <a:p>
            <a:pPr algn="just"/>
            <a:r>
              <a:rPr lang="ru-RU" b="1" dirty="0" err="1"/>
              <a:t>Щоб</a:t>
            </a:r>
            <a:r>
              <a:rPr lang="ru-RU" b="1" dirty="0"/>
              <a:t> </a:t>
            </a:r>
            <a:r>
              <a:rPr lang="ru-RU" b="1" dirty="0" err="1"/>
              <a:t>виявити</a:t>
            </a:r>
            <a:r>
              <a:rPr lang="ru-RU" b="1" dirty="0"/>
              <a:t> </a:t>
            </a:r>
            <a:r>
              <a:rPr lang="ru-RU" b="1" dirty="0" err="1"/>
              <a:t>ботів</a:t>
            </a:r>
            <a:r>
              <a:rPr lang="ru-RU" b="1" dirty="0"/>
              <a:t> </a:t>
            </a:r>
            <a:r>
              <a:rPr lang="ru-RU" b="1" dirty="0" err="1"/>
              <a:t>серед</a:t>
            </a:r>
            <a:r>
              <a:rPr lang="ru-RU" b="1" dirty="0"/>
              <a:t> ваших </a:t>
            </a:r>
            <a:r>
              <a:rPr lang="ru-RU" b="1" dirty="0" err="1"/>
              <a:t>друзів</a:t>
            </a:r>
            <a:r>
              <a:rPr lang="ru-RU" b="1" dirty="0"/>
              <a:t> чи </a:t>
            </a:r>
            <a:r>
              <a:rPr lang="ru-RU" b="1" dirty="0" err="1"/>
              <a:t>підписників</a:t>
            </a:r>
            <a:r>
              <a:rPr lang="ru-RU" b="1" dirty="0"/>
              <a:t>, </a:t>
            </a:r>
            <a:r>
              <a:rPr lang="ru-RU" b="1" dirty="0" err="1"/>
              <a:t>ви</a:t>
            </a:r>
            <a:r>
              <a:rPr lang="ru-RU" b="1" dirty="0"/>
              <a:t> можете </a:t>
            </a:r>
            <a:r>
              <a:rPr lang="ru-RU" b="1" dirty="0" err="1"/>
              <a:t>використати</a:t>
            </a:r>
            <a:r>
              <a:rPr lang="ru-RU" b="1" dirty="0"/>
              <a:t> </a:t>
            </a:r>
            <a:r>
              <a:rPr lang="ru-RU" b="1" dirty="0" err="1"/>
              <a:t>спеціальне</a:t>
            </a:r>
            <a:r>
              <a:rPr lang="ru-RU" b="1" dirty="0"/>
              <a:t> </a:t>
            </a:r>
            <a:r>
              <a:rPr lang="ru-RU" b="1" dirty="0" err="1"/>
              <a:t>програмне</a:t>
            </a:r>
            <a:r>
              <a:rPr lang="ru-RU" b="1" dirty="0"/>
              <a:t> </a:t>
            </a:r>
            <a:r>
              <a:rPr lang="ru-RU" b="1" dirty="0" err="1"/>
              <a:t>забезпечення</a:t>
            </a:r>
            <a:r>
              <a:rPr lang="ru-RU" b="1" dirty="0" smtClean="0"/>
              <a:t>:</a:t>
            </a:r>
          </a:p>
          <a:p>
            <a:pPr algn="just"/>
            <a:r>
              <a:rPr lang="en-US" dirty="0" err="1" smtClean="0"/>
              <a:t>Botometer</a:t>
            </a:r>
            <a:r>
              <a:rPr lang="en-US" dirty="0"/>
              <a:t> (</a:t>
            </a:r>
            <a:r>
              <a:rPr lang="ru-RU" dirty="0" err="1"/>
              <a:t>перевіряє</a:t>
            </a:r>
            <a:r>
              <a:rPr lang="ru-RU" dirty="0"/>
              <a:t>, чи </a:t>
            </a:r>
            <a:r>
              <a:rPr lang="ru-RU" dirty="0" err="1"/>
              <a:t>керує</a:t>
            </a:r>
            <a:r>
              <a:rPr lang="ru-RU" dirty="0"/>
              <a:t> </a:t>
            </a:r>
            <a:r>
              <a:rPr lang="ru-RU" dirty="0" err="1"/>
              <a:t>обліковим</a:t>
            </a:r>
            <a:r>
              <a:rPr lang="ru-RU" dirty="0"/>
              <a:t> </a:t>
            </a:r>
            <a:r>
              <a:rPr lang="ru-RU" dirty="0" err="1"/>
              <a:t>записом</a:t>
            </a:r>
            <a:r>
              <a:rPr lang="ru-RU" dirty="0"/>
              <a:t> бот)</a:t>
            </a:r>
          </a:p>
          <a:p>
            <a:pPr algn="just"/>
            <a:r>
              <a:rPr lang="en-US" dirty="0"/>
              <a:t>Twitter Audit (Twitter)</a:t>
            </a:r>
          </a:p>
          <a:p>
            <a:pPr algn="just"/>
            <a:r>
              <a:rPr lang="ru-RU" dirty="0"/>
              <a:t>Будьте </a:t>
            </a:r>
            <a:r>
              <a:rPr lang="ru-RU" dirty="0" err="1"/>
              <a:t>обережні</a:t>
            </a:r>
            <a:r>
              <a:rPr lang="ru-RU" dirty="0"/>
              <a:t> з людьми, з </a:t>
            </a:r>
            <a:r>
              <a:rPr lang="ru-RU" dirty="0" err="1"/>
              <a:t>якими</a:t>
            </a:r>
            <a:r>
              <a:rPr lang="ru-RU" dirty="0"/>
              <a:t> дружите або за </a:t>
            </a:r>
            <a:r>
              <a:rPr lang="ru-RU" dirty="0" err="1"/>
              <a:t>якими</a:t>
            </a:r>
            <a:r>
              <a:rPr lang="ru-RU" dirty="0"/>
              <a:t> </a:t>
            </a:r>
            <a:r>
              <a:rPr lang="ru-RU" dirty="0" err="1"/>
              <a:t>стежите</a:t>
            </a:r>
            <a:r>
              <a:rPr lang="ru-RU" dirty="0"/>
              <a:t> в </a:t>
            </a:r>
            <a:r>
              <a:rPr lang="ru-RU" dirty="0" err="1"/>
              <a:t>соціальних</a:t>
            </a:r>
            <a:r>
              <a:rPr lang="ru-RU" dirty="0"/>
              <a:t> мережах, але з </a:t>
            </a:r>
            <a:r>
              <a:rPr lang="ru-RU" dirty="0" err="1"/>
              <a:t>якими</a:t>
            </a:r>
            <a:r>
              <a:rPr lang="ru-RU" dirty="0"/>
              <a:t> не </a:t>
            </a:r>
            <a:r>
              <a:rPr lang="ru-RU" dirty="0" err="1"/>
              <a:t>знайомі</a:t>
            </a:r>
            <a:r>
              <a:rPr lang="ru-RU" dirty="0"/>
              <a:t> в реальному </a:t>
            </a:r>
            <a:r>
              <a:rPr lang="ru-RU" dirty="0" err="1"/>
              <a:t>житті</a:t>
            </a:r>
            <a:r>
              <a:rPr lang="ru-RU" dirty="0"/>
              <a:t>. </a:t>
            </a:r>
            <a:r>
              <a:rPr lang="ru-RU" dirty="0" err="1"/>
              <a:t>Якщо</a:t>
            </a:r>
            <a:r>
              <a:rPr lang="ru-RU" dirty="0"/>
              <a:t> </a:t>
            </a:r>
            <a:r>
              <a:rPr lang="ru-RU" dirty="0" err="1"/>
              <a:t>ви</a:t>
            </a:r>
            <a:r>
              <a:rPr lang="ru-RU" dirty="0"/>
              <a:t> </a:t>
            </a:r>
            <a:r>
              <a:rPr lang="ru-RU" dirty="0" err="1"/>
              <a:t>бачите</a:t>
            </a:r>
            <a:r>
              <a:rPr lang="ru-RU" dirty="0"/>
              <a:t>, як </a:t>
            </a:r>
            <a:r>
              <a:rPr lang="ru-RU" dirty="0" err="1"/>
              <a:t>хтось</a:t>
            </a:r>
            <a:r>
              <a:rPr lang="ru-RU" dirty="0"/>
              <a:t> </a:t>
            </a:r>
            <a:r>
              <a:rPr lang="ru-RU" dirty="0" err="1"/>
              <a:t>розпалює</a:t>
            </a:r>
            <a:r>
              <a:rPr lang="ru-RU" dirty="0"/>
              <a:t> </a:t>
            </a:r>
            <a:r>
              <a:rPr lang="ru-RU" dirty="0" err="1"/>
              <a:t>дискусію</a:t>
            </a:r>
            <a:r>
              <a:rPr lang="ru-RU" dirty="0"/>
              <a:t> в </a:t>
            </a:r>
            <a:r>
              <a:rPr lang="ru-RU" dirty="0" err="1"/>
              <a:t>коментярх</a:t>
            </a:r>
            <a:r>
              <a:rPr lang="ru-RU" dirty="0"/>
              <a:t>, </a:t>
            </a:r>
            <a:r>
              <a:rPr lang="ru-RU" dirty="0" err="1"/>
              <a:t>краще</a:t>
            </a:r>
            <a:r>
              <a:rPr lang="ru-RU" dirty="0"/>
              <a:t> </a:t>
            </a:r>
            <a:r>
              <a:rPr lang="ru-RU" dirty="0" err="1"/>
              <a:t>лишайтеся</a:t>
            </a:r>
            <a:r>
              <a:rPr lang="ru-RU" dirty="0"/>
              <a:t> </a:t>
            </a:r>
            <a:r>
              <a:rPr lang="ru-RU" dirty="0" err="1"/>
              <a:t>осторонь</a:t>
            </a:r>
            <a:r>
              <a:rPr lang="ru-RU" dirty="0"/>
              <a:t>. </a:t>
            </a:r>
            <a:r>
              <a:rPr lang="ru-RU" dirty="0" err="1"/>
              <a:t>Адже</a:t>
            </a:r>
            <a:r>
              <a:rPr lang="ru-RU" dirty="0"/>
              <a:t> </a:t>
            </a:r>
            <a:r>
              <a:rPr lang="ru-RU" dirty="0" err="1"/>
              <a:t>ви</a:t>
            </a:r>
            <a:r>
              <a:rPr lang="ru-RU" dirty="0"/>
              <a:t> можете </a:t>
            </a:r>
            <a:r>
              <a:rPr lang="ru-RU" dirty="0" err="1"/>
              <a:t>мати</a:t>
            </a:r>
            <a:r>
              <a:rPr lang="ru-RU" dirty="0"/>
              <a:t> справу з ботом або з </a:t>
            </a:r>
            <a:r>
              <a:rPr lang="ru-RU" dirty="0" err="1"/>
              <a:t>професійним</a:t>
            </a:r>
            <a:r>
              <a:rPr lang="ru-RU" dirty="0"/>
              <a:t> </a:t>
            </a:r>
            <a:r>
              <a:rPr lang="ru-RU" dirty="0" err="1"/>
              <a:t>тролем</a:t>
            </a:r>
            <a:r>
              <a:rPr lang="ru-RU" dirty="0"/>
              <a:t>.</a:t>
            </a:r>
          </a:p>
          <a:p>
            <a:endParaRPr lang="ru-RU" dirty="0"/>
          </a:p>
        </p:txBody>
      </p:sp>
    </p:spTree>
    <p:extLst>
      <p:ext uri="{BB962C8B-B14F-4D97-AF65-F5344CB8AC3E}">
        <p14:creationId xmlns:p14="http://schemas.microsoft.com/office/powerpoint/2010/main" val="2753487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7484" y="227491"/>
            <a:ext cx="5554356" cy="6021977"/>
          </a:xfrm>
        </p:spPr>
        <p:txBody>
          <a:bodyPr>
            <a:normAutofit fontScale="92500" lnSpcReduction="20000"/>
          </a:bodyPr>
          <a:lstStyle/>
          <a:p>
            <a:pPr marL="0" indent="0" algn="just">
              <a:buNone/>
            </a:pPr>
            <a:r>
              <a:rPr lang="uk-UA" dirty="0" smtClean="0"/>
              <a:t>Головною метою всіх новин у медіа має бути інформування. Підготовка всіх журналістських матеріалів має містити етап </a:t>
            </a:r>
            <a:r>
              <a:rPr lang="uk-UA" dirty="0" err="1" smtClean="0"/>
              <a:t>фактчекінгу</a:t>
            </a:r>
            <a:r>
              <a:rPr lang="uk-UA" dirty="0" smtClean="0"/>
              <a:t> (</a:t>
            </a:r>
            <a:r>
              <a:rPr lang="uk-UA" dirty="0" err="1" smtClean="0"/>
              <a:t>англ</a:t>
            </a:r>
            <a:r>
              <a:rPr lang="uk-UA" dirty="0" smtClean="0"/>
              <a:t>.</a:t>
            </a:r>
            <a:r>
              <a:rPr lang="uk-UA" i="1" dirty="0" smtClean="0"/>
              <a:t> </a:t>
            </a:r>
            <a:r>
              <a:rPr lang="uk-UA" i="1" dirty="0" err="1" smtClean="0"/>
              <a:t>fact</a:t>
            </a:r>
            <a:r>
              <a:rPr lang="uk-UA" i="1" dirty="0" smtClean="0"/>
              <a:t> </a:t>
            </a:r>
            <a:r>
              <a:rPr lang="uk-UA" i="1" dirty="0" err="1" smtClean="0"/>
              <a:t>checking</a:t>
            </a:r>
            <a:r>
              <a:rPr lang="uk-UA" i="1" dirty="0" smtClean="0"/>
              <a:t> — перевірка фактів</a:t>
            </a:r>
            <a:r>
              <a:rPr lang="uk-UA" dirty="0" smtClean="0"/>
              <a:t>), щоб перевірити правдивість інформації.</a:t>
            </a:r>
            <a:br>
              <a:rPr lang="uk-UA" dirty="0" smtClean="0"/>
            </a:br>
            <a:r>
              <a:rPr lang="uk-UA" dirty="0" smtClean="0"/>
              <a:t/>
            </a:r>
            <a:br>
              <a:rPr lang="uk-UA" dirty="0" smtClean="0"/>
            </a:br>
            <a:r>
              <a:rPr lang="uk-UA" dirty="0" smtClean="0"/>
              <a:t>Згідно з Кодексом Етики Спільноти професійних журналістів, один з головних принципів журналістики — перевірка інформації з використанням декількох джерел. </a:t>
            </a:r>
            <a:br>
              <a:rPr lang="uk-UA" dirty="0" smtClean="0"/>
            </a:br>
            <a:r>
              <a:rPr lang="uk-UA" dirty="0" smtClean="0"/>
              <a:t/>
            </a:r>
            <a:br>
              <a:rPr lang="uk-UA" dirty="0" smtClean="0"/>
            </a:br>
            <a:r>
              <a:rPr lang="uk-UA" dirty="0" smtClean="0"/>
              <a:t/>
            </a:r>
            <a:br>
              <a:rPr lang="uk-UA" dirty="0" smtClean="0"/>
            </a:br>
            <a:r>
              <a:rPr lang="uk-UA" dirty="0" smtClean="0"/>
              <a:t>Здатність визначати та аналізувати неправдиву чи неточну інформацію — важлива навичка у ХХІ столітті. Тож давайте дізнаємося, як бути уважними споживачами медіа та протистояти великій кількості інформації, яка полює на нашу увагу.</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6480" y="898860"/>
            <a:ext cx="5532846" cy="4330253"/>
          </a:xfrm>
          <a:prstGeom prst="rect">
            <a:avLst/>
          </a:prstGeom>
        </p:spPr>
      </p:pic>
    </p:spTree>
    <p:extLst>
      <p:ext uri="{BB962C8B-B14F-4D97-AF65-F5344CB8AC3E}">
        <p14:creationId xmlns:p14="http://schemas.microsoft.com/office/powerpoint/2010/main" val="1106068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5320" y="233680"/>
            <a:ext cx="10515600" cy="695008"/>
          </a:xfrm>
        </p:spPr>
        <p:txBody>
          <a:bodyPr/>
          <a:lstStyle/>
          <a:p>
            <a:pPr algn="ctr"/>
            <a:r>
              <a:rPr lang="uk-UA" b="1" dirty="0" smtClean="0">
                <a:solidFill>
                  <a:srgbClr val="0070C0"/>
                </a:solidFill>
              </a:rPr>
              <a:t>ЗАЙМИ ПОЗИЦІЮ</a:t>
            </a:r>
            <a:endParaRPr lang="ru-RU" b="1" dirty="0">
              <a:solidFill>
                <a:srgbClr val="0070C0"/>
              </a:solidFill>
            </a:endParaRPr>
          </a:p>
        </p:txBody>
      </p:sp>
      <p:sp>
        <p:nvSpPr>
          <p:cNvPr id="3" name="Объект 2"/>
          <p:cNvSpPr>
            <a:spLocks noGrp="1"/>
          </p:cNvSpPr>
          <p:nvPr>
            <p:ph idx="1"/>
          </p:nvPr>
        </p:nvSpPr>
        <p:spPr>
          <a:xfrm>
            <a:off x="203200" y="1391920"/>
            <a:ext cx="11805920" cy="4785043"/>
          </a:xfrm>
        </p:spPr>
        <p:txBody>
          <a:bodyPr/>
          <a:lstStyle/>
          <a:p>
            <a:pPr marL="0" indent="0" algn="ctr">
              <a:buNone/>
            </a:pPr>
            <a:r>
              <a:rPr lang="uk-UA" dirty="0" smtClean="0"/>
              <a:t> «Так»                                                «Ні»                                «Не можу сказати»</a:t>
            </a:r>
          </a:p>
          <a:p>
            <a:pPr marL="514350" indent="-514350" algn="ctr">
              <a:buAutoNum type="arabicPeriod"/>
            </a:pPr>
            <a:r>
              <a:rPr lang="uk-UA" dirty="0" smtClean="0"/>
              <a:t>Медіа транслюють лише достовірну інформацію?</a:t>
            </a:r>
          </a:p>
          <a:p>
            <a:pPr marL="514350" indent="-514350" algn="ctr">
              <a:buAutoNum type="arabicPeriod"/>
            </a:pPr>
            <a:r>
              <a:rPr lang="uk-UA" dirty="0" smtClean="0"/>
              <a:t>Медіа не нав'язують суджень, а лише висвітлюють факти?</a:t>
            </a:r>
          </a:p>
          <a:p>
            <a:pPr marL="514350" indent="-514350" algn="ctr">
              <a:buAutoNum type="arabicPeriod"/>
            </a:pPr>
            <a:r>
              <a:rPr lang="uk-UA" dirty="0" smtClean="0"/>
              <a:t>Медіа об'єктивно показують усі категорії людей?</a:t>
            </a:r>
          </a:p>
          <a:p>
            <a:pPr marL="514350" indent="-514350" algn="ctr">
              <a:buAutoNum type="arabicPeriod"/>
            </a:pPr>
            <a:r>
              <a:rPr lang="uk-UA" dirty="0" smtClean="0"/>
              <a:t>Медіа формують ставлення людей до подій, проблем, людей? </a:t>
            </a:r>
            <a:endParaRPr lang="ru-RU" dirty="0"/>
          </a:p>
        </p:txBody>
      </p:sp>
    </p:spTree>
    <p:extLst>
      <p:ext uri="{BB962C8B-B14F-4D97-AF65-F5344CB8AC3E}">
        <p14:creationId xmlns:p14="http://schemas.microsoft.com/office/powerpoint/2010/main" val="321836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3800" y="21316"/>
            <a:ext cx="10515600" cy="579755"/>
          </a:xfrm>
        </p:spPr>
        <p:txBody>
          <a:bodyPr>
            <a:normAutofit fontScale="90000"/>
          </a:bodyPr>
          <a:lstStyle/>
          <a:p>
            <a:r>
              <a:rPr lang="uk-UA" b="1" dirty="0" smtClean="0">
                <a:solidFill>
                  <a:srgbClr val="0070C0"/>
                </a:solidFill>
              </a:rPr>
              <a:t>Питання для аналізу </a:t>
            </a:r>
            <a:r>
              <a:rPr lang="uk-UA" b="1" dirty="0" err="1" smtClean="0">
                <a:solidFill>
                  <a:srgbClr val="0070C0"/>
                </a:solidFill>
              </a:rPr>
              <a:t>медіаповідомлень</a:t>
            </a:r>
            <a:endParaRPr lang="ru-RU" b="1" dirty="0">
              <a:solidFill>
                <a:srgbClr val="0070C0"/>
              </a:solidFill>
            </a:endParaRPr>
          </a:p>
        </p:txBody>
      </p:sp>
      <p:grpSp>
        <p:nvGrpSpPr>
          <p:cNvPr id="7" name="Группа 6"/>
          <p:cNvGrpSpPr/>
          <p:nvPr/>
        </p:nvGrpSpPr>
        <p:grpSpPr>
          <a:xfrm>
            <a:off x="4403745" y="4274011"/>
            <a:ext cx="3100029" cy="2519411"/>
            <a:chOff x="3738265" y="3728264"/>
            <a:chExt cx="3100029" cy="2692748"/>
          </a:xfrm>
        </p:grpSpPr>
        <p:sp>
          <p:nvSpPr>
            <p:cNvPr id="44" name="Овал 43"/>
            <p:cNvSpPr/>
            <p:nvPr/>
          </p:nvSpPr>
          <p:spPr>
            <a:xfrm>
              <a:off x="3738265" y="3728264"/>
              <a:ext cx="3100029" cy="2692748"/>
            </a:xfrm>
            <a:prstGeom prst="ellipse">
              <a:avLst/>
            </a:prstGeom>
            <a:ln/>
          </p:spPr>
          <p:style>
            <a:lnRef idx="1">
              <a:schemeClr val="accent1"/>
            </a:lnRef>
            <a:fillRef idx="2">
              <a:schemeClr val="accent1"/>
            </a:fillRef>
            <a:effectRef idx="1">
              <a:schemeClr val="accent1"/>
            </a:effectRef>
            <a:fontRef idx="minor">
              <a:schemeClr val="dk1"/>
            </a:fontRef>
          </p:style>
        </p:sp>
        <p:sp>
          <p:nvSpPr>
            <p:cNvPr id="45" name="Овал 4"/>
            <p:cNvSpPr/>
            <p:nvPr/>
          </p:nvSpPr>
          <p:spPr>
            <a:xfrm>
              <a:off x="4192254" y="4122608"/>
              <a:ext cx="2192051" cy="1904060"/>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uk-UA" sz="2800" b="1" i="1" kern="1200" dirty="0" smtClean="0"/>
                <a:t>Критичний аналіз медіа повідомлень</a:t>
              </a:r>
              <a:endParaRPr lang="ru-RU" sz="2800" b="1" i="1" kern="1200" dirty="0"/>
            </a:p>
          </p:txBody>
        </p:sp>
      </p:grpSp>
      <p:sp>
        <p:nvSpPr>
          <p:cNvPr id="8" name="Стрелка влево 7"/>
          <p:cNvSpPr/>
          <p:nvPr/>
        </p:nvSpPr>
        <p:spPr>
          <a:xfrm rot="10800000">
            <a:off x="1356376" y="5405196"/>
            <a:ext cx="2879764"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9" name="Группа 8"/>
          <p:cNvGrpSpPr/>
          <p:nvPr/>
        </p:nvGrpSpPr>
        <p:grpSpPr>
          <a:xfrm>
            <a:off x="669230" y="5135246"/>
            <a:ext cx="1374291" cy="1099433"/>
            <a:chOff x="3749" y="4524921"/>
            <a:chExt cx="1374291" cy="1099433"/>
          </a:xfrm>
        </p:grpSpPr>
        <p:sp>
          <p:nvSpPr>
            <p:cNvPr id="42" name="Скругленный прямоугольник 41"/>
            <p:cNvSpPr/>
            <p:nvPr/>
          </p:nvSpPr>
          <p:spPr>
            <a:xfrm>
              <a:off x="3749" y="4524921"/>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43" name="Скругленный прямоугольник 7"/>
            <p:cNvSpPr/>
            <p:nvPr/>
          </p:nvSpPr>
          <p:spPr>
            <a:xfrm>
              <a:off x="35950" y="4557122"/>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Хто автор?</a:t>
              </a:r>
              <a:endParaRPr lang="ru-RU" sz="1200" kern="1200" dirty="0">
                <a:latin typeface="Arial Black" panose="020B0A04020102020204" pitchFamily="34" charset="0"/>
              </a:endParaRPr>
            </a:p>
          </p:txBody>
        </p:sp>
      </p:grpSp>
      <p:sp>
        <p:nvSpPr>
          <p:cNvPr id="10" name="Стрелка влево 9"/>
          <p:cNvSpPr/>
          <p:nvPr/>
        </p:nvSpPr>
        <p:spPr>
          <a:xfrm rot="12150000">
            <a:off x="1595444" y="4203320"/>
            <a:ext cx="2913463"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11" name="Группа 10"/>
          <p:cNvGrpSpPr/>
          <p:nvPr/>
        </p:nvGrpSpPr>
        <p:grpSpPr>
          <a:xfrm>
            <a:off x="1019185" y="3375903"/>
            <a:ext cx="1374291" cy="1099433"/>
            <a:chOff x="353704" y="2765578"/>
            <a:chExt cx="1374291" cy="1099433"/>
          </a:xfrm>
        </p:grpSpPr>
        <p:sp>
          <p:nvSpPr>
            <p:cNvPr id="40" name="Скругленный прямоугольник 39"/>
            <p:cNvSpPr/>
            <p:nvPr/>
          </p:nvSpPr>
          <p:spPr>
            <a:xfrm>
              <a:off x="353704" y="2765578"/>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41" name="Скругленный прямоугольник 10"/>
            <p:cNvSpPr/>
            <p:nvPr/>
          </p:nvSpPr>
          <p:spPr>
            <a:xfrm>
              <a:off x="385905" y="2797779"/>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З якою метою створений?</a:t>
              </a:r>
              <a:endParaRPr lang="ru-RU" sz="1200" kern="1200" dirty="0">
                <a:latin typeface="Arial Black" panose="020B0A04020102020204" pitchFamily="34" charset="0"/>
              </a:endParaRPr>
            </a:p>
          </p:txBody>
        </p:sp>
      </p:grpSp>
      <p:sp>
        <p:nvSpPr>
          <p:cNvPr id="12" name="Стрелка влево 11"/>
          <p:cNvSpPr/>
          <p:nvPr/>
        </p:nvSpPr>
        <p:spPr>
          <a:xfrm rot="13500000">
            <a:off x="2265614" y="3210101"/>
            <a:ext cx="2986103"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13" name="Группа 12"/>
          <p:cNvGrpSpPr/>
          <p:nvPr/>
        </p:nvGrpSpPr>
        <p:grpSpPr>
          <a:xfrm>
            <a:off x="2015773" y="1884404"/>
            <a:ext cx="1374291" cy="1099433"/>
            <a:chOff x="1350292" y="1274079"/>
            <a:chExt cx="1374291" cy="1099433"/>
          </a:xfrm>
        </p:grpSpPr>
        <p:sp>
          <p:nvSpPr>
            <p:cNvPr id="38" name="Скругленный прямоугольник 37"/>
            <p:cNvSpPr/>
            <p:nvPr/>
          </p:nvSpPr>
          <p:spPr>
            <a:xfrm>
              <a:off x="1350292" y="1274079"/>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39" name="Скругленный прямоугольник 13"/>
            <p:cNvSpPr/>
            <p:nvPr/>
          </p:nvSpPr>
          <p:spPr>
            <a:xfrm>
              <a:off x="1382493" y="1306280"/>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Для кого створений?</a:t>
              </a:r>
              <a:endParaRPr lang="ru-RU" sz="1200" kern="1200" dirty="0">
                <a:latin typeface="Arial Black" panose="020B0A04020102020204" pitchFamily="34" charset="0"/>
              </a:endParaRPr>
            </a:p>
          </p:txBody>
        </p:sp>
      </p:grpSp>
      <p:sp>
        <p:nvSpPr>
          <p:cNvPr id="14" name="Стрелка влево 13"/>
          <p:cNvSpPr/>
          <p:nvPr/>
        </p:nvSpPr>
        <p:spPr>
          <a:xfrm rot="14850000">
            <a:off x="3253412" y="2566081"/>
            <a:ext cx="3048697"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15" name="Группа 14"/>
          <p:cNvGrpSpPr/>
          <p:nvPr/>
        </p:nvGrpSpPr>
        <p:grpSpPr>
          <a:xfrm>
            <a:off x="3507272" y="887816"/>
            <a:ext cx="1374291" cy="1099433"/>
            <a:chOff x="2841791" y="277491"/>
            <a:chExt cx="1374291" cy="1099433"/>
          </a:xfrm>
        </p:grpSpPr>
        <p:sp>
          <p:nvSpPr>
            <p:cNvPr id="36" name="Скругленный прямоугольник 35"/>
            <p:cNvSpPr/>
            <p:nvPr/>
          </p:nvSpPr>
          <p:spPr>
            <a:xfrm>
              <a:off x="2841791" y="277491"/>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37" name="Скругленный прямоугольник 16"/>
            <p:cNvSpPr/>
            <p:nvPr/>
          </p:nvSpPr>
          <p:spPr>
            <a:xfrm>
              <a:off x="2873992" y="309692"/>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Хто фінансував?</a:t>
              </a:r>
              <a:endParaRPr lang="ru-RU" sz="1200" kern="1200" dirty="0">
                <a:latin typeface="Arial Black" panose="020B0A04020102020204" pitchFamily="34" charset="0"/>
              </a:endParaRPr>
            </a:p>
          </p:txBody>
        </p:sp>
      </p:grpSp>
      <p:sp>
        <p:nvSpPr>
          <p:cNvPr id="16" name="Стрелка влево 15"/>
          <p:cNvSpPr/>
          <p:nvPr/>
        </p:nvSpPr>
        <p:spPr>
          <a:xfrm rot="16200000">
            <a:off x="4417658" y="2343914"/>
            <a:ext cx="3072205"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17" name="Группа 16"/>
          <p:cNvGrpSpPr/>
          <p:nvPr/>
        </p:nvGrpSpPr>
        <p:grpSpPr>
          <a:xfrm>
            <a:off x="5266615" y="537862"/>
            <a:ext cx="1374291" cy="1099433"/>
            <a:chOff x="4601134" y="-72463"/>
            <a:chExt cx="1374291" cy="1099433"/>
          </a:xfrm>
        </p:grpSpPr>
        <p:sp>
          <p:nvSpPr>
            <p:cNvPr id="34" name="Скругленный прямоугольник 33"/>
            <p:cNvSpPr/>
            <p:nvPr/>
          </p:nvSpPr>
          <p:spPr>
            <a:xfrm>
              <a:off x="4601134" y="-72463"/>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35" name="Скругленный прямоугольник 19"/>
            <p:cNvSpPr/>
            <p:nvPr/>
          </p:nvSpPr>
          <p:spPr>
            <a:xfrm>
              <a:off x="4633335" y="-40262"/>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Які джерела використані?</a:t>
              </a:r>
              <a:endParaRPr lang="ru-RU" sz="1200" kern="1200" dirty="0">
                <a:latin typeface="Arial Black" panose="020B0A04020102020204" pitchFamily="34" charset="0"/>
              </a:endParaRPr>
            </a:p>
          </p:txBody>
        </p:sp>
      </p:grpSp>
      <p:sp>
        <p:nvSpPr>
          <p:cNvPr id="18" name="Стрелка влево 17"/>
          <p:cNvSpPr/>
          <p:nvPr/>
        </p:nvSpPr>
        <p:spPr>
          <a:xfrm rot="17550000">
            <a:off x="5605412" y="2566081"/>
            <a:ext cx="3048697"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19" name="Группа 18"/>
          <p:cNvGrpSpPr/>
          <p:nvPr/>
        </p:nvGrpSpPr>
        <p:grpSpPr>
          <a:xfrm>
            <a:off x="7025958" y="887816"/>
            <a:ext cx="1374291" cy="1099433"/>
            <a:chOff x="6360477" y="277491"/>
            <a:chExt cx="1374291" cy="1099433"/>
          </a:xfrm>
        </p:grpSpPr>
        <p:sp>
          <p:nvSpPr>
            <p:cNvPr id="32" name="Скругленный прямоугольник 31"/>
            <p:cNvSpPr/>
            <p:nvPr/>
          </p:nvSpPr>
          <p:spPr>
            <a:xfrm>
              <a:off x="6360477" y="277491"/>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33" name="Скругленный прямоугольник 22"/>
            <p:cNvSpPr/>
            <p:nvPr/>
          </p:nvSpPr>
          <p:spPr>
            <a:xfrm>
              <a:off x="6392678" y="309692"/>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Наскільки джерела надійні?</a:t>
              </a:r>
              <a:endParaRPr lang="ru-RU" sz="1200" kern="1200" dirty="0">
                <a:latin typeface="Arial Black" panose="020B0A04020102020204" pitchFamily="34" charset="0"/>
              </a:endParaRPr>
            </a:p>
          </p:txBody>
        </p:sp>
      </p:grpSp>
      <p:sp>
        <p:nvSpPr>
          <p:cNvPr id="20" name="Стрелка влево 19"/>
          <p:cNvSpPr/>
          <p:nvPr/>
        </p:nvSpPr>
        <p:spPr>
          <a:xfrm rot="18900000">
            <a:off x="6655804" y="3210101"/>
            <a:ext cx="2986103"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21" name="Группа 20"/>
          <p:cNvGrpSpPr/>
          <p:nvPr/>
        </p:nvGrpSpPr>
        <p:grpSpPr>
          <a:xfrm>
            <a:off x="8517456" y="1884404"/>
            <a:ext cx="1374291" cy="1099433"/>
            <a:chOff x="7851975" y="1274079"/>
            <a:chExt cx="1374291" cy="1099433"/>
          </a:xfrm>
        </p:grpSpPr>
        <p:sp>
          <p:nvSpPr>
            <p:cNvPr id="30" name="Скругленный прямоугольник 29"/>
            <p:cNvSpPr/>
            <p:nvPr/>
          </p:nvSpPr>
          <p:spPr>
            <a:xfrm>
              <a:off x="7851975" y="1274079"/>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31" name="Скругленный прямоугольник 25"/>
            <p:cNvSpPr/>
            <p:nvPr/>
          </p:nvSpPr>
          <p:spPr>
            <a:xfrm>
              <a:off x="7884176" y="1306280"/>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Чи відповідає повідомлення дійсності?</a:t>
              </a:r>
              <a:endParaRPr lang="ru-RU" sz="1200" kern="1200" dirty="0">
                <a:latin typeface="Arial Black" panose="020B0A04020102020204" pitchFamily="34" charset="0"/>
              </a:endParaRPr>
            </a:p>
          </p:txBody>
        </p:sp>
      </p:grpSp>
      <p:sp>
        <p:nvSpPr>
          <p:cNvPr id="22" name="Стрелка влево 21"/>
          <p:cNvSpPr/>
          <p:nvPr/>
        </p:nvSpPr>
        <p:spPr>
          <a:xfrm rot="20250000">
            <a:off x="7398614" y="4203320"/>
            <a:ext cx="2913463"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23" name="Группа 22"/>
          <p:cNvGrpSpPr/>
          <p:nvPr/>
        </p:nvGrpSpPr>
        <p:grpSpPr>
          <a:xfrm>
            <a:off x="9514044" y="3375903"/>
            <a:ext cx="1374291" cy="1099433"/>
            <a:chOff x="8848563" y="2765578"/>
            <a:chExt cx="1374291" cy="1099433"/>
          </a:xfrm>
        </p:grpSpPr>
        <p:sp>
          <p:nvSpPr>
            <p:cNvPr id="28" name="Скругленный прямоугольник 27"/>
            <p:cNvSpPr/>
            <p:nvPr/>
          </p:nvSpPr>
          <p:spPr>
            <a:xfrm>
              <a:off x="8848563" y="2765578"/>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29" name="Скругленный прямоугольник 28"/>
            <p:cNvSpPr/>
            <p:nvPr/>
          </p:nvSpPr>
          <p:spPr>
            <a:xfrm>
              <a:off x="8880764" y="2797779"/>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Що замовчується чи приховується?</a:t>
              </a:r>
              <a:endParaRPr lang="ru-RU" sz="1200" kern="1200" dirty="0">
                <a:latin typeface="Arial Black" panose="020B0A04020102020204" pitchFamily="34" charset="0"/>
              </a:endParaRPr>
            </a:p>
          </p:txBody>
        </p:sp>
      </p:grpSp>
      <p:sp>
        <p:nvSpPr>
          <p:cNvPr id="24" name="Стрелка влево 23"/>
          <p:cNvSpPr/>
          <p:nvPr/>
        </p:nvSpPr>
        <p:spPr>
          <a:xfrm>
            <a:off x="7671380" y="5405196"/>
            <a:ext cx="2879764" cy="559533"/>
          </a:xfrm>
          <a:prstGeom prst="leftArrow">
            <a:avLst>
              <a:gd name="adj1" fmla="val 60000"/>
              <a:gd name="adj2" fmla="val 50000"/>
            </a:avLst>
          </a:prstGeom>
          <a:ln/>
        </p:spPr>
        <p:style>
          <a:lnRef idx="1">
            <a:schemeClr val="accent1"/>
          </a:lnRef>
          <a:fillRef idx="2">
            <a:schemeClr val="accent1"/>
          </a:fillRef>
          <a:effectRef idx="1">
            <a:schemeClr val="accent1"/>
          </a:effectRef>
          <a:fontRef idx="minor">
            <a:schemeClr val="dk1"/>
          </a:fontRef>
        </p:style>
      </p:sp>
      <p:grpSp>
        <p:nvGrpSpPr>
          <p:cNvPr id="25" name="Группа 24"/>
          <p:cNvGrpSpPr/>
          <p:nvPr/>
        </p:nvGrpSpPr>
        <p:grpSpPr>
          <a:xfrm>
            <a:off x="9863999" y="5135246"/>
            <a:ext cx="1374291" cy="1099433"/>
            <a:chOff x="9198518" y="4524921"/>
            <a:chExt cx="1374291" cy="1099433"/>
          </a:xfrm>
        </p:grpSpPr>
        <p:sp>
          <p:nvSpPr>
            <p:cNvPr id="26" name="Скругленный прямоугольник 25"/>
            <p:cNvSpPr/>
            <p:nvPr/>
          </p:nvSpPr>
          <p:spPr>
            <a:xfrm>
              <a:off x="9198518" y="4524921"/>
              <a:ext cx="1374291" cy="1099433"/>
            </a:xfrm>
            <a:prstGeom prst="roundRect">
              <a:avLst>
                <a:gd name="adj" fmla="val 10000"/>
              </a:avLst>
            </a:prstGeom>
            <a:ln/>
          </p:spPr>
          <p:style>
            <a:lnRef idx="1">
              <a:schemeClr val="accent1"/>
            </a:lnRef>
            <a:fillRef idx="2">
              <a:schemeClr val="accent1"/>
            </a:fillRef>
            <a:effectRef idx="1">
              <a:schemeClr val="accent1"/>
            </a:effectRef>
            <a:fontRef idx="minor">
              <a:schemeClr val="dk1"/>
            </a:fontRef>
          </p:style>
        </p:sp>
        <p:sp>
          <p:nvSpPr>
            <p:cNvPr id="27" name="Скругленный прямоугольник 31"/>
            <p:cNvSpPr/>
            <p:nvPr/>
          </p:nvSpPr>
          <p:spPr>
            <a:xfrm>
              <a:off x="9230719" y="4557122"/>
              <a:ext cx="1309889" cy="1035031"/>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uk-UA" sz="1200" kern="1200" dirty="0" smtClean="0">
                  <a:latin typeface="Arial Black" panose="020B0A04020102020204" pitchFamily="34" charset="0"/>
                </a:rPr>
                <a:t>Яку користь несе повідомлення?</a:t>
              </a:r>
              <a:endParaRPr lang="ru-RU" sz="1200" kern="1200" dirty="0">
                <a:latin typeface="Arial Black" panose="020B0A04020102020204" pitchFamily="34" charset="0"/>
              </a:endParaRPr>
            </a:p>
          </p:txBody>
        </p:sp>
      </p:grpSp>
    </p:spTree>
    <p:extLst>
      <p:ext uri="{BB962C8B-B14F-4D97-AF65-F5344CB8AC3E}">
        <p14:creationId xmlns:p14="http://schemas.microsoft.com/office/powerpoint/2010/main" val="2161033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lgn="just">
              <a:buNone/>
            </a:pPr>
            <a:r>
              <a:rPr lang="ru-RU" sz="3600" b="1" dirty="0" smtClean="0">
                <a:solidFill>
                  <a:srgbClr val="0070C0"/>
                </a:solidFill>
              </a:rPr>
              <a:t>ПАМ’ЯТАЙТЕ! </a:t>
            </a:r>
            <a:r>
              <a:rPr lang="ru-RU" sz="3600" b="1" dirty="0" err="1" smtClean="0">
                <a:solidFill>
                  <a:srgbClr val="0070C0"/>
                </a:solidFill>
              </a:rPr>
              <a:t>Медіа</a:t>
            </a:r>
            <a:r>
              <a:rPr lang="ru-RU" sz="3600" b="1" dirty="0" smtClean="0">
                <a:solidFill>
                  <a:srgbClr val="0070C0"/>
                </a:solidFill>
              </a:rPr>
              <a:t> </a:t>
            </a:r>
            <a:r>
              <a:rPr lang="ru-RU" sz="3600" b="1" dirty="0">
                <a:solidFill>
                  <a:srgbClr val="0070C0"/>
                </a:solidFill>
              </a:rPr>
              <a:t>та </a:t>
            </a:r>
            <a:r>
              <a:rPr lang="ru-RU" sz="3600" b="1" dirty="0" err="1">
                <a:solidFill>
                  <a:srgbClr val="0070C0"/>
                </a:solidFill>
              </a:rPr>
              <a:t>способи</a:t>
            </a:r>
            <a:r>
              <a:rPr lang="ru-RU" sz="3600" b="1" dirty="0">
                <a:solidFill>
                  <a:srgbClr val="0070C0"/>
                </a:solidFill>
              </a:rPr>
              <a:t> </a:t>
            </a:r>
            <a:r>
              <a:rPr lang="ru-RU" sz="3600" b="1" dirty="0" err="1">
                <a:solidFill>
                  <a:srgbClr val="0070C0"/>
                </a:solidFill>
              </a:rPr>
              <a:t>поширення</a:t>
            </a:r>
            <a:r>
              <a:rPr lang="ru-RU" sz="3600" b="1" dirty="0">
                <a:solidFill>
                  <a:srgbClr val="0070C0"/>
                </a:solidFill>
              </a:rPr>
              <a:t> інформації </a:t>
            </a:r>
            <a:r>
              <a:rPr lang="ru-RU" sz="3600" b="1" dirty="0" err="1">
                <a:solidFill>
                  <a:srgbClr val="0070C0"/>
                </a:solidFill>
              </a:rPr>
              <a:t>змінюються</a:t>
            </a:r>
            <a:r>
              <a:rPr lang="ru-RU" sz="3600" b="1" dirty="0">
                <a:solidFill>
                  <a:srgbClr val="0070C0"/>
                </a:solidFill>
              </a:rPr>
              <a:t>, але </a:t>
            </a:r>
            <a:r>
              <a:rPr lang="ru-RU" sz="3600" b="1" dirty="0" err="1">
                <a:solidFill>
                  <a:srgbClr val="0070C0"/>
                </a:solidFill>
              </a:rPr>
              <a:t>перевіряти</a:t>
            </a:r>
            <a:r>
              <a:rPr lang="ru-RU" sz="3600" b="1" dirty="0">
                <a:solidFill>
                  <a:srgbClr val="0070C0"/>
                </a:solidFill>
              </a:rPr>
              <a:t> </a:t>
            </a:r>
            <a:r>
              <a:rPr lang="ru-RU" sz="3600" b="1" dirty="0" err="1">
                <a:solidFill>
                  <a:srgbClr val="0070C0"/>
                </a:solidFill>
              </a:rPr>
              <a:t>факти</a:t>
            </a:r>
            <a:r>
              <a:rPr lang="ru-RU" sz="3600" b="1" dirty="0">
                <a:solidFill>
                  <a:srgbClr val="0070C0"/>
                </a:solidFill>
              </a:rPr>
              <a:t> </a:t>
            </a:r>
            <a:r>
              <a:rPr lang="ru-RU" sz="3600" b="1" dirty="0" err="1">
                <a:solidFill>
                  <a:srgbClr val="0070C0"/>
                </a:solidFill>
              </a:rPr>
              <a:t>необхідно</a:t>
            </a:r>
            <a:r>
              <a:rPr lang="ru-RU" sz="3600" b="1" dirty="0">
                <a:solidFill>
                  <a:srgbClr val="0070C0"/>
                </a:solidFill>
              </a:rPr>
              <a:t> </a:t>
            </a:r>
            <a:r>
              <a:rPr lang="ru-RU" sz="3600" b="1" dirty="0" err="1">
                <a:solidFill>
                  <a:srgbClr val="0070C0"/>
                </a:solidFill>
              </a:rPr>
              <a:t>завжди</a:t>
            </a:r>
            <a:r>
              <a:rPr lang="ru-RU" sz="3600" b="1" dirty="0">
                <a:solidFill>
                  <a:srgbClr val="0070C0"/>
                </a:solidFill>
              </a:rPr>
              <a:t>.</a:t>
            </a:r>
          </a:p>
        </p:txBody>
      </p:sp>
    </p:spTree>
    <p:extLst>
      <p:ext uri="{BB962C8B-B14F-4D97-AF65-F5344CB8AC3E}">
        <p14:creationId xmlns:p14="http://schemas.microsoft.com/office/powerpoint/2010/main" val="264158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r>
              <a:rPr lang="uk-UA" b="1" dirty="0" err="1"/>
              <a:t>р</a:t>
            </a:r>
            <a:r>
              <a:rPr lang="uk-UA" b="1" dirty="0" err="1" smtClean="0"/>
              <a:t>ашистська</a:t>
            </a:r>
            <a:r>
              <a:rPr lang="uk-UA" b="1" dirty="0" smtClean="0"/>
              <a:t> пропаганда</a:t>
            </a:r>
            <a:endParaRPr lang="uk-UA" b="1" dirty="0"/>
          </a:p>
        </p:txBody>
      </p:sp>
      <p:pic>
        <p:nvPicPr>
          <p:cNvPr id="5" name="Picture 2" descr="https://upload.wikimedia.org/wikipedia/commons/0/0c/%D0%A0%D0%B0%D1%88%D0%B8%D0%B7%D0%B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5253" y="1825625"/>
            <a:ext cx="616149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64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2"/>
          <p:cNvSpPr txBox="1">
            <a:spLocks/>
          </p:cNvSpPr>
          <p:nvPr/>
        </p:nvSpPr>
        <p:spPr>
          <a:xfrm>
            <a:off x="593481" y="644056"/>
            <a:ext cx="10509068" cy="475936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uk-UA" b="1" dirty="0" smtClean="0"/>
              <a:t>ІДЕОЛОГ РАШИЗМУ</a:t>
            </a:r>
          </a:p>
          <a:p>
            <a:pPr marL="0" indent="0">
              <a:buFont typeface="Arial" panose="020B0604020202020204" pitchFamily="34" charset="0"/>
              <a:buNone/>
            </a:pPr>
            <a:r>
              <a:rPr lang="uk-UA" dirty="0" smtClean="0"/>
              <a:t>Олександр </a:t>
            </a:r>
            <a:r>
              <a:rPr lang="uk-UA" dirty="0" err="1" smtClean="0"/>
              <a:t>Дугін</a:t>
            </a:r>
            <a:r>
              <a:rPr lang="uk-UA" dirty="0" smtClean="0"/>
              <a:t>, філософ, політолог у своїй книзі </a:t>
            </a:r>
            <a:r>
              <a:rPr lang="uk-UA" b="1" i="1" dirty="0" smtClean="0">
                <a:hlinkClick r:id="rId2" tooltip="Основи геополітики"/>
              </a:rPr>
              <a:t>Основи геополітики: Геополітичне майбутнє Росії</a:t>
            </a:r>
            <a:r>
              <a:rPr lang="uk-UA" dirty="0" smtClean="0"/>
              <a:t>, яка мала значний вплив на російську військову, поліцейську та зовнішньополітичну еліту, стверджував, що Україна повинна бути анексована російською федерацією, тому що нібито «Україна як держава не має геополітичного значення, особливого культурного імпорту чи загальнолюдського значення, географічної </a:t>
            </a:r>
            <a:r>
              <a:rPr lang="uk-UA" dirty="0" err="1" smtClean="0"/>
              <a:t>унікальности</a:t>
            </a:r>
            <a:r>
              <a:rPr lang="uk-UA" dirty="0" smtClean="0"/>
              <a:t>, етнічної </a:t>
            </a:r>
            <a:r>
              <a:rPr lang="uk-UA" dirty="0" err="1" smtClean="0"/>
              <a:t>винятковости</a:t>
            </a:r>
            <a:r>
              <a:rPr lang="uk-UA" dirty="0" smtClean="0"/>
              <a:t>, її певні територіальні амбіції становлять величезну небезпеку для всієї Євразії і без вирішення проблеми </a:t>
            </a:r>
            <a:r>
              <a:rPr lang="uk-UA" b="1" i="1" dirty="0" smtClean="0"/>
              <a:t>„українського питання“</a:t>
            </a:r>
            <a:r>
              <a:rPr lang="uk-UA" dirty="0" smtClean="0"/>
              <a:t>, говорити про континентальну політику взагалі безглуздо. Не можна дозволити Україні залишатися незалежною, якщо вона не буде санітарним кордоном, що було </a:t>
            </a:r>
          </a:p>
          <a:p>
            <a:pPr marL="0" indent="0">
              <a:buFont typeface="Arial" panose="020B0604020202020204" pitchFamily="34" charset="0"/>
              <a:buNone/>
            </a:pPr>
            <a:r>
              <a:rPr lang="uk-UA" dirty="0" smtClean="0"/>
              <a:t>б теж неприпустимо».</a:t>
            </a:r>
          </a:p>
          <a:p>
            <a:pPr marL="0" indent="0">
              <a:buFont typeface="Arial" panose="020B0604020202020204" pitchFamily="34" charset="0"/>
              <a:buNone/>
            </a:pPr>
            <a:endParaRPr lang="uk-UA" dirty="0"/>
          </a:p>
        </p:txBody>
      </p:sp>
      <p:pic>
        <p:nvPicPr>
          <p:cNvPr id="3" name="Picture 2" descr="https://upload.wikimedia.org/wikipedia/commons/b/b6/Aleksandr_Dugin_139811260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84" t="4382" r="2462" b="11772"/>
          <a:stretch/>
        </p:blipFill>
        <p:spPr bwMode="auto">
          <a:xfrm>
            <a:off x="6570063" y="4604994"/>
            <a:ext cx="1570664" cy="22530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Дугин Александр - Основы геополитики, скачать бесплатно книгу в формате  fb2, doc, rtf, html, t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2316" y="4181475"/>
            <a:ext cx="19050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05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Что означает знак Z | Приазовская степ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 y="596348"/>
            <a:ext cx="1989196" cy="1865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Стало известно, что означают символы Z и V на российской военной технике —  Общество — Пенза СМ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050" y="596348"/>
            <a:ext cx="1523539" cy="122450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100" y="0"/>
            <a:ext cx="4869653" cy="293716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2734" y="-3624"/>
            <a:ext cx="3669266" cy="2735568"/>
          </a:xfrm>
          <a:prstGeom prst="rect">
            <a:avLst/>
          </a:prstGeom>
        </p:spPr>
      </p:pic>
      <p:pic>
        <p:nvPicPr>
          <p:cNvPr id="8" name="Picture 4" descr="В Минобороны России объяснили смысл символов Z и V на военной техник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66" y="2682703"/>
            <a:ext cx="1884218" cy="18842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Рашизм головного мозку: у Росії паски прикрашають символом &quot;Z&quot; | Рівне Меді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77" y="4781773"/>
            <a:ext cx="3697389" cy="2076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Спецоперация на Украине. Наше дело правое. Победа будет за нами!"/>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3309" y="4714235"/>
            <a:ext cx="3696195" cy="2079110"/>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rotWithShape="1">
          <a:blip r:embed="rId9">
            <a:extLst>
              <a:ext uri="{28A0092B-C50C-407E-A947-70E740481C1C}">
                <a14:useLocalDpi xmlns:a14="http://schemas.microsoft.com/office/drawing/2010/main" val="0"/>
              </a:ext>
            </a:extLst>
          </a:blip>
          <a:srcRect l="5125" t="2602" r="6341" b="4951"/>
          <a:stretch/>
        </p:blipFill>
        <p:spPr>
          <a:xfrm>
            <a:off x="9394058" y="3536614"/>
            <a:ext cx="2621681" cy="3321386"/>
          </a:xfrm>
          <a:prstGeom prst="rect">
            <a:avLst/>
          </a:prstGeom>
        </p:spPr>
      </p:pic>
      <p:graphicFrame>
        <p:nvGraphicFramePr>
          <p:cNvPr id="12" name="Таблица 11"/>
          <p:cNvGraphicFramePr>
            <a:graphicFrameLocks noGrp="1"/>
          </p:cNvGraphicFramePr>
          <p:nvPr>
            <p:extLst>
              <p:ext uri="{D42A27DB-BD31-4B8C-83A1-F6EECF244321}">
                <p14:modId xmlns:p14="http://schemas.microsoft.com/office/powerpoint/2010/main" val="3798695101"/>
              </p:ext>
            </p:extLst>
          </p:nvPr>
        </p:nvGraphicFramePr>
        <p:xfrm>
          <a:off x="2032000" y="3218290"/>
          <a:ext cx="3565718" cy="365760"/>
        </p:xfrm>
        <a:graphic>
          <a:graphicData uri="http://schemas.openxmlformats.org/drawingml/2006/table">
            <a:tbl>
              <a:tblPr firstRow="1" bandRow="1">
                <a:tableStyleId>{5C22544A-7EE6-4342-B048-85BDC9FD1C3A}</a:tableStyleId>
              </a:tblPr>
              <a:tblGrid>
                <a:gridCol w="3565718">
                  <a:extLst>
                    <a:ext uri="{9D8B030D-6E8A-4147-A177-3AD203B41FA5}">
                      <a16:colId xmlns:a16="http://schemas.microsoft.com/office/drawing/2014/main" val="3547421334"/>
                    </a:ext>
                  </a:extLst>
                </a:gridCol>
              </a:tblGrid>
              <a:tr h="0">
                <a:tc>
                  <a:txBody>
                    <a:bodyPr/>
                    <a:lstStyle/>
                    <a:p>
                      <a:r>
                        <a:rPr lang="uk-UA" dirty="0" smtClean="0">
                          <a:solidFill>
                            <a:schemeClr val="tx1"/>
                          </a:solidFill>
                        </a:rPr>
                        <a:t>СИМВОЛИ РАШИЗМУ</a:t>
                      </a:r>
                      <a:endParaRPr lang="en-US" dirty="0">
                        <a:solidFill>
                          <a:schemeClr val="tx1"/>
                        </a:solidFill>
                      </a:endParaRPr>
                    </a:p>
                  </a:txBody>
                  <a:tcPr/>
                </a:tc>
                <a:extLst>
                  <a:ext uri="{0D108BD9-81ED-4DB2-BD59-A6C34878D82A}">
                    <a16:rowId xmlns:a16="http://schemas.microsoft.com/office/drawing/2014/main" val="4253217191"/>
                  </a:ext>
                </a:extLst>
              </a:tr>
            </a:tbl>
          </a:graphicData>
        </a:graphic>
      </p:graphicFrame>
    </p:spTree>
    <p:extLst>
      <p:ext uri="{BB962C8B-B14F-4D97-AF65-F5344CB8AC3E}">
        <p14:creationId xmlns:p14="http://schemas.microsoft.com/office/powerpoint/2010/main" val="2878545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00438" y="993913"/>
            <a:ext cx="2810253" cy="369332"/>
          </a:xfrm>
          <a:prstGeom prst="rect">
            <a:avLst/>
          </a:prstGeom>
        </p:spPr>
        <p:txBody>
          <a:bodyPr wrap="square">
            <a:spAutoFit/>
          </a:bodyPr>
          <a:lstStyle/>
          <a:p>
            <a:r>
              <a:rPr lang="ru-RU" b="1" dirty="0" err="1"/>
              <a:t>Головні</a:t>
            </a:r>
            <a:r>
              <a:rPr lang="ru-RU" b="1" dirty="0"/>
              <a:t> </a:t>
            </a:r>
            <a:r>
              <a:rPr lang="ru-RU" b="1" dirty="0" err="1"/>
              <a:t>пропагандисти</a:t>
            </a:r>
            <a:endParaRPr lang="en-US" b="1" dirty="0"/>
          </a:p>
        </p:txBody>
      </p:sp>
      <p:sp>
        <p:nvSpPr>
          <p:cNvPr id="3" name="TextBox 2"/>
          <p:cNvSpPr txBox="1"/>
          <p:nvPr/>
        </p:nvSpPr>
        <p:spPr>
          <a:xfrm>
            <a:off x="838200" y="2362200"/>
            <a:ext cx="10782300" cy="1200329"/>
          </a:xfrm>
          <a:prstGeom prst="rect">
            <a:avLst/>
          </a:prstGeom>
          <a:noFill/>
        </p:spPr>
        <p:txBody>
          <a:bodyPr wrap="square" rtlCol="0">
            <a:spAutoFit/>
          </a:bodyPr>
          <a:lstStyle/>
          <a:p>
            <a:pPr marL="342900" indent="-342900">
              <a:buAutoNum type="arabicPeriod"/>
            </a:pPr>
            <a:r>
              <a:rPr lang="uk-UA" dirty="0" smtClean="0"/>
              <a:t>В</a:t>
            </a:r>
            <a:r>
              <a:rPr lang="ru-RU" dirty="0" err="1" smtClean="0"/>
              <a:t>ладимир</a:t>
            </a:r>
            <a:r>
              <a:rPr lang="ru-RU" dirty="0" smtClean="0"/>
              <a:t> Соловьев	2. Ольга </a:t>
            </a:r>
            <a:r>
              <a:rPr lang="ru-RU" dirty="0" err="1" smtClean="0"/>
              <a:t>Скабеева</a:t>
            </a:r>
            <a:r>
              <a:rPr lang="ru-RU" dirty="0" smtClean="0"/>
              <a:t>		3. Дмитрий Киселев	4. Маргарита </a:t>
            </a:r>
            <a:r>
              <a:rPr lang="ru-RU" dirty="0" err="1" smtClean="0"/>
              <a:t>Симоньян</a:t>
            </a:r>
            <a:endParaRPr lang="ru-RU" dirty="0" smtClean="0"/>
          </a:p>
          <a:p>
            <a:r>
              <a:rPr lang="en-US" dirty="0" smtClean="0">
                <a:hlinkClick r:id="rId2"/>
              </a:rPr>
              <a:t>https://www.youtube.com/watch?v=hgcP30dIIqw</a:t>
            </a:r>
            <a:endParaRPr lang="uk-UA" dirty="0" smtClean="0"/>
          </a:p>
          <a:p>
            <a:r>
              <a:rPr lang="en-US" dirty="0" smtClean="0">
                <a:hlinkClick r:id="rId3"/>
              </a:rPr>
              <a:t>https://www.facebook.com/watch/?ref=saved&amp;v=751417935845321</a:t>
            </a:r>
            <a:endParaRPr lang="uk-UA" dirty="0" smtClean="0"/>
          </a:p>
          <a:p>
            <a:pPr marL="342900" indent="-342900">
              <a:buAutoNum type="arabicPeriod"/>
            </a:pPr>
            <a:endParaRPr lang="uk-UA" dirty="0"/>
          </a:p>
        </p:txBody>
      </p:sp>
      <p:pic>
        <p:nvPicPr>
          <p:cNvPr id="4" name="Picture 2" descr="Соловьев: уже достигнутые победы России лишили Киев важнейшего фактора"/>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 y="4579925"/>
            <a:ext cx="3644921" cy="2278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Пропагандисты Ольга Скабеева и Евгений Попов испугались баз НАТО на Донбасс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1512" y="4579924"/>
            <a:ext cx="3328265" cy="2218843"/>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rotWithShape="1">
          <a:blip r:embed="rId6"/>
          <a:srcRect l="2513" t="5741" r="1811" b="17820"/>
          <a:stretch/>
        </p:blipFill>
        <p:spPr>
          <a:xfrm>
            <a:off x="7517414" y="4543624"/>
            <a:ext cx="2111035" cy="2379193"/>
          </a:xfrm>
          <a:prstGeom prst="rect">
            <a:avLst/>
          </a:prstGeom>
        </p:spPr>
      </p:pic>
      <p:pic>
        <p:nvPicPr>
          <p:cNvPr id="7" name="Picture 6" descr="upload.wikimedia.org/wikipedia/commons/thumb/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35" t="2415" r="1134" b="22651"/>
          <a:stretch/>
        </p:blipFill>
        <p:spPr bwMode="auto">
          <a:xfrm>
            <a:off x="9892145" y="4543624"/>
            <a:ext cx="2299855" cy="229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82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0070C0"/>
                </a:solidFill>
              </a:rPr>
              <a:t>ІНСТРУМЕНТИ ДЛЯ ПЕРЕВІРКИ ФАКТІВ! </a:t>
            </a:r>
            <a:endParaRPr lang="ru-RU" b="1" dirty="0">
              <a:solidFill>
                <a:srgbClr val="0070C0"/>
              </a:solidFill>
            </a:endParaRPr>
          </a:p>
        </p:txBody>
      </p:sp>
      <p:sp>
        <p:nvSpPr>
          <p:cNvPr id="3" name="Объект 2"/>
          <p:cNvSpPr>
            <a:spLocks noGrp="1"/>
          </p:cNvSpPr>
          <p:nvPr>
            <p:ph idx="1"/>
          </p:nvPr>
        </p:nvSpPr>
        <p:spPr>
          <a:xfrm>
            <a:off x="263435" y="1525179"/>
            <a:ext cx="4478383" cy="4351338"/>
          </a:xfrm>
        </p:spPr>
        <p:txBody>
          <a:bodyPr>
            <a:normAutofit fontScale="92500" lnSpcReduction="20000"/>
          </a:bodyPr>
          <a:lstStyle/>
          <a:p>
            <a:r>
              <a:rPr lang="ru-RU" b="1" dirty="0" err="1"/>
              <a:t>Міжнародні</a:t>
            </a:r>
            <a:r>
              <a:rPr lang="ru-RU" b="1" dirty="0"/>
              <a:t> </a:t>
            </a:r>
            <a:r>
              <a:rPr lang="ru-RU" b="1" dirty="0" err="1"/>
              <a:t>ресурси</a:t>
            </a:r>
            <a:r>
              <a:rPr lang="ru-RU" b="1" dirty="0"/>
              <a:t>:</a:t>
            </a:r>
            <a:r>
              <a:rPr lang="ru-RU" dirty="0" smtClean="0"/>
              <a:t/>
            </a:r>
            <a:br>
              <a:rPr lang="ru-RU" dirty="0" smtClean="0"/>
            </a:br>
            <a:r>
              <a:rPr lang="ru-RU" dirty="0" smtClean="0"/>
              <a:t/>
            </a:r>
            <a:br>
              <a:rPr lang="ru-RU" dirty="0" smtClean="0"/>
            </a:br>
            <a:r>
              <a:rPr lang="en-US" dirty="0">
                <a:hlinkClick r:id="rId2"/>
              </a:rPr>
              <a:t>FactCheck.org</a:t>
            </a:r>
            <a:r>
              <a:rPr lang="en-US" dirty="0" smtClean="0"/>
              <a:t/>
            </a:r>
            <a:br>
              <a:rPr lang="en-US" dirty="0" smtClean="0"/>
            </a:br>
            <a:r>
              <a:rPr lang="en-US" dirty="0" err="1">
                <a:hlinkClick r:id="rId3"/>
              </a:rPr>
              <a:t>SciCheck</a:t>
            </a:r>
            <a:r>
              <a:rPr lang="en-US" dirty="0"/>
              <a:t> </a:t>
            </a:r>
            <a:r>
              <a:rPr lang="ru-RU" dirty="0" err="1"/>
              <a:t>повністю</a:t>
            </a:r>
            <a:r>
              <a:rPr lang="ru-RU" dirty="0"/>
              <a:t> </a:t>
            </a:r>
            <a:r>
              <a:rPr lang="ru-RU" dirty="0" err="1"/>
              <a:t>присвячений</a:t>
            </a:r>
            <a:r>
              <a:rPr lang="ru-RU" dirty="0"/>
              <a:t> </a:t>
            </a:r>
            <a:r>
              <a:rPr lang="ru-RU" dirty="0" err="1"/>
              <a:t>несправжнім</a:t>
            </a:r>
            <a:r>
              <a:rPr lang="ru-RU" dirty="0"/>
              <a:t> та </a:t>
            </a:r>
            <a:r>
              <a:rPr lang="ru-RU" dirty="0" err="1"/>
              <a:t>неправдивим</a:t>
            </a:r>
            <a:r>
              <a:rPr lang="ru-RU" dirty="0"/>
              <a:t> </a:t>
            </a:r>
            <a:r>
              <a:rPr lang="ru-RU" dirty="0" err="1"/>
              <a:t>науковим</a:t>
            </a:r>
            <a:r>
              <a:rPr lang="ru-RU" dirty="0"/>
              <a:t> </a:t>
            </a:r>
            <a:r>
              <a:rPr lang="ru-RU" dirty="0" err="1"/>
              <a:t>твердженням</a:t>
            </a:r>
            <a:r>
              <a:rPr lang="ru-RU" dirty="0" smtClean="0"/>
              <a:t/>
            </a:r>
            <a:br>
              <a:rPr lang="ru-RU" dirty="0" smtClean="0"/>
            </a:br>
            <a:r>
              <a:rPr lang="en-US" dirty="0">
                <a:hlinkClick r:id="rId4"/>
              </a:rPr>
              <a:t>Snopes</a:t>
            </a:r>
            <a:r>
              <a:rPr lang="en-US" dirty="0" smtClean="0"/>
              <a:t/>
            </a:r>
            <a:br>
              <a:rPr lang="en-US" dirty="0" smtClean="0"/>
            </a:br>
            <a:r>
              <a:rPr lang="en-US" dirty="0" err="1">
                <a:hlinkClick r:id="rId5"/>
              </a:rPr>
              <a:t>PolitiFact</a:t>
            </a:r>
            <a:r>
              <a:rPr lang="en-US" dirty="0" smtClean="0"/>
              <a:t/>
            </a:r>
            <a:br>
              <a:rPr lang="en-US" dirty="0" smtClean="0"/>
            </a:br>
            <a:r>
              <a:rPr lang="en-US" dirty="0">
                <a:hlinkClick r:id="rId6"/>
              </a:rPr>
              <a:t>Washington Post Fact Checker</a:t>
            </a:r>
            <a:r>
              <a:rPr lang="en-US" dirty="0" smtClean="0"/>
              <a:t/>
            </a:r>
            <a:br>
              <a:rPr lang="en-US" dirty="0" smtClean="0"/>
            </a:br>
            <a:r>
              <a:rPr lang="en-US" dirty="0">
                <a:hlinkClick r:id="rId7"/>
              </a:rPr>
              <a:t>Gossip Cop</a:t>
            </a:r>
            <a:r>
              <a:rPr lang="en-US" dirty="0" smtClean="0"/>
              <a:t/>
            </a:r>
            <a:br>
              <a:rPr lang="en-US" dirty="0" smtClean="0"/>
            </a:br>
            <a:r>
              <a:rPr lang="en-US" dirty="0">
                <a:hlinkClick r:id="rId8"/>
              </a:rPr>
              <a:t>VOX CHECK</a:t>
            </a:r>
            <a:r>
              <a:rPr lang="en-US" dirty="0" smtClean="0"/>
              <a:t/>
            </a:r>
            <a:br>
              <a:rPr lang="en-US" dirty="0" smtClean="0"/>
            </a:br>
            <a:r>
              <a:rPr lang="en-US" dirty="0">
                <a:hlinkClick r:id="rId9"/>
              </a:rPr>
              <a:t>STOP FAKE</a:t>
            </a:r>
            <a:r>
              <a:rPr lang="en-US" dirty="0" smtClean="0"/>
              <a:t/>
            </a:r>
            <a:br>
              <a:rPr lang="en-US" dirty="0" smtClean="0"/>
            </a:br>
            <a:r>
              <a:rPr lang="en-US" dirty="0">
                <a:hlinkClick r:id="rId10"/>
              </a:rPr>
              <a:t>Truth or Fiction</a:t>
            </a:r>
            <a:r>
              <a:rPr lang="en-US" dirty="0" smtClean="0"/>
              <a:t/>
            </a:r>
            <a:br>
              <a:rPr lang="en-US" dirty="0" smtClean="0"/>
            </a:br>
            <a:r>
              <a:rPr lang="en-US" dirty="0">
                <a:hlinkClick r:id="rId11"/>
              </a:rPr>
              <a:t>BBC Reality Check</a:t>
            </a:r>
            <a:endParaRPr lang="ru-RU" dirty="0"/>
          </a:p>
        </p:txBody>
      </p:sp>
      <p:sp>
        <p:nvSpPr>
          <p:cNvPr id="4" name="Объект 2"/>
          <p:cNvSpPr txBox="1">
            <a:spLocks/>
          </p:cNvSpPr>
          <p:nvPr/>
        </p:nvSpPr>
        <p:spPr>
          <a:xfrm>
            <a:off x="4508862" y="1525179"/>
            <a:ext cx="4413069"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err="1" smtClean="0"/>
              <a:t>Українські</a:t>
            </a:r>
            <a:r>
              <a:rPr lang="ru-RU" b="1" dirty="0" smtClean="0"/>
              <a:t> </a:t>
            </a:r>
            <a:r>
              <a:rPr lang="ru-RU" b="1" dirty="0" err="1" smtClean="0"/>
              <a:t>ресурси</a:t>
            </a:r>
            <a:r>
              <a:rPr lang="ru-RU" b="1" dirty="0" smtClean="0"/>
              <a:t>:</a:t>
            </a:r>
            <a:r>
              <a:rPr lang="ru-RU" dirty="0" smtClean="0"/>
              <a:t/>
            </a:r>
            <a:br>
              <a:rPr lang="ru-RU" dirty="0" smtClean="0"/>
            </a:br>
            <a:r>
              <a:rPr lang="ru-RU" dirty="0" smtClean="0"/>
              <a:t/>
            </a:r>
            <a:br>
              <a:rPr lang="ru-RU" dirty="0" smtClean="0"/>
            </a:br>
            <a:r>
              <a:rPr lang="ru-RU" dirty="0" err="1" smtClean="0">
                <a:hlinkClick r:id="rId12"/>
              </a:rPr>
              <a:t>Державна</a:t>
            </a:r>
            <a:r>
              <a:rPr lang="ru-RU" dirty="0" smtClean="0">
                <a:hlinkClick r:id="rId12"/>
              </a:rPr>
              <a:t> Служба Статистики </a:t>
            </a:r>
            <a:r>
              <a:rPr lang="ru-RU" dirty="0" err="1" smtClean="0">
                <a:hlinkClick r:id="rId12"/>
              </a:rPr>
              <a:t>України</a:t>
            </a:r>
            <a:r>
              <a:rPr lang="ru-RU" dirty="0" smtClean="0"/>
              <a:t/>
            </a:r>
            <a:br>
              <a:rPr lang="ru-RU" dirty="0" smtClean="0"/>
            </a:br>
            <a:r>
              <a:rPr lang="ru-RU" dirty="0" err="1" smtClean="0">
                <a:hlinkClick r:id="rId13"/>
              </a:rPr>
              <a:t>Український</a:t>
            </a:r>
            <a:r>
              <a:rPr lang="ru-RU" dirty="0" smtClean="0">
                <a:hlinkClick r:id="rId13"/>
              </a:rPr>
              <a:t> портал </a:t>
            </a:r>
            <a:r>
              <a:rPr lang="ru-RU" dirty="0" err="1" smtClean="0">
                <a:hlinkClick r:id="rId13"/>
              </a:rPr>
              <a:t>відкритих</a:t>
            </a:r>
            <a:r>
              <a:rPr lang="ru-RU" dirty="0" smtClean="0">
                <a:hlinkClick r:id="rId13"/>
              </a:rPr>
              <a:t> </a:t>
            </a:r>
            <a:r>
              <a:rPr lang="ru-RU" dirty="0" err="1" smtClean="0">
                <a:hlinkClick r:id="rId13"/>
              </a:rPr>
              <a:t>даних</a:t>
            </a:r>
            <a:r>
              <a:rPr lang="ru-RU" dirty="0" smtClean="0"/>
              <a:t> У рейтингу </a:t>
            </a:r>
            <a:r>
              <a:rPr lang="en-US" dirty="0" smtClean="0"/>
              <a:t>Open Data Barometer </a:t>
            </a:r>
            <a:r>
              <a:rPr lang="ru-RU" dirty="0" err="1" smtClean="0"/>
              <a:t>Україна</a:t>
            </a:r>
            <a:r>
              <a:rPr lang="ru-RU" dirty="0" smtClean="0"/>
              <a:t> </a:t>
            </a:r>
            <a:r>
              <a:rPr lang="ru-RU" dirty="0" err="1" smtClean="0"/>
              <a:t>посідає</a:t>
            </a:r>
            <a:r>
              <a:rPr lang="ru-RU" dirty="0" smtClean="0"/>
              <a:t> 17-те місце, </a:t>
            </a:r>
            <a:r>
              <a:rPr lang="ru-RU" dirty="0" err="1" smtClean="0"/>
              <a:t>зокрема</a:t>
            </a:r>
            <a:r>
              <a:rPr lang="ru-RU" dirty="0" smtClean="0"/>
              <a:t>, </a:t>
            </a:r>
            <a:r>
              <a:rPr lang="ru-RU" dirty="0" err="1" smtClean="0"/>
              <a:t>завдяки</a:t>
            </a:r>
            <a:r>
              <a:rPr lang="ru-RU" dirty="0" smtClean="0"/>
              <a:t> </a:t>
            </a:r>
            <a:r>
              <a:rPr lang="ru-RU" dirty="0" err="1" smtClean="0"/>
              <a:t>цьому</a:t>
            </a:r>
            <a:r>
              <a:rPr lang="ru-RU" dirty="0" smtClean="0"/>
              <a:t> ресурсу</a:t>
            </a:r>
            <a:br>
              <a:rPr lang="ru-RU" dirty="0" smtClean="0"/>
            </a:br>
            <a:r>
              <a:rPr lang="ru-RU" dirty="0" err="1" smtClean="0">
                <a:hlinkClick r:id="rId14"/>
              </a:rPr>
              <a:t>Тексти</a:t>
            </a:r>
            <a:r>
              <a:rPr lang="ru-RU" dirty="0" smtClean="0"/>
              <a:t> </a:t>
            </a:r>
            <a:r>
              <a:rPr lang="ru-RU" dirty="0" err="1" smtClean="0"/>
              <a:t>розробили</a:t>
            </a:r>
            <a:r>
              <a:rPr lang="ru-RU" dirty="0" smtClean="0"/>
              <a:t> базу </a:t>
            </a:r>
            <a:r>
              <a:rPr lang="ru-RU" dirty="0" err="1" smtClean="0"/>
              <a:t>псевдосоціологічних</a:t>
            </a:r>
            <a:r>
              <a:rPr lang="ru-RU" dirty="0" smtClean="0"/>
              <a:t> служб та </a:t>
            </a:r>
            <a:r>
              <a:rPr lang="ru-RU" dirty="0" err="1" smtClean="0"/>
              <a:t>прихованих</a:t>
            </a:r>
            <a:r>
              <a:rPr lang="ru-RU" dirty="0" smtClean="0"/>
              <a:t> </a:t>
            </a:r>
            <a:r>
              <a:rPr lang="ru-RU" dirty="0" err="1" smtClean="0"/>
              <a:t>піарників</a:t>
            </a:r>
            <a:r>
              <a:rPr lang="ru-RU" dirty="0" smtClean="0"/>
              <a:t/>
            </a:r>
            <a:br>
              <a:rPr lang="ru-RU" dirty="0" smtClean="0"/>
            </a:br>
            <a:r>
              <a:rPr lang="ru-RU" dirty="0" smtClean="0">
                <a:hlinkClick r:id="rId15"/>
              </a:rPr>
              <a:t>По той </a:t>
            </a:r>
            <a:r>
              <a:rPr lang="ru-RU" dirty="0" err="1" smtClean="0">
                <a:hlinkClick r:id="rId15"/>
              </a:rPr>
              <a:t>бік</a:t>
            </a:r>
            <a:r>
              <a:rPr lang="ru-RU" dirty="0" smtClean="0">
                <a:hlinkClick r:id="rId15"/>
              </a:rPr>
              <a:t> новин</a:t>
            </a:r>
            <a:r>
              <a:rPr lang="ru-RU" dirty="0" smtClean="0"/>
              <a:t> </a:t>
            </a:r>
            <a:r>
              <a:rPr lang="ru-RU" dirty="0" err="1" smtClean="0"/>
              <a:t>спростовує</a:t>
            </a:r>
            <a:r>
              <a:rPr lang="ru-RU" dirty="0" smtClean="0"/>
              <a:t> </a:t>
            </a:r>
            <a:r>
              <a:rPr lang="ru-RU" dirty="0" err="1" smtClean="0"/>
              <a:t>побутові</a:t>
            </a:r>
            <a:r>
              <a:rPr lang="ru-RU" dirty="0" smtClean="0"/>
              <a:t> та </a:t>
            </a:r>
            <a:r>
              <a:rPr lang="ru-RU" dirty="0" err="1" smtClean="0"/>
              <a:t>щоденні</a:t>
            </a:r>
            <a:r>
              <a:rPr lang="ru-RU" dirty="0" smtClean="0"/>
              <a:t> </a:t>
            </a:r>
            <a:r>
              <a:rPr lang="ru-RU" dirty="0" err="1" smtClean="0"/>
              <a:t>фейки</a:t>
            </a:r>
            <a:r>
              <a:rPr lang="ru-RU" dirty="0" smtClean="0"/>
              <a:t> та </a:t>
            </a:r>
            <a:r>
              <a:rPr lang="ru-RU" dirty="0" err="1" smtClean="0"/>
              <a:t>маніпуляції</a:t>
            </a:r>
            <a:endParaRPr lang="ru-RU" dirty="0"/>
          </a:p>
        </p:txBody>
      </p:sp>
      <p:sp>
        <p:nvSpPr>
          <p:cNvPr id="5" name="Объект 2"/>
          <p:cNvSpPr txBox="1">
            <a:spLocks/>
          </p:cNvSpPr>
          <p:nvPr/>
        </p:nvSpPr>
        <p:spPr>
          <a:xfrm>
            <a:off x="9080863" y="1690688"/>
            <a:ext cx="3015343"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err="1" smtClean="0"/>
              <a:t>Інші</a:t>
            </a:r>
            <a:r>
              <a:rPr lang="ru-RU" b="1" dirty="0" smtClean="0"/>
              <a:t> </a:t>
            </a:r>
            <a:r>
              <a:rPr lang="ru-RU" b="1" dirty="0" err="1" smtClean="0"/>
              <a:t>ресурси</a:t>
            </a:r>
            <a:r>
              <a:rPr lang="ru-RU" b="1" dirty="0" smtClean="0"/>
              <a:t>:</a:t>
            </a:r>
            <a:r>
              <a:rPr lang="ru-RU" dirty="0" smtClean="0"/>
              <a:t/>
            </a:r>
            <a:br>
              <a:rPr lang="ru-RU" dirty="0" smtClean="0"/>
            </a:br>
            <a:r>
              <a:rPr lang="ru-RU" dirty="0" smtClean="0"/>
              <a:t/>
            </a:r>
            <a:br>
              <a:rPr lang="ru-RU" dirty="0" smtClean="0"/>
            </a:br>
            <a:r>
              <a:rPr lang="ru-RU" dirty="0" err="1" smtClean="0">
                <a:hlinkClick r:id="rId16"/>
              </a:rPr>
              <a:t>Пошук</a:t>
            </a:r>
            <a:r>
              <a:rPr lang="ru-RU" dirty="0" smtClean="0">
                <a:hlinkClick r:id="rId16"/>
              </a:rPr>
              <a:t> </a:t>
            </a:r>
            <a:r>
              <a:rPr lang="ru-RU" dirty="0" err="1" smtClean="0">
                <a:hlinkClick r:id="rId16"/>
              </a:rPr>
              <a:t>згадок</a:t>
            </a:r>
            <a:r>
              <a:rPr lang="ru-RU" dirty="0" smtClean="0">
                <a:hlinkClick r:id="rId16"/>
              </a:rPr>
              <a:t> та </a:t>
            </a:r>
            <a:r>
              <a:rPr lang="ru-RU" dirty="0" err="1" smtClean="0">
                <a:hlinkClick r:id="rId16"/>
              </a:rPr>
              <a:t>посилань</a:t>
            </a:r>
            <a:r>
              <a:rPr lang="ru-RU" dirty="0" smtClean="0">
                <a:hlinkClick r:id="rId16"/>
              </a:rPr>
              <a:t> на особу в </a:t>
            </a:r>
            <a:r>
              <a:rPr lang="ru-RU" dirty="0" err="1" smtClean="0">
                <a:hlinkClick r:id="rId16"/>
              </a:rPr>
              <a:t>Інтернеті</a:t>
            </a:r>
            <a:r>
              <a:rPr lang="ru-RU" dirty="0" smtClean="0">
                <a:hlinkClick r:id="rId16"/>
              </a:rPr>
              <a:t>, </a:t>
            </a:r>
            <a:r>
              <a:rPr lang="ru-RU" dirty="0" err="1" smtClean="0">
                <a:hlinkClick r:id="rId16"/>
              </a:rPr>
              <a:t>допомагає</a:t>
            </a:r>
            <a:r>
              <a:rPr lang="ru-RU" dirty="0" smtClean="0">
                <a:hlinkClick r:id="rId16"/>
              </a:rPr>
              <a:t> </a:t>
            </a:r>
            <a:r>
              <a:rPr lang="ru-RU" dirty="0" err="1" smtClean="0">
                <a:hlinkClick r:id="rId16"/>
              </a:rPr>
              <a:t>визначити</a:t>
            </a:r>
            <a:r>
              <a:rPr lang="ru-RU" dirty="0" smtClean="0">
                <a:hlinkClick r:id="rId16"/>
              </a:rPr>
              <a:t> </a:t>
            </a:r>
            <a:r>
              <a:rPr lang="ru-RU" dirty="0" err="1" smtClean="0">
                <a:hlinkClick r:id="rId16"/>
              </a:rPr>
              <a:t>несправжні</a:t>
            </a:r>
            <a:r>
              <a:rPr lang="ru-RU" dirty="0" smtClean="0">
                <a:hlinkClick r:id="rId16"/>
              </a:rPr>
              <a:t> </a:t>
            </a:r>
            <a:r>
              <a:rPr lang="ru-RU" dirty="0" err="1" smtClean="0">
                <a:hlinkClick r:id="rId16"/>
              </a:rPr>
              <a:t>облікові</a:t>
            </a:r>
            <a:r>
              <a:rPr lang="ru-RU" dirty="0" smtClean="0">
                <a:hlinkClick r:id="rId16"/>
              </a:rPr>
              <a:t> записи</a:t>
            </a:r>
            <a:r>
              <a:rPr lang="ru-RU" dirty="0" smtClean="0"/>
              <a:t> (</a:t>
            </a:r>
            <a:r>
              <a:rPr lang="en-US" dirty="0" smtClean="0"/>
              <a:t>https://webmii.com/</a:t>
            </a:r>
            <a:r>
              <a:rPr lang="uk-UA" dirty="0" smtClean="0"/>
              <a:t>)</a:t>
            </a:r>
            <a:r>
              <a:rPr lang="ru-RU" dirty="0" smtClean="0"/>
              <a:t/>
            </a:r>
            <a:br>
              <a:rPr lang="ru-RU" dirty="0" smtClean="0"/>
            </a:br>
            <a:endParaRPr lang="ru-RU" dirty="0"/>
          </a:p>
        </p:txBody>
      </p:sp>
    </p:spTree>
    <p:extLst>
      <p:ext uri="{BB962C8B-B14F-4D97-AF65-F5344CB8AC3E}">
        <p14:creationId xmlns:p14="http://schemas.microsoft.com/office/powerpoint/2010/main" val="3820513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56560" y="25250"/>
            <a:ext cx="7010400" cy="756309"/>
          </a:xfrm>
        </p:spPr>
        <p:txBody>
          <a:bodyPr/>
          <a:lstStyle/>
          <a:p>
            <a:pPr algn="ctr"/>
            <a:r>
              <a:rPr lang="uk-UA" altLang="ru-RU" b="1" dirty="0">
                <a:solidFill>
                  <a:srgbClr val="0070C0"/>
                </a:solidFill>
              </a:rPr>
              <a:t>Співпрацюємо з АУП і </a:t>
            </a:r>
            <a:r>
              <a:rPr lang="en-US" altLang="ru-RU" b="1" dirty="0">
                <a:solidFill>
                  <a:srgbClr val="0070C0"/>
                </a:solidFill>
              </a:rPr>
              <a:t>IREX</a:t>
            </a:r>
            <a:endParaRPr lang="ru-RU" dirty="0"/>
          </a:p>
        </p:txBody>
      </p:sp>
      <p:pic>
        <p:nvPicPr>
          <p:cNvPr id="4" name="Рисунок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9314" y="1104809"/>
            <a:ext cx="2790401" cy="3503324"/>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 name="Рисунок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473" y="1274863"/>
            <a:ext cx="2566987"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Місце для вмісту 3"/>
          <p:cNvPicPr>
            <a:picLocks noChangeAspect="1"/>
          </p:cNvPicPr>
          <p:nvPr/>
        </p:nvPicPr>
        <p:blipFill>
          <a:blip r:embed="rId4">
            <a:extLst>
              <a:ext uri="{28A0092B-C50C-407E-A947-70E740481C1C}">
                <a14:useLocalDpi xmlns:a14="http://schemas.microsoft.com/office/drawing/2010/main" val="0"/>
              </a:ext>
            </a:extLst>
          </a:blip>
          <a:srcRect l="27530" t="150" r="27530" b="-2"/>
          <a:stretch>
            <a:fillRect/>
          </a:stretch>
        </p:blipFill>
        <p:spPr>
          <a:xfrm>
            <a:off x="8983399" y="865897"/>
            <a:ext cx="2590800" cy="358933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287" y="1048243"/>
            <a:ext cx="2377269" cy="352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8850212" y="4531903"/>
            <a:ext cx="3177728" cy="307777"/>
          </a:xfrm>
          <a:prstGeom prst="rect">
            <a:avLst/>
          </a:prstGeom>
        </p:spPr>
        <p:txBody>
          <a:bodyPr wrap="square">
            <a:spAutoFit/>
          </a:bodyPr>
          <a:lstStyle/>
          <a:p>
            <a:r>
              <a:rPr lang="ru-RU" sz="1400" dirty="0"/>
              <a:t>https://www.aup.com.ua/upd/mo.pdf</a:t>
            </a:r>
          </a:p>
        </p:txBody>
      </p:sp>
      <p:pic>
        <p:nvPicPr>
          <p:cNvPr id="2050" name="Picture 2" descr="http://qrcoder.ru/code/?https%3A%2F%2Fwww.aup.com.ua%2Fupd%2Fmo.pdf&amp;4&am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1360" y="4976143"/>
            <a:ext cx="1753605" cy="175360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388699" y="4758174"/>
            <a:ext cx="1930144" cy="369332"/>
          </a:xfrm>
          <a:prstGeom prst="rect">
            <a:avLst/>
          </a:prstGeom>
        </p:spPr>
        <p:txBody>
          <a:bodyPr wrap="none">
            <a:spAutoFit/>
          </a:bodyPr>
          <a:lstStyle/>
          <a:p>
            <a:r>
              <a:rPr lang="ru-RU" dirty="0"/>
              <a:t>http://surl.li/bjvhe</a:t>
            </a:r>
          </a:p>
        </p:txBody>
      </p:sp>
      <p:pic>
        <p:nvPicPr>
          <p:cNvPr id="2052" name="Picture 4" descr="http://qrcoder.ru/code/?http%3A%2F%2Fmedcolledg.org.ua%2Fwp-content%2Fuploads%2F2019%2F10%2F%25D0%2593%25D1%2580%25D0%25BE%25D0%25BC%25D0%25B0%25D0%25B4%25D1%258F%25D0%25BD%25D1%2581%25D1%258C%25D0%25BA%25D0%25B0-%25D0%25BE%25D1%2581%25D0%25B2%25D1%2596%25D1%2582%25D0%25B010-%25D0%2591%25D0%25B0%25D0%25BA%25D0%25BA%25D0%25B02018.pdf&amp;4&amp;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76" y="5125621"/>
            <a:ext cx="1604126" cy="1604127"/>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763978" y="4644303"/>
            <a:ext cx="3326093" cy="523220"/>
          </a:xfrm>
          <a:prstGeom prst="rect">
            <a:avLst/>
          </a:prstGeom>
        </p:spPr>
        <p:txBody>
          <a:bodyPr wrap="square">
            <a:spAutoFit/>
          </a:bodyPr>
          <a:lstStyle/>
          <a:p>
            <a:r>
              <a:rPr lang="ru-RU" sz="1400" dirty="0"/>
              <a:t>http://enpuir.npu.edu.ua/handle/123456789/29454</a:t>
            </a:r>
          </a:p>
        </p:txBody>
      </p:sp>
      <p:pic>
        <p:nvPicPr>
          <p:cNvPr id="2054" name="Picture 6" descr="http://qrcoder.ru/code/?http%3A%2F%2Fenpuir.npu.edu.ua%2Fhandle%2F123456789%2F29454&amp;4&amp;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6527" y="5025168"/>
            <a:ext cx="1704580" cy="1704580"/>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2472357" y="4608847"/>
            <a:ext cx="3355206" cy="461665"/>
          </a:xfrm>
          <a:prstGeom prst="rect">
            <a:avLst/>
          </a:prstGeom>
        </p:spPr>
        <p:txBody>
          <a:bodyPr wrap="square">
            <a:spAutoFit/>
          </a:bodyPr>
          <a:lstStyle/>
          <a:p>
            <a:r>
              <a:rPr lang="ru-RU" sz="1200" dirty="0"/>
              <a:t>https://www.aup.com.ua/uploads/MO_na_yrokax_syspilstvoznavstva_2016_1.pdf</a:t>
            </a:r>
          </a:p>
        </p:txBody>
      </p:sp>
      <p:pic>
        <p:nvPicPr>
          <p:cNvPr id="2056" name="Picture 8" descr="http://qrcoder.ru/code/?https%3A%2F%2Fwww.aup.com.ua%2Fuploads%2FMO_na_yrokax_syspilstvoznavstva_2016_1.pdf&amp;4&amp;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8955" y="5015248"/>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011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500062"/>
            <a:ext cx="10515600" cy="1325563"/>
          </a:xfrm>
        </p:spPr>
        <p:txBody>
          <a:bodyPr>
            <a:normAutofit fontScale="90000"/>
          </a:bodyPr>
          <a:lstStyle/>
          <a:p>
            <a:r>
              <a:rPr lang="ru-RU" b="1" dirty="0">
                <a:solidFill>
                  <a:srgbClr val="FF0000"/>
                </a:solidFill>
              </a:rPr>
              <a:t>Медіаграмотність  та </a:t>
            </a:r>
            <a:r>
              <a:rPr lang="ru-RU" b="1" dirty="0" smtClean="0">
                <a:solidFill>
                  <a:srgbClr val="FF0000"/>
                </a:solidFill>
              </a:rPr>
              <a:t>медіакомпетентність – </a:t>
            </a:r>
            <a:r>
              <a:rPr lang="ru-RU" b="1" dirty="0" err="1">
                <a:solidFill>
                  <a:srgbClr val="FF0000"/>
                </a:solidFill>
              </a:rPr>
              <a:t>це</a:t>
            </a:r>
            <a:r>
              <a:rPr lang="ru-RU" b="1" dirty="0">
                <a:solidFill>
                  <a:srgbClr val="FF0000"/>
                </a:solidFill>
              </a:rPr>
              <a:t> результат медіаосвіти та  </a:t>
            </a:r>
            <a:r>
              <a:rPr lang="ru-RU" b="1" dirty="0" err="1">
                <a:solidFill>
                  <a:srgbClr val="FF0000"/>
                </a:solidFill>
              </a:rPr>
              <a:t>необхідне</a:t>
            </a:r>
            <a:r>
              <a:rPr lang="ru-RU" b="1" dirty="0">
                <a:solidFill>
                  <a:srgbClr val="FF0000"/>
                </a:solidFill>
              </a:rPr>
              <a:t> </a:t>
            </a:r>
            <a:r>
              <a:rPr lang="ru-RU" b="1" dirty="0" err="1">
                <a:solidFill>
                  <a:srgbClr val="FF0000"/>
                </a:solidFill>
              </a:rPr>
              <a:t>вміння</a:t>
            </a:r>
            <a:r>
              <a:rPr lang="ru-RU" b="1" dirty="0">
                <a:solidFill>
                  <a:srgbClr val="FF0000"/>
                </a:solidFill>
              </a:rPr>
              <a:t> для </a:t>
            </a:r>
            <a:r>
              <a:rPr lang="ru-RU" b="1" dirty="0" err="1">
                <a:solidFill>
                  <a:srgbClr val="FF0000"/>
                </a:solidFill>
              </a:rPr>
              <a:t>сучасної</a:t>
            </a:r>
            <a:r>
              <a:rPr lang="ru-RU" b="1" dirty="0">
                <a:solidFill>
                  <a:srgbClr val="FF0000"/>
                </a:solidFill>
              </a:rPr>
              <a:t> </a:t>
            </a:r>
            <a:r>
              <a:rPr lang="ru-RU" b="1" dirty="0" err="1" smtClean="0">
                <a:solidFill>
                  <a:srgbClr val="FF0000"/>
                </a:solidFill>
              </a:rPr>
              <a:t>особистості</a:t>
            </a:r>
            <a:r>
              <a:rPr lang="ru-RU" b="1" dirty="0" smtClean="0">
                <a:solidFill>
                  <a:srgbClr val="FF0000"/>
                </a:solidFill>
              </a:rPr>
              <a:t>.</a:t>
            </a:r>
            <a:r>
              <a:rPr lang="ru-RU" dirty="0"/>
              <a:t/>
            </a:r>
            <a:br>
              <a:rPr lang="ru-RU" dirty="0"/>
            </a:br>
            <a:endParaRPr lang="ru-RU"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29163" r="2457" b="-1"/>
          <a:stretch/>
        </p:blipFill>
        <p:spPr>
          <a:xfrm>
            <a:off x="3595400" y="2104845"/>
            <a:ext cx="4519749" cy="3333396"/>
          </a:xfrm>
          <a:prstGeom prst="rect">
            <a:avLst/>
          </a:prstGeom>
        </p:spPr>
      </p:pic>
    </p:spTree>
    <p:extLst>
      <p:ext uri="{BB962C8B-B14F-4D97-AF65-F5344CB8AC3E}">
        <p14:creationId xmlns:p14="http://schemas.microsoft.com/office/powerpoint/2010/main" val="372771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44355"/>
            <a:ext cx="10515600" cy="713177"/>
          </a:xfrm>
        </p:spPr>
        <p:txBody>
          <a:bodyPr/>
          <a:lstStyle/>
          <a:p>
            <a:pPr algn="ctr"/>
            <a:r>
              <a:rPr lang="uk-UA" b="1" dirty="0" smtClean="0">
                <a:solidFill>
                  <a:srgbClr val="0070C0"/>
                </a:solidFill>
              </a:rPr>
              <a:t>МЕДІАГРАМОТНІСТЬ </a:t>
            </a:r>
            <a:endParaRPr lang="ru-RU" b="1" dirty="0">
              <a:solidFill>
                <a:srgbClr val="0070C0"/>
              </a:solidFill>
            </a:endParaRPr>
          </a:p>
        </p:txBody>
      </p:sp>
      <p:sp>
        <p:nvSpPr>
          <p:cNvPr id="3" name="Объект 2"/>
          <p:cNvSpPr>
            <a:spLocks noGrp="1"/>
          </p:cNvSpPr>
          <p:nvPr>
            <p:ph idx="1"/>
          </p:nvPr>
        </p:nvSpPr>
        <p:spPr>
          <a:xfrm>
            <a:off x="405441" y="1195897"/>
            <a:ext cx="11576649" cy="4351338"/>
          </a:xfrm>
        </p:spPr>
        <p:txBody>
          <a:bodyPr/>
          <a:lstStyle/>
          <a:p>
            <a:pPr marL="0" indent="0" algn="just">
              <a:buNone/>
            </a:pPr>
            <a:r>
              <a:rPr lang="ru-RU" dirty="0" smtClean="0"/>
              <a:t>- </a:t>
            </a:r>
            <a:r>
              <a:rPr lang="ru-RU" dirty="0" err="1"/>
              <a:t>ц</a:t>
            </a:r>
            <a:r>
              <a:rPr lang="ru-RU" dirty="0" err="1" smtClean="0"/>
              <a:t>е</a:t>
            </a:r>
            <a:r>
              <a:rPr lang="ru-RU" dirty="0" smtClean="0"/>
              <a:t> </a:t>
            </a:r>
            <a:r>
              <a:rPr lang="ru-RU" dirty="0" err="1" smtClean="0"/>
              <a:t>здатність</a:t>
            </a:r>
            <a:r>
              <a:rPr lang="ru-RU" dirty="0"/>
              <a:t> </a:t>
            </a:r>
            <a:r>
              <a:rPr lang="ru-RU" dirty="0" err="1"/>
              <a:t>освоювати</a:t>
            </a:r>
            <a:r>
              <a:rPr lang="ru-RU" dirty="0"/>
              <a:t>, </a:t>
            </a:r>
            <a:r>
              <a:rPr lang="ru-RU" dirty="0" err="1"/>
              <a:t>інтерпретувати</a:t>
            </a:r>
            <a:r>
              <a:rPr lang="ru-RU" dirty="0" smtClean="0"/>
              <a:t>, </a:t>
            </a:r>
            <a:r>
              <a:rPr lang="ru-RU" dirty="0" err="1" smtClean="0"/>
              <a:t>аналізувати</a:t>
            </a:r>
            <a:r>
              <a:rPr lang="ru-RU" dirty="0"/>
              <a:t>, </a:t>
            </a:r>
            <a:r>
              <a:rPr lang="ru-RU" dirty="0" err="1" smtClean="0"/>
              <a:t>оцінювати</a:t>
            </a:r>
            <a:r>
              <a:rPr lang="ru-RU" dirty="0" smtClean="0"/>
              <a:t>, </a:t>
            </a:r>
            <a:r>
              <a:rPr lang="ru-RU" dirty="0" err="1" smtClean="0"/>
              <a:t>створювати</a:t>
            </a:r>
            <a:r>
              <a:rPr lang="ru-RU" dirty="0"/>
              <a:t> і </a:t>
            </a:r>
            <a:r>
              <a:rPr lang="ru-RU" dirty="0" err="1"/>
              <a:t>поширювати</a:t>
            </a:r>
            <a:r>
              <a:rPr lang="ru-RU" dirty="0"/>
              <a:t> </a:t>
            </a:r>
            <a:r>
              <a:rPr lang="ru-RU" dirty="0" err="1"/>
              <a:t>різні</a:t>
            </a:r>
            <a:r>
              <a:rPr lang="ru-RU" dirty="0"/>
              <a:t> </a:t>
            </a:r>
            <a:r>
              <a:rPr lang="ru-RU" dirty="0" err="1"/>
              <a:t>види</a:t>
            </a:r>
            <a:r>
              <a:rPr lang="ru-RU" dirty="0"/>
              <a:t> </a:t>
            </a:r>
            <a:r>
              <a:rPr lang="ru-RU" dirty="0" err="1"/>
              <a:t>комунікацій</a:t>
            </a:r>
            <a:r>
              <a:rPr lang="ru-RU" dirty="0"/>
              <a:t>, а </a:t>
            </a:r>
            <a:r>
              <a:rPr lang="ru-RU" dirty="0" err="1"/>
              <a:t>також</a:t>
            </a:r>
            <a:r>
              <a:rPr lang="ru-RU" dirty="0"/>
              <a:t> </a:t>
            </a:r>
            <a:r>
              <a:rPr lang="ru-RU" dirty="0" smtClean="0"/>
              <a:t> </a:t>
            </a:r>
            <a:r>
              <a:rPr lang="ru-RU" dirty="0" err="1" smtClean="0"/>
              <a:t>медіатексти</a:t>
            </a:r>
            <a:r>
              <a:rPr lang="ru-RU" dirty="0" smtClean="0"/>
              <a:t>.</a:t>
            </a:r>
          </a:p>
          <a:p>
            <a:pPr marL="0" indent="0">
              <a:buNone/>
            </a:pPr>
            <a:r>
              <a:rPr lang="uk-UA" b="1" dirty="0" smtClean="0">
                <a:solidFill>
                  <a:srgbClr val="0070C0"/>
                </a:solidFill>
              </a:rPr>
              <a:t>	Основні складові медіаграмотності: </a:t>
            </a:r>
            <a:endParaRPr lang="uk-UA" b="1" dirty="0">
              <a:solidFill>
                <a:srgbClr val="0070C0"/>
              </a:solidFill>
            </a:endParaRPr>
          </a:p>
          <a:p>
            <a:r>
              <a:rPr lang="uk-UA" dirty="0"/>
              <a:t>К</a:t>
            </a:r>
            <a:r>
              <a:rPr lang="uk-UA" dirty="0" smtClean="0"/>
              <a:t>ритичне </a:t>
            </a:r>
            <a:r>
              <a:rPr lang="uk-UA" dirty="0"/>
              <a:t>ставлення </a:t>
            </a:r>
            <a:r>
              <a:rPr lang="uk-UA" dirty="0" smtClean="0"/>
              <a:t>до </a:t>
            </a:r>
            <a:r>
              <a:rPr lang="uk-UA" dirty="0"/>
              <a:t>повідомлень </a:t>
            </a:r>
            <a:r>
              <a:rPr lang="uk-UA" dirty="0" smtClean="0"/>
              <a:t>медіа (критичне мислення)</a:t>
            </a:r>
            <a:endParaRPr lang="uk-UA" dirty="0"/>
          </a:p>
          <a:p>
            <a:r>
              <a:rPr lang="uk-UA" dirty="0"/>
              <a:t>Вміння розуміти </a:t>
            </a:r>
            <a:r>
              <a:rPr lang="uk-UA" dirty="0" smtClean="0"/>
              <a:t>мову медіа (декодування інформації) </a:t>
            </a:r>
            <a:endParaRPr lang="uk-UA" dirty="0"/>
          </a:p>
          <a:p>
            <a:r>
              <a:rPr lang="uk-UA" dirty="0"/>
              <a:t>Здатність </a:t>
            </a:r>
            <a:r>
              <a:rPr lang="uk-UA" dirty="0" smtClean="0"/>
              <a:t>створити власний </a:t>
            </a:r>
            <a:r>
              <a:rPr lang="uk-UA" dirty="0" err="1" smtClean="0"/>
              <a:t>медіапродукт</a:t>
            </a:r>
            <a:r>
              <a:rPr lang="uk-UA" dirty="0" smtClean="0"/>
              <a:t> (створення </a:t>
            </a:r>
            <a:r>
              <a:rPr lang="uk-UA" dirty="0" err="1" smtClean="0"/>
              <a:t>медіатекстів</a:t>
            </a:r>
            <a:r>
              <a:rPr lang="uk-UA" dirty="0" smtClean="0"/>
              <a:t>) </a:t>
            </a:r>
            <a:endParaRPr lang="uk-UA" dirty="0"/>
          </a:p>
          <a:p>
            <a:pPr marL="0" indent="0" algn="just">
              <a:buNone/>
            </a:pPr>
            <a:endParaRPr lang="en-US" dirty="0"/>
          </a:p>
          <a:p>
            <a:pPr marL="0" indent="0">
              <a:buNone/>
            </a:pPr>
            <a:endParaRPr lang="ru-RU" dirty="0"/>
          </a:p>
        </p:txBody>
      </p:sp>
    </p:spTree>
    <p:extLst>
      <p:ext uri="{BB962C8B-B14F-4D97-AF65-F5344CB8AC3E}">
        <p14:creationId xmlns:p14="http://schemas.microsoft.com/office/powerpoint/2010/main" val="3833706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12800" y="314325"/>
            <a:ext cx="10515600" cy="4351338"/>
          </a:xfrm>
        </p:spPr>
        <p:txBody>
          <a:bodyPr/>
          <a:lstStyle/>
          <a:p>
            <a:pPr marL="0" indent="0">
              <a:buNone/>
            </a:pPr>
            <a:r>
              <a:rPr lang="ru-RU" dirty="0"/>
              <a:t>Ми </a:t>
            </a:r>
            <a:r>
              <a:rPr lang="ru-RU" dirty="0" err="1"/>
              <a:t>приймаємо</a:t>
            </a:r>
            <a:r>
              <a:rPr lang="ru-RU" dirty="0"/>
              <a:t> </a:t>
            </a:r>
            <a:r>
              <a:rPr lang="ru-RU" dirty="0" err="1"/>
              <a:t>світ</a:t>
            </a:r>
            <a:r>
              <a:rPr lang="ru-RU" dirty="0"/>
              <a:t> таким, </a:t>
            </a:r>
            <a:r>
              <a:rPr lang="ru-RU" dirty="0" err="1"/>
              <a:t>яким</a:t>
            </a:r>
            <a:r>
              <a:rPr lang="ru-RU" dirty="0"/>
              <a:t> нам </a:t>
            </a:r>
            <a:r>
              <a:rPr lang="ru-RU" dirty="0" err="1"/>
              <a:t>його</a:t>
            </a:r>
            <a:r>
              <a:rPr lang="ru-RU" dirty="0"/>
              <a:t> </a:t>
            </a:r>
            <a:r>
              <a:rPr lang="ru-RU" dirty="0" err="1"/>
              <a:t>підносять</a:t>
            </a:r>
            <a:r>
              <a:rPr lang="ru-RU" dirty="0"/>
              <a:t> </a:t>
            </a:r>
            <a:r>
              <a:rPr lang="ru-RU" dirty="0" err="1"/>
              <a:t>мас-медіа</a:t>
            </a:r>
            <a:r>
              <a:rPr lang="ru-RU" dirty="0"/>
              <a:t>.</a:t>
            </a:r>
          </a:p>
          <a:p>
            <a:pPr marL="0" indent="0">
              <a:buNone/>
            </a:pPr>
            <a:r>
              <a:rPr lang="ru-RU" dirty="0"/>
              <a:t>Вони </a:t>
            </a:r>
            <a:r>
              <a:rPr lang="ru-RU" dirty="0" err="1"/>
              <a:t>формують</a:t>
            </a:r>
            <a:r>
              <a:rPr lang="ru-RU" dirty="0"/>
              <a:t> </a:t>
            </a:r>
            <a:r>
              <a:rPr lang="ru-RU" dirty="0" err="1"/>
              <a:t>світ</a:t>
            </a:r>
            <a:r>
              <a:rPr lang="ru-RU" dirty="0"/>
              <a:t> </a:t>
            </a:r>
            <a:r>
              <a:rPr lang="ru-RU" dirty="0" err="1"/>
              <a:t>цінностей</a:t>
            </a:r>
            <a:r>
              <a:rPr lang="ru-RU" dirty="0"/>
              <a:t>, </a:t>
            </a:r>
            <a:r>
              <a:rPr lang="ru-RU" dirty="0" err="1"/>
              <a:t>нерідко</a:t>
            </a:r>
            <a:r>
              <a:rPr lang="ru-RU" dirty="0"/>
              <a:t> </a:t>
            </a:r>
            <a:r>
              <a:rPr lang="ru-RU" dirty="0" err="1"/>
              <a:t>заміняючи</a:t>
            </a:r>
            <a:r>
              <a:rPr lang="ru-RU" dirty="0"/>
              <a:t> </a:t>
            </a:r>
            <a:r>
              <a:rPr lang="ru-RU" dirty="0" err="1"/>
              <a:t>дійсність</a:t>
            </a:r>
            <a:r>
              <a:rPr lang="ru-RU" dirty="0"/>
              <a:t>.</a:t>
            </a:r>
          </a:p>
          <a:p>
            <a:endParaRPr lang="ru-RU" dirty="0"/>
          </a:p>
        </p:txBody>
      </p:sp>
      <p:pic>
        <p:nvPicPr>
          <p:cNvPr id="4" name="Google Shape;322;p43"/>
          <p:cNvPicPr preferRelativeResize="0"/>
          <p:nvPr/>
        </p:nvPicPr>
        <p:blipFill rotWithShape="1">
          <a:blip r:embed="rId2">
            <a:alphaModFix/>
          </a:blip>
          <a:srcRect/>
          <a:stretch/>
        </p:blipFill>
        <p:spPr>
          <a:xfrm>
            <a:off x="2821252" y="2489994"/>
            <a:ext cx="5051583" cy="3579862"/>
          </a:xfrm>
          <a:prstGeom prst="rect">
            <a:avLst/>
          </a:prstGeom>
          <a:noFill/>
          <a:ln>
            <a:noFill/>
          </a:ln>
        </p:spPr>
      </p:pic>
    </p:spTree>
    <p:extLst>
      <p:ext uri="{BB962C8B-B14F-4D97-AF65-F5344CB8AC3E}">
        <p14:creationId xmlns:p14="http://schemas.microsoft.com/office/powerpoint/2010/main" val="241280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09320" y="281305"/>
            <a:ext cx="10515600" cy="4351338"/>
          </a:xfrm>
        </p:spPr>
        <p:txBody>
          <a:bodyPr/>
          <a:lstStyle/>
          <a:p>
            <a:pPr marL="0" indent="0">
              <a:buNone/>
            </a:pPr>
            <a:r>
              <a:rPr lang="ru-RU" dirty="0" err="1" smtClean="0"/>
              <a:t>Едвард</a:t>
            </a:r>
            <a:r>
              <a:rPr lang="ru-RU" dirty="0" smtClean="0"/>
              <a:t> </a:t>
            </a:r>
            <a:r>
              <a:rPr lang="ru-RU" dirty="0" err="1" smtClean="0"/>
              <a:t>Бернейз</a:t>
            </a:r>
            <a:r>
              <a:rPr lang="ru-RU" dirty="0" smtClean="0"/>
              <a:t>, </a:t>
            </a:r>
            <a:r>
              <a:rPr lang="ru-RU" dirty="0" err="1" smtClean="0"/>
              <a:t>висловив</a:t>
            </a:r>
            <a:r>
              <a:rPr lang="ru-RU" dirty="0" smtClean="0"/>
              <a:t> </a:t>
            </a:r>
            <a:r>
              <a:rPr lang="ru-RU" dirty="0"/>
              <a:t>думку, що </a:t>
            </a:r>
            <a:r>
              <a:rPr lang="ru-RU" dirty="0" err="1"/>
              <a:t>під</a:t>
            </a:r>
            <a:r>
              <a:rPr lang="ru-RU" dirty="0"/>
              <a:t> </a:t>
            </a:r>
            <a:r>
              <a:rPr lang="ru-RU" dirty="0" err="1"/>
              <a:t>впливом</a:t>
            </a:r>
            <a:r>
              <a:rPr lang="ru-RU" dirty="0"/>
              <a:t> </a:t>
            </a:r>
            <a:r>
              <a:rPr lang="ru-RU" dirty="0" err="1"/>
              <a:t>інформаційної</a:t>
            </a:r>
            <a:r>
              <a:rPr lang="ru-RU" dirty="0"/>
              <a:t> </a:t>
            </a:r>
            <a:r>
              <a:rPr lang="ru-RU" dirty="0" err="1"/>
              <a:t>пропаганди</a:t>
            </a:r>
            <a:r>
              <a:rPr lang="ru-RU" dirty="0"/>
              <a:t> </a:t>
            </a:r>
            <a:r>
              <a:rPr lang="ru-RU" dirty="0" err="1"/>
              <a:t>інтелект</a:t>
            </a:r>
            <a:r>
              <a:rPr lang="ru-RU" dirty="0"/>
              <a:t> людей </a:t>
            </a:r>
            <a:r>
              <a:rPr lang="ru-RU" dirty="0" err="1" smtClean="0"/>
              <a:t>усереднюється</a:t>
            </a:r>
            <a:r>
              <a:rPr lang="ru-RU" dirty="0" smtClean="0"/>
              <a:t> (крива </a:t>
            </a:r>
            <a:r>
              <a:rPr lang="ru-RU" dirty="0" err="1" smtClean="0"/>
              <a:t>Бернейза</a:t>
            </a:r>
            <a:r>
              <a:rPr lang="ru-RU" dirty="0" smtClean="0"/>
              <a:t>).</a:t>
            </a:r>
            <a:endParaRPr lang="ru-RU" dirty="0"/>
          </a:p>
        </p:txBody>
      </p:sp>
      <p:cxnSp>
        <p:nvCxnSpPr>
          <p:cNvPr id="7" name="Прямая со стрелкой 6"/>
          <p:cNvCxnSpPr/>
          <p:nvPr/>
        </p:nvCxnSpPr>
        <p:spPr>
          <a:xfrm flipV="1">
            <a:off x="2448560" y="1320800"/>
            <a:ext cx="0" cy="4307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Прямая со стрелкой 8"/>
          <p:cNvCxnSpPr/>
          <p:nvPr/>
        </p:nvCxnSpPr>
        <p:spPr>
          <a:xfrm>
            <a:off x="2438400" y="5618480"/>
            <a:ext cx="533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Полилиния 12"/>
          <p:cNvSpPr/>
          <p:nvPr/>
        </p:nvSpPr>
        <p:spPr>
          <a:xfrm>
            <a:off x="3373120" y="2103120"/>
            <a:ext cx="2834640" cy="3515361"/>
          </a:xfrm>
          <a:custGeom>
            <a:avLst/>
            <a:gdLst>
              <a:gd name="connsiteX0" fmla="*/ 0 w 2722880"/>
              <a:gd name="connsiteY0" fmla="*/ 0 h 3302023"/>
              <a:gd name="connsiteX1" fmla="*/ 1422400 w 2722880"/>
              <a:gd name="connsiteY1" fmla="*/ 3302000 h 3302023"/>
              <a:gd name="connsiteX2" fmla="*/ 2722880 w 2722880"/>
              <a:gd name="connsiteY2" fmla="*/ 60960 h 3302023"/>
              <a:gd name="connsiteX3" fmla="*/ 2722880 w 2722880"/>
              <a:gd name="connsiteY3" fmla="*/ 60960 h 3302023"/>
            </a:gdLst>
            <a:ahLst/>
            <a:cxnLst>
              <a:cxn ang="0">
                <a:pos x="connsiteX0" y="connsiteY0"/>
              </a:cxn>
              <a:cxn ang="0">
                <a:pos x="connsiteX1" y="connsiteY1"/>
              </a:cxn>
              <a:cxn ang="0">
                <a:pos x="connsiteX2" y="connsiteY2"/>
              </a:cxn>
              <a:cxn ang="0">
                <a:pos x="connsiteX3" y="connsiteY3"/>
              </a:cxn>
            </a:cxnLst>
            <a:rect l="l" t="t" r="r" b="b"/>
            <a:pathLst>
              <a:path w="2722880" h="3302023">
                <a:moveTo>
                  <a:pt x="0" y="0"/>
                </a:moveTo>
                <a:cubicBezTo>
                  <a:pt x="484293" y="1645920"/>
                  <a:pt x="968587" y="3291840"/>
                  <a:pt x="1422400" y="3302000"/>
                </a:cubicBezTo>
                <a:cubicBezTo>
                  <a:pt x="1876213" y="3312160"/>
                  <a:pt x="2722880" y="60960"/>
                  <a:pt x="2722880" y="60960"/>
                </a:cubicBezTo>
                <a:lnTo>
                  <a:pt x="2722880" y="6096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877005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4"/>
          <p:cNvSpPr>
            <a:spLocks/>
          </p:cNvSpPr>
          <p:nvPr/>
        </p:nvSpPr>
        <p:spPr bwMode="auto">
          <a:xfrm>
            <a:off x="7263364" y="1440965"/>
            <a:ext cx="1372228" cy="1921119"/>
          </a:xfrm>
          <a:custGeom>
            <a:avLst/>
            <a:gdLst>
              <a:gd name="T0" fmla="*/ 42 w 100"/>
              <a:gd name="T1" fmla="*/ 0 h 140"/>
              <a:gd name="T2" fmla="*/ 0 w 100"/>
              <a:gd name="T3" fmla="*/ 42 h 140"/>
              <a:gd name="T4" fmla="*/ 40 w 100"/>
              <a:gd name="T5" fmla="*/ 140 h 140"/>
              <a:gd name="T6" fmla="*/ 100 w 100"/>
              <a:gd name="T7" fmla="*/ 140 h 140"/>
              <a:gd name="T8" fmla="*/ 42 w 100"/>
              <a:gd name="T9" fmla="*/ 0 h 140"/>
            </a:gdLst>
            <a:ahLst/>
            <a:cxnLst>
              <a:cxn ang="0">
                <a:pos x="T0" y="T1"/>
              </a:cxn>
              <a:cxn ang="0">
                <a:pos x="T2" y="T3"/>
              </a:cxn>
              <a:cxn ang="0">
                <a:pos x="T4" y="T5"/>
              </a:cxn>
              <a:cxn ang="0">
                <a:pos x="T6" y="T7"/>
              </a:cxn>
              <a:cxn ang="0">
                <a:pos x="T8" y="T9"/>
              </a:cxn>
            </a:cxnLst>
            <a:rect l="0" t="0" r="r" b="b"/>
            <a:pathLst>
              <a:path w="100" h="140">
                <a:moveTo>
                  <a:pt x="42" y="0"/>
                </a:moveTo>
                <a:cubicBezTo>
                  <a:pt x="0" y="42"/>
                  <a:pt x="0" y="42"/>
                  <a:pt x="0" y="42"/>
                </a:cubicBezTo>
                <a:cubicBezTo>
                  <a:pt x="25" y="67"/>
                  <a:pt x="40" y="102"/>
                  <a:pt x="40" y="140"/>
                </a:cubicBezTo>
                <a:cubicBezTo>
                  <a:pt x="100" y="140"/>
                  <a:pt x="100" y="140"/>
                  <a:pt x="100" y="140"/>
                </a:cubicBezTo>
                <a:cubicBezTo>
                  <a:pt x="100" y="86"/>
                  <a:pt x="77" y="36"/>
                  <a:pt x="42" y="0"/>
                </a:cubicBezTo>
              </a:path>
            </a:pathLst>
          </a:custGeom>
          <a:solidFill>
            <a:srgbClr val="9ECBC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 name="Freeform 15"/>
          <p:cNvSpPr>
            <a:spLocks/>
          </p:cNvSpPr>
          <p:nvPr/>
        </p:nvSpPr>
        <p:spPr bwMode="auto">
          <a:xfrm>
            <a:off x="7263364" y="1440964"/>
            <a:ext cx="575798" cy="575798"/>
          </a:xfrm>
          <a:custGeom>
            <a:avLst/>
            <a:gdLst>
              <a:gd name="T0" fmla="*/ 214 w 214"/>
              <a:gd name="T1" fmla="*/ 0 h 214"/>
              <a:gd name="T2" fmla="*/ 0 w 214"/>
              <a:gd name="T3" fmla="*/ 214 h 214"/>
              <a:gd name="T4" fmla="*/ 0 w 214"/>
              <a:gd name="T5" fmla="*/ 214 h 214"/>
              <a:gd name="T6" fmla="*/ 214 w 214"/>
              <a:gd name="T7" fmla="*/ 0 h 214"/>
              <a:gd name="T8" fmla="*/ 214 w 214"/>
              <a:gd name="T9" fmla="*/ 0 h 214"/>
            </a:gdLst>
            <a:ahLst/>
            <a:cxnLst>
              <a:cxn ang="0">
                <a:pos x="T0" y="T1"/>
              </a:cxn>
              <a:cxn ang="0">
                <a:pos x="T2" y="T3"/>
              </a:cxn>
              <a:cxn ang="0">
                <a:pos x="T4" y="T5"/>
              </a:cxn>
              <a:cxn ang="0">
                <a:pos x="T6" y="T7"/>
              </a:cxn>
              <a:cxn ang="0">
                <a:pos x="T8" y="T9"/>
              </a:cxn>
            </a:cxnLst>
            <a:rect l="0" t="0" r="r" b="b"/>
            <a:pathLst>
              <a:path w="214" h="214">
                <a:moveTo>
                  <a:pt x="214" y="0"/>
                </a:moveTo>
                <a:lnTo>
                  <a:pt x="0" y="214"/>
                </a:lnTo>
                <a:lnTo>
                  <a:pt x="0" y="214"/>
                </a:lnTo>
                <a:lnTo>
                  <a:pt x="214" y="0"/>
                </a:lnTo>
                <a:lnTo>
                  <a:pt x="214" y="0"/>
                </a:lnTo>
                <a:close/>
              </a:path>
            </a:pathLst>
          </a:custGeom>
          <a:solidFill>
            <a:srgbClr val="E97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6"/>
          <p:cNvSpPr>
            <a:spLocks/>
          </p:cNvSpPr>
          <p:nvPr/>
        </p:nvSpPr>
        <p:spPr bwMode="auto">
          <a:xfrm>
            <a:off x="7263364" y="1440964"/>
            <a:ext cx="575798" cy="575798"/>
          </a:xfrm>
          <a:custGeom>
            <a:avLst/>
            <a:gdLst>
              <a:gd name="T0" fmla="*/ 214 w 214"/>
              <a:gd name="T1" fmla="*/ 0 h 214"/>
              <a:gd name="T2" fmla="*/ 0 w 214"/>
              <a:gd name="T3" fmla="*/ 214 h 214"/>
              <a:gd name="T4" fmla="*/ 0 w 214"/>
              <a:gd name="T5" fmla="*/ 214 h 214"/>
              <a:gd name="T6" fmla="*/ 214 w 214"/>
              <a:gd name="T7" fmla="*/ 0 h 214"/>
              <a:gd name="T8" fmla="*/ 214 w 214"/>
              <a:gd name="T9" fmla="*/ 0 h 214"/>
            </a:gdLst>
            <a:ahLst/>
            <a:cxnLst>
              <a:cxn ang="0">
                <a:pos x="T0" y="T1"/>
              </a:cxn>
              <a:cxn ang="0">
                <a:pos x="T2" y="T3"/>
              </a:cxn>
              <a:cxn ang="0">
                <a:pos x="T4" y="T5"/>
              </a:cxn>
              <a:cxn ang="0">
                <a:pos x="T6" y="T7"/>
              </a:cxn>
              <a:cxn ang="0">
                <a:pos x="T8" y="T9"/>
              </a:cxn>
            </a:cxnLst>
            <a:rect l="0" t="0" r="r" b="b"/>
            <a:pathLst>
              <a:path w="214" h="214">
                <a:moveTo>
                  <a:pt x="214" y="0"/>
                </a:moveTo>
                <a:lnTo>
                  <a:pt x="0" y="214"/>
                </a:lnTo>
                <a:lnTo>
                  <a:pt x="0" y="214"/>
                </a:lnTo>
                <a:lnTo>
                  <a:pt x="214" y="0"/>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auto">
          <a:xfrm>
            <a:off x="7263364" y="1440964"/>
            <a:ext cx="616158" cy="618848"/>
          </a:xfrm>
          <a:custGeom>
            <a:avLst/>
            <a:gdLst>
              <a:gd name="T0" fmla="*/ 214 w 229"/>
              <a:gd name="T1" fmla="*/ 0 h 230"/>
              <a:gd name="T2" fmla="*/ 0 w 229"/>
              <a:gd name="T3" fmla="*/ 214 h 230"/>
              <a:gd name="T4" fmla="*/ 229 w 229"/>
              <a:gd name="T5" fmla="*/ 230 h 230"/>
              <a:gd name="T6" fmla="*/ 214 w 229"/>
              <a:gd name="T7" fmla="*/ 0 h 230"/>
            </a:gdLst>
            <a:ahLst/>
            <a:cxnLst>
              <a:cxn ang="0">
                <a:pos x="T0" y="T1"/>
              </a:cxn>
              <a:cxn ang="0">
                <a:pos x="T2" y="T3"/>
              </a:cxn>
              <a:cxn ang="0">
                <a:pos x="T4" y="T5"/>
              </a:cxn>
              <a:cxn ang="0">
                <a:pos x="T6" y="T7"/>
              </a:cxn>
            </a:cxnLst>
            <a:rect l="0" t="0" r="r" b="b"/>
            <a:pathLst>
              <a:path w="229" h="230">
                <a:moveTo>
                  <a:pt x="214" y="0"/>
                </a:moveTo>
                <a:lnTo>
                  <a:pt x="0" y="214"/>
                </a:lnTo>
                <a:lnTo>
                  <a:pt x="229" y="230"/>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 name="Group 42"/>
          <p:cNvGrpSpPr/>
          <p:nvPr/>
        </p:nvGrpSpPr>
        <p:grpSpPr>
          <a:xfrm>
            <a:off x="5918042" y="644534"/>
            <a:ext cx="1921120" cy="1377396"/>
            <a:chOff x="4573346" y="1409311"/>
            <a:chExt cx="1921120" cy="1377396"/>
          </a:xfrm>
          <a:solidFill>
            <a:srgbClr val="FBCF90"/>
          </a:solidFill>
        </p:grpSpPr>
        <p:sp>
          <p:nvSpPr>
            <p:cNvPr id="10" name="Freeform 19"/>
            <p:cNvSpPr>
              <a:spLocks/>
            </p:cNvSpPr>
            <p:nvPr/>
          </p:nvSpPr>
          <p:spPr bwMode="auto">
            <a:xfrm>
              <a:off x="5899934" y="2201428"/>
              <a:ext cx="582270" cy="585279"/>
            </a:xfrm>
            <a:custGeom>
              <a:avLst/>
              <a:gdLst>
                <a:gd name="T0" fmla="*/ 214 w 214"/>
                <a:gd name="T1" fmla="*/ 0 h 214"/>
                <a:gd name="T2" fmla="*/ 214 w 214"/>
                <a:gd name="T3" fmla="*/ 214 h 214"/>
                <a:gd name="T4" fmla="*/ 0 w 214"/>
                <a:gd name="T5" fmla="*/ 214 h 214"/>
                <a:gd name="T6" fmla="*/ 214 w 214"/>
                <a:gd name="T7" fmla="*/ 0 h 214"/>
              </a:gdLst>
              <a:ahLst/>
              <a:cxnLst>
                <a:cxn ang="0">
                  <a:pos x="T0" y="T1"/>
                </a:cxn>
                <a:cxn ang="0">
                  <a:pos x="T2" y="T3"/>
                </a:cxn>
                <a:cxn ang="0">
                  <a:pos x="T4" y="T5"/>
                </a:cxn>
                <a:cxn ang="0">
                  <a:pos x="T6" y="T7"/>
                </a:cxn>
              </a:cxnLst>
              <a:rect l="0" t="0" r="r" b="b"/>
              <a:pathLst>
                <a:path w="214" h="214">
                  <a:moveTo>
                    <a:pt x="214" y="0"/>
                  </a:moveTo>
                  <a:lnTo>
                    <a:pt x="214" y="214"/>
                  </a:lnTo>
                  <a:lnTo>
                    <a:pt x="0" y="214"/>
                  </a:lnTo>
                  <a:lnTo>
                    <a:pt x="214"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11" name="Freeform 20"/>
            <p:cNvSpPr>
              <a:spLocks/>
            </p:cNvSpPr>
            <p:nvPr/>
          </p:nvSpPr>
          <p:spPr bwMode="auto">
            <a:xfrm>
              <a:off x="4573346" y="1409311"/>
              <a:ext cx="1921120" cy="1372228"/>
            </a:xfrm>
            <a:custGeom>
              <a:avLst/>
              <a:gdLst>
                <a:gd name="T0" fmla="*/ 98 w 140"/>
                <a:gd name="T1" fmla="*/ 100 h 100"/>
                <a:gd name="T2" fmla="*/ 140 w 140"/>
                <a:gd name="T3" fmla="*/ 58 h 100"/>
                <a:gd name="T4" fmla="*/ 0 w 140"/>
                <a:gd name="T5" fmla="*/ 0 h 100"/>
                <a:gd name="T6" fmla="*/ 0 w 140"/>
                <a:gd name="T7" fmla="*/ 60 h 100"/>
                <a:gd name="T8" fmla="*/ 98 w 140"/>
                <a:gd name="T9" fmla="*/ 100 h 100"/>
              </a:gdLst>
              <a:ahLst/>
              <a:cxnLst>
                <a:cxn ang="0">
                  <a:pos x="T0" y="T1"/>
                </a:cxn>
                <a:cxn ang="0">
                  <a:pos x="T2" y="T3"/>
                </a:cxn>
                <a:cxn ang="0">
                  <a:pos x="T4" y="T5"/>
                </a:cxn>
                <a:cxn ang="0">
                  <a:pos x="T6" y="T7"/>
                </a:cxn>
                <a:cxn ang="0">
                  <a:pos x="T8" y="T9"/>
                </a:cxn>
              </a:cxnLst>
              <a:rect l="0" t="0" r="r" b="b"/>
              <a:pathLst>
                <a:path w="140" h="100">
                  <a:moveTo>
                    <a:pt x="98" y="100"/>
                  </a:moveTo>
                  <a:cubicBezTo>
                    <a:pt x="140" y="58"/>
                    <a:pt x="140" y="58"/>
                    <a:pt x="140" y="58"/>
                  </a:cubicBezTo>
                  <a:cubicBezTo>
                    <a:pt x="104" y="22"/>
                    <a:pt x="54" y="0"/>
                    <a:pt x="0" y="0"/>
                  </a:cubicBezTo>
                  <a:cubicBezTo>
                    <a:pt x="0" y="60"/>
                    <a:pt x="0" y="60"/>
                    <a:pt x="0" y="60"/>
                  </a:cubicBezTo>
                  <a:cubicBezTo>
                    <a:pt x="38" y="60"/>
                    <a:pt x="73" y="75"/>
                    <a:pt x="98" y="100"/>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2" name="Freeform 22"/>
          <p:cNvSpPr>
            <a:spLocks/>
          </p:cNvSpPr>
          <p:nvPr/>
        </p:nvSpPr>
        <p:spPr bwMode="auto">
          <a:xfrm>
            <a:off x="5904588" y="644535"/>
            <a:ext cx="13454" cy="823337"/>
          </a:xfrm>
          <a:custGeom>
            <a:avLst/>
            <a:gdLst>
              <a:gd name="T0" fmla="*/ 0 w 5"/>
              <a:gd name="T1" fmla="*/ 0 h 306"/>
              <a:gd name="T2" fmla="*/ 0 w 5"/>
              <a:gd name="T3" fmla="*/ 306 h 306"/>
              <a:gd name="T4" fmla="*/ 5 w 5"/>
              <a:gd name="T5" fmla="*/ 301 h 306"/>
              <a:gd name="T6" fmla="*/ 5 w 5"/>
              <a:gd name="T7" fmla="*/ 5 h 306"/>
              <a:gd name="T8" fmla="*/ 0 w 5"/>
              <a:gd name="T9" fmla="*/ 0 h 306"/>
            </a:gdLst>
            <a:ahLst/>
            <a:cxnLst>
              <a:cxn ang="0">
                <a:pos x="T0" y="T1"/>
              </a:cxn>
              <a:cxn ang="0">
                <a:pos x="T2" y="T3"/>
              </a:cxn>
              <a:cxn ang="0">
                <a:pos x="T4" y="T5"/>
              </a:cxn>
              <a:cxn ang="0">
                <a:pos x="T6" y="T7"/>
              </a:cxn>
              <a:cxn ang="0">
                <a:pos x="T8" y="T9"/>
              </a:cxn>
            </a:cxnLst>
            <a:rect l="0" t="0" r="r" b="b"/>
            <a:pathLst>
              <a:path w="5" h="306">
                <a:moveTo>
                  <a:pt x="0" y="0"/>
                </a:moveTo>
                <a:lnTo>
                  <a:pt x="0" y="306"/>
                </a:lnTo>
                <a:lnTo>
                  <a:pt x="5" y="301"/>
                </a:lnTo>
                <a:lnTo>
                  <a:pt x="5" y="5"/>
                </a:lnTo>
                <a:lnTo>
                  <a:pt x="0" y="0"/>
                </a:lnTo>
                <a:close/>
              </a:path>
            </a:pathLst>
          </a:custGeom>
          <a:solidFill>
            <a:srgbClr val="E97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3"/>
          <p:cNvSpPr>
            <a:spLocks/>
          </p:cNvSpPr>
          <p:nvPr/>
        </p:nvSpPr>
        <p:spPr bwMode="auto">
          <a:xfrm>
            <a:off x="5904588" y="644535"/>
            <a:ext cx="13454" cy="823337"/>
          </a:xfrm>
          <a:custGeom>
            <a:avLst/>
            <a:gdLst>
              <a:gd name="T0" fmla="*/ 0 w 5"/>
              <a:gd name="T1" fmla="*/ 0 h 306"/>
              <a:gd name="T2" fmla="*/ 0 w 5"/>
              <a:gd name="T3" fmla="*/ 306 h 306"/>
              <a:gd name="T4" fmla="*/ 5 w 5"/>
              <a:gd name="T5" fmla="*/ 301 h 306"/>
              <a:gd name="T6" fmla="*/ 5 w 5"/>
              <a:gd name="T7" fmla="*/ 5 h 306"/>
              <a:gd name="T8" fmla="*/ 0 w 5"/>
              <a:gd name="T9" fmla="*/ 0 h 306"/>
            </a:gdLst>
            <a:ahLst/>
            <a:cxnLst>
              <a:cxn ang="0">
                <a:pos x="T0" y="T1"/>
              </a:cxn>
              <a:cxn ang="0">
                <a:pos x="T2" y="T3"/>
              </a:cxn>
              <a:cxn ang="0">
                <a:pos x="T4" y="T5"/>
              </a:cxn>
              <a:cxn ang="0">
                <a:pos x="T6" y="T7"/>
              </a:cxn>
              <a:cxn ang="0">
                <a:pos x="T8" y="T9"/>
              </a:cxn>
            </a:cxnLst>
            <a:rect l="0" t="0" r="r" b="b"/>
            <a:pathLst>
              <a:path w="5" h="306">
                <a:moveTo>
                  <a:pt x="0" y="0"/>
                </a:moveTo>
                <a:lnTo>
                  <a:pt x="0" y="306"/>
                </a:lnTo>
                <a:lnTo>
                  <a:pt x="5" y="301"/>
                </a:lnTo>
                <a:lnTo>
                  <a:pt x="5"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p:cNvSpPr>
            <a:spLocks/>
          </p:cNvSpPr>
          <p:nvPr/>
        </p:nvSpPr>
        <p:spPr bwMode="auto">
          <a:xfrm>
            <a:off x="5918042" y="657988"/>
            <a:ext cx="465482" cy="796430"/>
          </a:xfrm>
          <a:custGeom>
            <a:avLst/>
            <a:gdLst>
              <a:gd name="T0" fmla="*/ 0 w 173"/>
              <a:gd name="T1" fmla="*/ 0 h 296"/>
              <a:gd name="T2" fmla="*/ 0 w 173"/>
              <a:gd name="T3" fmla="*/ 296 h 296"/>
              <a:gd name="T4" fmla="*/ 173 w 173"/>
              <a:gd name="T5" fmla="*/ 148 h 296"/>
              <a:gd name="T6" fmla="*/ 0 w 173"/>
              <a:gd name="T7" fmla="*/ 0 h 296"/>
            </a:gdLst>
            <a:ahLst/>
            <a:cxnLst>
              <a:cxn ang="0">
                <a:pos x="T0" y="T1"/>
              </a:cxn>
              <a:cxn ang="0">
                <a:pos x="T2" y="T3"/>
              </a:cxn>
              <a:cxn ang="0">
                <a:pos x="T4" y="T5"/>
              </a:cxn>
              <a:cxn ang="0">
                <a:pos x="T6" y="T7"/>
              </a:cxn>
            </a:cxnLst>
            <a:rect l="0" t="0" r="r" b="b"/>
            <a:pathLst>
              <a:path w="173" h="296">
                <a:moveTo>
                  <a:pt x="0" y="0"/>
                </a:moveTo>
                <a:lnTo>
                  <a:pt x="0" y="296"/>
                </a:lnTo>
                <a:lnTo>
                  <a:pt x="173" y="14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41"/>
          <p:cNvGrpSpPr/>
          <p:nvPr/>
        </p:nvGrpSpPr>
        <p:grpSpPr>
          <a:xfrm>
            <a:off x="3967325" y="644535"/>
            <a:ext cx="2348933" cy="1399135"/>
            <a:chOff x="2622628" y="1409311"/>
            <a:chExt cx="2348933" cy="1399135"/>
          </a:xfrm>
          <a:solidFill>
            <a:srgbClr val="6B9D9E"/>
          </a:solidFill>
        </p:grpSpPr>
        <p:sp>
          <p:nvSpPr>
            <p:cNvPr id="16" name="Freeform 21"/>
            <p:cNvSpPr>
              <a:spLocks/>
            </p:cNvSpPr>
            <p:nvPr/>
          </p:nvSpPr>
          <p:spPr bwMode="auto">
            <a:xfrm>
              <a:off x="2622628" y="1409311"/>
              <a:ext cx="1937264" cy="1399135"/>
            </a:xfrm>
            <a:custGeom>
              <a:avLst/>
              <a:gdLst>
                <a:gd name="T0" fmla="*/ 141 w 141"/>
                <a:gd name="T1" fmla="*/ 60 h 102"/>
                <a:gd name="T2" fmla="*/ 141 w 141"/>
                <a:gd name="T3" fmla="*/ 0 h 102"/>
                <a:gd name="T4" fmla="*/ 0 w 141"/>
                <a:gd name="T5" fmla="*/ 60 h 102"/>
                <a:gd name="T6" fmla="*/ 42 w 141"/>
                <a:gd name="T7" fmla="*/ 102 h 102"/>
                <a:gd name="T8" fmla="*/ 141 w 141"/>
                <a:gd name="T9" fmla="*/ 60 h 102"/>
              </a:gdLst>
              <a:ahLst/>
              <a:cxnLst>
                <a:cxn ang="0">
                  <a:pos x="T0" y="T1"/>
                </a:cxn>
                <a:cxn ang="0">
                  <a:pos x="T2" y="T3"/>
                </a:cxn>
                <a:cxn ang="0">
                  <a:pos x="T4" y="T5"/>
                </a:cxn>
                <a:cxn ang="0">
                  <a:pos x="T6" y="T7"/>
                </a:cxn>
                <a:cxn ang="0">
                  <a:pos x="T8" y="T9"/>
                </a:cxn>
              </a:cxnLst>
              <a:rect l="0" t="0" r="r" b="b"/>
              <a:pathLst>
                <a:path w="141" h="102">
                  <a:moveTo>
                    <a:pt x="141" y="60"/>
                  </a:moveTo>
                  <a:cubicBezTo>
                    <a:pt x="141" y="0"/>
                    <a:pt x="141" y="0"/>
                    <a:pt x="141" y="0"/>
                  </a:cubicBezTo>
                  <a:cubicBezTo>
                    <a:pt x="86" y="0"/>
                    <a:pt x="36" y="23"/>
                    <a:pt x="0" y="60"/>
                  </a:cubicBezTo>
                  <a:cubicBezTo>
                    <a:pt x="42" y="102"/>
                    <a:pt x="42" y="102"/>
                    <a:pt x="42" y="102"/>
                  </a:cubicBezTo>
                  <a:cubicBezTo>
                    <a:pt x="68" y="76"/>
                    <a:pt x="102" y="60"/>
                    <a:pt x="141" y="60"/>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26"/>
            <p:cNvSpPr>
              <a:spLocks/>
            </p:cNvSpPr>
            <p:nvPr/>
          </p:nvSpPr>
          <p:spPr bwMode="auto">
            <a:xfrm>
              <a:off x="4559892" y="1409311"/>
              <a:ext cx="411669" cy="823337"/>
            </a:xfrm>
            <a:custGeom>
              <a:avLst/>
              <a:gdLst>
                <a:gd name="T0" fmla="*/ 0 w 153"/>
                <a:gd name="T1" fmla="*/ 0 h 306"/>
                <a:gd name="T2" fmla="*/ 153 w 153"/>
                <a:gd name="T3" fmla="*/ 153 h 306"/>
                <a:gd name="T4" fmla="*/ 0 w 153"/>
                <a:gd name="T5" fmla="*/ 306 h 306"/>
                <a:gd name="T6" fmla="*/ 0 w 153"/>
                <a:gd name="T7" fmla="*/ 0 h 306"/>
              </a:gdLst>
              <a:ahLst/>
              <a:cxnLst>
                <a:cxn ang="0">
                  <a:pos x="T0" y="T1"/>
                </a:cxn>
                <a:cxn ang="0">
                  <a:pos x="T2" y="T3"/>
                </a:cxn>
                <a:cxn ang="0">
                  <a:pos x="T4" y="T5"/>
                </a:cxn>
                <a:cxn ang="0">
                  <a:pos x="T6" y="T7"/>
                </a:cxn>
              </a:cxnLst>
              <a:rect l="0" t="0" r="r" b="b"/>
              <a:pathLst>
                <a:path w="153" h="306">
                  <a:moveTo>
                    <a:pt x="0" y="0"/>
                  </a:moveTo>
                  <a:lnTo>
                    <a:pt x="153" y="153"/>
                  </a:lnTo>
                  <a:lnTo>
                    <a:pt x="0" y="306"/>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8" name="Freeform 27"/>
          <p:cNvSpPr>
            <a:spLocks/>
          </p:cNvSpPr>
          <p:nvPr/>
        </p:nvSpPr>
        <p:spPr bwMode="auto">
          <a:xfrm>
            <a:off x="3980778" y="145441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8A9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43"/>
          <p:cNvGrpSpPr/>
          <p:nvPr/>
        </p:nvGrpSpPr>
        <p:grpSpPr>
          <a:xfrm>
            <a:off x="3197800" y="1398396"/>
            <a:ext cx="1409898" cy="1963691"/>
            <a:chOff x="1853104" y="2163172"/>
            <a:chExt cx="1409898" cy="1963691"/>
          </a:xfrm>
          <a:solidFill>
            <a:srgbClr val="E17A73"/>
          </a:solidFill>
        </p:grpSpPr>
        <p:sp>
          <p:nvSpPr>
            <p:cNvPr id="20" name="Freeform 13"/>
            <p:cNvSpPr>
              <a:spLocks/>
            </p:cNvSpPr>
            <p:nvPr/>
          </p:nvSpPr>
          <p:spPr bwMode="auto">
            <a:xfrm>
              <a:off x="1853104" y="2219196"/>
              <a:ext cx="1361466" cy="1907667"/>
            </a:xfrm>
            <a:custGeom>
              <a:avLst/>
              <a:gdLst>
                <a:gd name="T0" fmla="*/ 99 w 99"/>
                <a:gd name="T1" fmla="*/ 42 h 139"/>
                <a:gd name="T2" fmla="*/ 57 w 99"/>
                <a:gd name="T3" fmla="*/ 0 h 139"/>
                <a:gd name="T4" fmla="*/ 0 w 99"/>
                <a:gd name="T5" fmla="*/ 139 h 139"/>
                <a:gd name="T6" fmla="*/ 59 w 99"/>
                <a:gd name="T7" fmla="*/ 139 h 139"/>
                <a:gd name="T8" fmla="*/ 99 w 99"/>
                <a:gd name="T9" fmla="*/ 42 h 139"/>
              </a:gdLst>
              <a:ahLst/>
              <a:cxnLst>
                <a:cxn ang="0">
                  <a:pos x="T0" y="T1"/>
                </a:cxn>
                <a:cxn ang="0">
                  <a:pos x="T2" y="T3"/>
                </a:cxn>
                <a:cxn ang="0">
                  <a:pos x="T4" y="T5"/>
                </a:cxn>
                <a:cxn ang="0">
                  <a:pos x="T6" y="T7"/>
                </a:cxn>
                <a:cxn ang="0">
                  <a:pos x="T8" y="T9"/>
                </a:cxn>
              </a:cxnLst>
              <a:rect l="0" t="0" r="r" b="b"/>
              <a:pathLst>
                <a:path w="99" h="139">
                  <a:moveTo>
                    <a:pt x="99" y="42"/>
                  </a:moveTo>
                  <a:cubicBezTo>
                    <a:pt x="57" y="0"/>
                    <a:pt x="57" y="0"/>
                    <a:pt x="57" y="0"/>
                  </a:cubicBezTo>
                  <a:cubicBezTo>
                    <a:pt x="22" y="36"/>
                    <a:pt x="0" y="85"/>
                    <a:pt x="0" y="139"/>
                  </a:cubicBezTo>
                  <a:cubicBezTo>
                    <a:pt x="59" y="139"/>
                    <a:pt x="59" y="139"/>
                    <a:pt x="59" y="139"/>
                  </a:cubicBezTo>
                  <a:cubicBezTo>
                    <a:pt x="59" y="102"/>
                    <a:pt x="75" y="67"/>
                    <a:pt x="99" y="42"/>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21" name="Freeform 28"/>
            <p:cNvSpPr>
              <a:spLocks/>
            </p:cNvSpPr>
            <p:nvPr/>
          </p:nvSpPr>
          <p:spPr bwMode="auto">
            <a:xfrm>
              <a:off x="2628759" y="2163172"/>
              <a:ext cx="634243" cy="645274"/>
            </a:xfrm>
            <a:custGeom>
              <a:avLst/>
              <a:gdLst>
                <a:gd name="T0" fmla="*/ 45 w 45"/>
                <a:gd name="T1" fmla="*/ 0 h 46"/>
                <a:gd name="T2" fmla="*/ 0 w 45"/>
                <a:gd name="T3" fmla="*/ 4 h 46"/>
                <a:gd name="T4" fmla="*/ 0 w 45"/>
                <a:gd name="T5" fmla="*/ 4 h 46"/>
                <a:gd name="T6" fmla="*/ 42 w 45"/>
                <a:gd name="T7" fmla="*/ 46 h 46"/>
                <a:gd name="T8" fmla="*/ 45 w 45"/>
                <a:gd name="T9" fmla="*/ 0 h 46"/>
              </a:gdLst>
              <a:ahLst/>
              <a:cxnLst>
                <a:cxn ang="0">
                  <a:pos x="T0" y="T1"/>
                </a:cxn>
                <a:cxn ang="0">
                  <a:pos x="T2" y="T3"/>
                </a:cxn>
                <a:cxn ang="0">
                  <a:pos x="T4" y="T5"/>
                </a:cxn>
                <a:cxn ang="0">
                  <a:pos x="T6" y="T7"/>
                </a:cxn>
                <a:cxn ang="0">
                  <a:pos x="T8" y="T9"/>
                </a:cxn>
              </a:cxnLst>
              <a:rect l="0" t="0" r="r" b="b"/>
              <a:pathLst>
                <a:path w="45" h="46">
                  <a:moveTo>
                    <a:pt x="45" y="0"/>
                  </a:moveTo>
                  <a:cubicBezTo>
                    <a:pt x="0" y="4"/>
                    <a:pt x="0" y="4"/>
                    <a:pt x="0" y="4"/>
                  </a:cubicBezTo>
                  <a:cubicBezTo>
                    <a:pt x="0" y="4"/>
                    <a:pt x="0" y="4"/>
                    <a:pt x="0" y="4"/>
                  </a:cubicBezTo>
                  <a:cubicBezTo>
                    <a:pt x="42" y="46"/>
                    <a:pt x="42" y="46"/>
                    <a:pt x="42" y="46"/>
                  </a:cubicBezTo>
                  <a:cubicBezTo>
                    <a:pt x="45" y="0"/>
                    <a:pt x="45" y="0"/>
                    <a:pt x="45" y="0"/>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22" name="Freeform 31"/>
          <p:cNvSpPr>
            <a:spLocks/>
          </p:cNvSpPr>
          <p:nvPr/>
        </p:nvSpPr>
        <p:spPr bwMode="auto">
          <a:xfrm>
            <a:off x="4900978" y="18319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D40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5"/>
          <p:cNvSpPr>
            <a:spLocks/>
          </p:cNvSpPr>
          <p:nvPr/>
        </p:nvSpPr>
        <p:spPr bwMode="auto">
          <a:xfrm>
            <a:off x="5670503" y="3150387"/>
            <a:ext cx="274446" cy="548891"/>
          </a:xfrm>
          <a:custGeom>
            <a:avLst/>
            <a:gdLst>
              <a:gd name="T0" fmla="*/ 0 w 102"/>
              <a:gd name="T1" fmla="*/ 0 h 204"/>
              <a:gd name="T2" fmla="*/ 36 w 102"/>
              <a:gd name="T3" fmla="*/ 204 h 204"/>
              <a:gd name="T4" fmla="*/ 97 w 102"/>
              <a:gd name="T5" fmla="*/ 189 h 204"/>
              <a:gd name="T6" fmla="*/ 102 w 102"/>
              <a:gd name="T7" fmla="*/ 189 h 204"/>
              <a:gd name="T8" fmla="*/ 97 w 102"/>
              <a:gd name="T9" fmla="*/ 179 h 204"/>
              <a:gd name="T10" fmla="*/ 36 w 102"/>
              <a:gd name="T11" fmla="*/ 179 h 204"/>
              <a:gd name="T12" fmla="*/ 36 w 102"/>
              <a:gd name="T13" fmla="*/ 67 h 204"/>
              <a:gd name="T14" fmla="*/ 0 w 102"/>
              <a:gd name="T15" fmla="*/ 0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04">
                <a:moveTo>
                  <a:pt x="0" y="0"/>
                </a:moveTo>
                <a:lnTo>
                  <a:pt x="36" y="204"/>
                </a:lnTo>
                <a:lnTo>
                  <a:pt x="97" y="189"/>
                </a:lnTo>
                <a:lnTo>
                  <a:pt x="102" y="189"/>
                </a:lnTo>
                <a:lnTo>
                  <a:pt x="97" y="179"/>
                </a:lnTo>
                <a:lnTo>
                  <a:pt x="36" y="179"/>
                </a:lnTo>
                <a:lnTo>
                  <a:pt x="36" y="6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7"/>
          <p:cNvSpPr>
            <a:spLocks/>
          </p:cNvSpPr>
          <p:nvPr/>
        </p:nvSpPr>
        <p:spPr bwMode="auto">
          <a:xfrm>
            <a:off x="5697409" y="1544072"/>
            <a:ext cx="357856" cy="2087939"/>
          </a:xfrm>
          <a:custGeom>
            <a:avLst/>
            <a:gdLst>
              <a:gd name="T0" fmla="*/ 51 w 133"/>
              <a:gd name="T1" fmla="*/ 0 h 776"/>
              <a:gd name="T2" fmla="*/ 0 w 133"/>
              <a:gd name="T3" fmla="*/ 214 h 776"/>
              <a:gd name="T4" fmla="*/ 31 w 133"/>
              <a:gd name="T5" fmla="*/ 276 h 776"/>
              <a:gd name="T6" fmla="*/ 31 w 133"/>
              <a:gd name="T7" fmla="*/ 276 h 776"/>
              <a:gd name="T8" fmla="*/ 31 w 133"/>
              <a:gd name="T9" fmla="*/ 276 h 776"/>
              <a:gd name="T10" fmla="*/ 41 w 133"/>
              <a:gd name="T11" fmla="*/ 291 h 776"/>
              <a:gd name="T12" fmla="*/ 31 w 133"/>
              <a:gd name="T13" fmla="*/ 291 h 776"/>
              <a:gd name="T14" fmla="*/ 31 w 133"/>
              <a:gd name="T15" fmla="*/ 459 h 776"/>
              <a:gd name="T16" fmla="*/ 107 w 133"/>
              <a:gd name="T17" fmla="*/ 776 h 776"/>
              <a:gd name="T18" fmla="*/ 112 w 133"/>
              <a:gd name="T19" fmla="*/ 776 h 776"/>
              <a:gd name="T20" fmla="*/ 87 w 133"/>
              <a:gd name="T21" fmla="*/ 276 h 776"/>
              <a:gd name="T22" fmla="*/ 133 w 133"/>
              <a:gd name="T23" fmla="*/ 276 h 776"/>
              <a:gd name="T24" fmla="*/ 51 w 133"/>
              <a:gd name="T25"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776">
                <a:moveTo>
                  <a:pt x="51" y="0"/>
                </a:moveTo>
                <a:lnTo>
                  <a:pt x="0" y="214"/>
                </a:lnTo>
                <a:lnTo>
                  <a:pt x="31" y="276"/>
                </a:lnTo>
                <a:lnTo>
                  <a:pt x="31" y="276"/>
                </a:lnTo>
                <a:lnTo>
                  <a:pt x="31" y="276"/>
                </a:lnTo>
                <a:lnTo>
                  <a:pt x="41" y="291"/>
                </a:lnTo>
                <a:lnTo>
                  <a:pt x="31" y="291"/>
                </a:lnTo>
                <a:lnTo>
                  <a:pt x="31" y="459"/>
                </a:lnTo>
                <a:lnTo>
                  <a:pt x="107" y="776"/>
                </a:lnTo>
                <a:lnTo>
                  <a:pt x="112" y="776"/>
                </a:lnTo>
                <a:lnTo>
                  <a:pt x="87" y="276"/>
                </a:lnTo>
                <a:lnTo>
                  <a:pt x="133" y="276"/>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9"/>
          <p:cNvSpPr>
            <a:spLocks noEditPoints="1"/>
          </p:cNvSpPr>
          <p:nvPr/>
        </p:nvSpPr>
        <p:spPr bwMode="auto">
          <a:xfrm>
            <a:off x="5657049" y="2119869"/>
            <a:ext cx="328259" cy="1512142"/>
          </a:xfrm>
          <a:custGeom>
            <a:avLst/>
            <a:gdLst>
              <a:gd name="T0" fmla="*/ 46 w 122"/>
              <a:gd name="T1" fmla="*/ 245 h 562"/>
              <a:gd name="T2" fmla="*/ 41 w 122"/>
              <a:gd name="T3" fmla="*/ 450 h 562"/>
              <a:gd name="T4" fmla="*/ 102 w 122"/>
              <a:gd name="T5" fmla="*/ 562 h 562"/>
              <a:gd name="T6" fmla="*/ 122 w 122"/>
              <a:gd name="T7" fmla="*/ 562 h 562"/>
              <a:gd name="T8" fmla="*/ 46 w 122"/>
              <a:gd name="T9" fmla="*/ 245 h 562"/>
              <a:gd name="T10" fmla="*/ 46 w 122"/>
              <a:gd name="T11" fmla="*/ 62 h 562"/>
              <a:gd name="T12" fmla="*/ 46 w 122"/>
              <a:gd name="T13" fmla="*/ 77 h 562"/>
              <a:gd name="T14" fmla="*/ 56 w 122"/>
              <a:gd name="T15" fmla="*/ 77 h 562"/>
              <a:gd name="T16" fmla="*/ 46 w 122"/>
              <a:gd name="T17" fmla="*/ 62 h 562"/>
              <a:gd name="T18" fmla="*/ 15 w 122"/>
              <a:gd name="T19" fmla="*/ 0 h 562"/>
              <a:gd name="T20" fmla="*/ 0 w 122"/>
              <a:gd name="T21" fmla="*/ 62 h 562"/>
              <a:gd name="T22" fmla="*/ 46 w 122"/>
              <a:gd name="T23" fmla="*/ 62 h 562"/>
              <a:gd name="T24" fmla="*/ 15 w 122"/>
              <a:gd name="T25"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562">
                <a:moveTo>
                  <a:pt x="46" y="245"/>
                </a:moveTo>
                <a:lnTo>
                  <a:pt x="41" y="450"/>
                </a:lnTo>
                <a:lnTo>
                  <a:pt x="102" y="562"/>
                </a:lnTo>
                <a:lnTo>
                  <a:pt x="122" y="562"/>
                </a:lnTo>
                <a:lnTo>
                  <a:pt x="46" y="245"/>
                </a:lnTo>
                <a:moveTo>
                  <a:pt x="46" y="62"/>
                </a:moveTo>
                <a:lnTo>
                  <a:pt x="46" y="77"/>
                </a:lnTo>
                <a:lnTo>
                  <a:pt x="56" y="77"/>
                </a:lnTo>
                <a:lnTo>
                  <a:pt x="46" y="62"/>
                </a:lnTo>
                <a:moveTo>
                  <a:pt x="15" y="0"/>
                </a:moveTo>
                <a:lnTo>
                  <a:pt x="0" y="62"/>
                </a:lnTo>
                <a:lnTo>
                  <a:pt x="46" y="62"/>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1"/>
          <p:cNvSpPr>
            <a:spLocks/>
          </p:cNvSpPr>
          <p:nvPr/>
        </p:nvSpPr>
        <p:spPr bwMode="auto">
          <a:xfrm>
            <a:off x="5767366" y="3330658"/>
            <a:ext cx="164130" cy="301352"/>
          </a:xfrm>
          <a:custGeom>
            <a:avLst/>
            <a:gdLst>
              <a:gd name="T0" fmla="*/ 0 w 61"/>
              <a:gd name="T1" fmla="*/ 0 h 112"/>
              <a:gd name="T2" fmla="*/ 0 w 61"/>
              <a:gd name="T3" fmla="*/ 112 h 112"/>
              <a:gd name="T4" fmla="*/ 61 w 61"/>
              <a:gd name="T5" fmla="*/ 112 h 112"/>
              <a:gd name="T6" fmla="*/ 0 w 61"/>
              <a:gd name="T7" fmla="*/ 0 h 112"/>
            </a:gdLst>
            <a:ahLst/>
            <a:cxnLst>
              <a:cxn ang="0">
                <a:pos x="T0" y="T1"/>
              </a:cxn>
              <a:cxn ang="0">
                <a:pos x="T2" y="T3"/>
              </a:cxn>
              <a:cxn ang="0">
                <a:pos x="T4" y="T5"/>
              </a:cxn>
              <a:cxn ang="0">
                <a:pos x="T6" y="T7"/>
              </a:cxn>
            </a:cxnLst>
            <a:rect l="0" t="0" r="r" b="b"/>
            <a:pathLst>
              <a:path w="61" h="112">
                <a:moveTo>
                  <a:pt x="0" y="0"/>
                </a:moveTo>
                <a:lnTo>
                  <a:pt x="0" y="112"/>
                </a:lnTo>
                <a:lnTo>
                  <a:pt x="61" y="1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2"/>
          <p:cNvSpPr>
            <a:spLocks noEditPoints="1"/>
          </p:cNvSpPr>
          <p:nvPr/>
        </p:nvSpPr>
        <p:spPr bwMode="auto">
          <a:xfrm rot="-1320000">
            <a:off x="5352677" y="1333035"/>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TextBox 27"/>
          <p:cNvSpPr txBox="1"/>
          <p:nvPr/>
        </p:nvSpPr>
        <p:spPr>
          <a:xfrm>
            <a:off x="1537256" y="348723"/>
            <a:ext cx="2871966" cy="923330"/>
          </a:xfrm>
          <a:prstGeom prst="rect">
            <a:avLst/>
          </a:prstGeom>
          <a:noFill/>
        </p:spPr>
        <p:txBody>
          <a:bodyPr wrap="square" rtlCol="0">
            <a:spAutoFit/>
          </a:bodyPr>
          <a:lstStyle/>
          <a:p>
            <a:pPr algn="r"/>
            <a:r>
              <a:rPr lang="ru-RU" b="1" dirty="0" smtClean="0">
                <a:solidFill>
                  <a:schemeClr val="tx1">
                    <a:lumMod val="65000"/>
                    <a:lumOff val="35000"/>
                  </a:schemeClr>
                </a:solidFill>
                <a:latin typeface="+mj-lt"/>
              </a:rPr>
              <a:t>за одну</a:t>
            </a:r>
            <a:r>
              <a:rPr lang="en-US" b="1" dirty="0" smtClean="0">
                <a:solidFill>
                  <a:schemeClr val="tx1">
                    <a:lumMod val="65000"/>
                    <a:lumOff val="35000"/>
                  </a:schemeClr>
                </a:solidFill>
                <a:latin typeface="+mj-lt"/>
              </a:rPr>
              <a:t> </a:t>
            </a:r>
            <a:r>
              <a:rPr lang="ru-RU" b="1" dirty="0" err="1" smtClean="0">
                <a:solidFill>
                  <a:srgbClr val="00C3D9"/>
                </a:solidFill>
                <a:latin typeface="+mj-lt"/>
              </a:rPr>
              <a:t>хвилину</a:t>
            </a:r>
            <a:r>
              <a:rPr lang="ru-RU" b="1" dirty="0" smtClean="0">
                <a:solidFill>
                  <a:srgbClr val="00C3D9"/>
                </a:solidFill>
                <a:latin typeface="+mj-lt"/>
              </a:rPr>
              <a:t> </a:t>
            </a:r>
          </a:p>
          <a:p>
            <a:pPr algn="r"/>
            <a:r>
              <a:rPr lang="ru-RU" dirty="0" smtClean="0"/>
              <a:t>в</a:t>
            </a:r>
            <a:r>
              <a:rPr lang="la-Latn" dirty="0" smtClean="0"/>
              <a:t>i</a:t>
            </a:r>
            <a:r>
              <a:rPr lang="ru-RU" dirty="0" err="1" smtClean="0"/>
              <a:t>дправляється</a:t>
            </a:r>
            <a:r>
              <a:rPr lang="ru-RU" dirty="0" smtClean="0"/>
              <a:t> </a:t>
            </a:r>
            <a:r>
              <a:rPr lang="ru-RU" dirty="0"/>
              <a:t>204 000 000 </a:t>
            </a:r>
            <a:r>
              <a:rPr lang="ru-RU" dirty="0" smtClean="0"/>
              <a:t>лист</a:t>
            </a:r>
            <a:r>
              <a:rPr lang="la-Latn" dirty="0" smtClean="0"/>
              <a:t>i</a:t>
            </a:r>
            <a:r>
              <a:rPr lang="ru-RU" dirty="0" smtClean="0"/>
              <a:t>в</a:t>
            </a:r>
            <a:endParaRPr lang="en-US" dirty="0">
              <a:solidFill>
                <a:srgbClr val="00C3D9"/>
              </a:solidFill>
              <a:latin typeface="+mj-lt"/>
            </a:endParaRPr>
          </a:p>
        </p:txBody>
      </p:sp>
      <p:sp>
        <p:nvSpPr>
          <p:cNvPr id="29" name="TextBox 28"/>
          <p:cNvSpPr txBox="1"/>
          <p:nvPr/>
        </p:nvSpPr>
        <p:spPr>
          <a:xfrm>
            <a:off x="1184727" y="2456566"/>
            <a:ext cx="1949664" cy="1200329"/>
          </a:xfrm>
          <a:prstGeom prst="rect">
            <a:avLst/>
          </a:prstGeom>
          <a:noFill/>
        </p:spPr>
        <p:txBody>
          <a:bodyPr wrap="square" rtlCol="0">
            <a:spAutoFit/>
          </a:bodyPr>
          <a:lstStyle/>
          <a:p>
            <a:pPr algn="r"/>
            <a:r>
              <a:rPr lang="uk-UA" dirty="0"/>
              <a:t>кожну хвилину в усьому </a:t>
            </a:r>
            <a:r>
              <a:rPr lang="uk-UA" dirty="0" err="1" smtClean="0"/>
              <a:t>св</a:t>
            </a:r>
            <a:r>
              <a:rPr lang="la-Latn" dirty="0" smtClean="0"/>
              <a:t>i</a:t>
            </a:r>
            <a:r>
              <a:rPr lang="uk-UA" dirty="0" smtClean="0"/>
              <a:t>т</a:t>
            </a:r>
            <a:r>
              <a:rPr lang="la-Latn" dirty="0" smtClean="0"/>
              <a:t>i</a:t>
            </a:r>
            <a:r>
              <a:rPr lang="uk-UA" dirty="0" smtClean="0"/>
              <a:t> </a:t>
            </a:r>
            <a:r>
              <a:rPr lang="uk-UA" dirty="0"/>
              <a:t>завантажується</a:t>
            </a:r>
            <a:r>
              <a:rPr lang="ru-RU" dirty="0" smtClean="0"/>
              <a:t> </a:t>
            </a:r>
            <a:r>
              <a:rPr lang="ru-RU" dirty="0"/>
              <a:t>47 000 </a:t>
            </a:r>
            <a:r>
              <a:rPr lang="uk-UA" dirty="0" err="1" smtClean="0"/>
              <a:t>додатк</a:t>
            </a:r>
            <a:r>
              <a:rPr lang="la-Latn" dirty="0" smtClean="0"/>
              <a:t>i</a:t>
            </a:r>
            <a:r>
              <a:rPr lang="uk-UA" dirty="0" smtClean="0"/>
              <a:t>в</a:t>
            </a:r>
            <a:endParaRPr lang="en-US" dirty="0">
              <a:solidFill>
                <a:srgbClr val="DF7307"/>
              </a:solidFill>
              <a:latin typeface="+mj-lt"/>
            </a:endParaRPr>
          </a:p>
        </p:txBody>
      </p:sp>
      <p:sp>
        <p:nvSpPr>
          <p:cNvPr id="30" name="TextBox 29"/>
          <p:cNvSpPr txBox="1"/>
          <p:nvPr/>
        </p:nvSpPr>
        <p:spPr>
          <a:xfrm>
            <a:off x="7825078" y="252037"/>
            <a:ext cx="1995762" cy="1200329"/>
          </a:xfrm>
          <a:prstGeom prst="rect">
            <a:avLst/>
          </a:prstGeom>
          <a:noFill/>
        </p:spPr>
        <p:txBody>
          <a:bodyPr wrap="square" rtlCol="0">
            <a:spAutoFit/>
          </a:bodyPr>
          <a:lstStyle/>
          <a:p>
            <a:r>
              <a:rPr lang="ru-RU" b="1" dirty="0">
                <a:solidFill>
                  <a:schemeClr val="tx1">
                    <a:lumMod val="65000"/>
                    <a:lumOff val="35000"/>
                  </a:schemeClr>
                </a:solidFill>
              </a:rPr>
              <a:t>за</a:t>
            </a:r>
            <a:r>
              <a:rPr lang="en-US" b="1" dirty="0">
                <a:solidFill>
                  <a:schemeClr val="tx1">
                    <a:lumMod val="65000"/>
                    <a:lumOff val="35000"/>
                  </a:schemeClr>
                </a:solidFill>
              </a:rPr>
              <a:t> </a:t>
            </a:r>
            <a:r>
              <a:rPr lang="ru-RU" b="1" dirty="0" err="1" smtClean="0">
                <a:solidFill>
                  <a:srgbClr val="00C3D9"/>
                </a:solidFill>
              </a:rPr>
              <a:t>хвилину</a:t>
            </a:r>
            <a:r>
              <a:rPr lang="ru-RU" b="1" dirty="0" smtClean="0">
                <a:solidFill>
                  <a:srgbClr val="00C3D9"/>
                </a:solidFill>
              </a:rPr>
              <a:t> </a:t>
            </a:r>
            <a:endParaRPr lang="ru-RU" b="1" dirty="0">
              <a:solidFill>
                <a:srgbClr val="00C3D9"/>
              </a:solidFill>
            </a:endParaRPr>
          </a:p>
          <a:p>
            <a:r>
              <a:rPr lang="uk-UA" dirty="0" smtClean="0"/>
              <a:t>переглядається </a:t>
            </a:r>
          </a:p>
          <a:p>
            <a:r>
              <a:rPr lang="ru-RU" dirty="0" smtClean="0"/>
              <a:t>6 </a:t>
            </a:r>
            <a:r>
              <a:rPr lang="ru-RU" dirty="0"/>
              <a:t>000 000 </a:t>
            </a:r>
            <a:r>
              <a:rPr lang="uk-UA" dirty="0" err="1" smtClean="0"/>
              <a:t>стор</a:t>
            </a:r>
            <a:r>
              <a:rPr lang="la-Latn" dirty="0" smtClean="0"/>
              <a:t>i</a:t>
            </a:r>
            <a:r>
              <a:rPr lang="uk-UA" dirty="0" err="1" smtClean="0"/>
              <a:t>нок</a:t>
            </a:r>
            <a:r>
              <a:rPr lang="ru-RU" dirty="0" smtClean="0"/>
              <a:t> </a:t>
            </a:r>
            <a:r>
              <a:rPr lang="ru-RU" dirty="0"/>
              <a:t>на </a:t>
            </a:r>
            <a:r>
              <a:rPr lang="ru-RU" dirty="0" err="1"/>
              <a:t>Facebook</a:t>
            </a:r>
            <a:endParaRPr lang="en-US" dirty="0">
              <a:solidFill>
                <a:srgbClr val="F4C60E"/>
              </a:solidFill>
              <a:latin typeface="+mj-lt"/>
            </a:endParaRPr>
          </a:p>
        </p:txBody>
      </p:sp>
      <p:sp>
        <p:nvSpPr>
          <p:cNvPr id="31" name="TextBox 30"/>
          <p:cNvSpPr txBox="1"/>
          <p:nvPr/>
        </p:nvSpPr>
        <p:spPr>
          <a:xfrm>
            <a:off x="8679774" y="2479273"/>
            <a:ext cx="1786897" cy="1477328"/>
          </a:xfrm>
          <a:prstGeom prst="rect">
            <a:avLst/>
          </a:prstGeom>
          <a:noFill/>
        </p:spPr>
        <p:txBody>
          <a:bodyPr wrap="square" rtlCol="0">
            <a:spAutoFit/>
          </a:bodyPr>
          <a:lstStyle/>
          <a:p>
            <a:r>
              <a:rPr lang="ru-RU" b="1" dirty="0">
                <a:solidFill>
                  <a:schemeClr val="tx1">
                    <a:lumMod val="65000"/>
                    <a:lumOff val="35000"/>
                  </a:schemeClr>
                </a:solidFill>
              </a:rPr>
              <a:t>за</a:t>
            </a:r>
            <a:r>
              <a:rPr lang="en-US" b="1" dirty="0">
                <a:solidFill>
                  <a:schemeClr val="tx1">
                    <a:lumMod val="65000"/>
                    <a:lumOff val="35000"/>
                  </a:schemeClr>
                </a:solidFill>
              </a:rPr>
              <a:t> </a:t>
            </a:r>
            <a:r>
              <a:rPr lang="ru-RU" b="1" dirty="0" err="1" smtClean="0">
                <a:solidFill>
                  <a:srgbClr val="00C3D9"/>
                </a:solidFill>
              </a:rPr>
              <a:t>хвилину</a:t>
            </a:r>
            <a:r>
              <a:rPr lang="ru-RU" b="1" dirty="0" smtClean="0">
                <a:solidFill>
                  <a:srgbClr val="00C3D9"/>
                </a:solidFill>
              </a:rPr>
              <a:t> </a:t>
            </a:r>
            <a:endParaRPr lang="ru-RU" b="1" dirty="0">
              <a:solidFill>
                <a:srgbClr val="00C3D9"/>
              </a:solidFill>
            </a:endParaRPr>
          </a:p>
          <a:p>
            <a:r>
              <a:rPr lang="uk-UA" dirty="0" smtClean="0"/>
              <a:t>Програється</a:t>
            </a:r>
          </a:p>
          <a:p>
            <a:r>
              <a:rPr lang="ru-RU" dirty="0" smtClean="0"/>
              <a:t>1 </a:t>
            </a:r>
            <a:r>
              <a:rPr lang="ru-RU" dirty="0"/>
              <a:t>300 000 </a:t>
            </a:r>
            <a:r>
              <a:rPr lang="ru-RU" dirty="0" smtClean="0"/>
              <a:t>ролик</a:t>
            </a:r>
            <a:r>
              <a:rPr lang="la-Latn" dirty="0" smtClean="0"/>
              <a:t>i</a:t>
            </a:r>
            <a:r>
              <a:rPr lang="ru-RU" dirty="0" smtClean="0"/>
              <a:t>в </a:t>
            </a:r>
            <a:r>
              <a:rPr lang="ru-RU" dirty="0"/>
              <a:t>на </a:t>
            </a:r>
            <a:r>
              <a:rPr lang="ru-RU" dirty="0" err="1"/>
              <a:t>Youtube</a:t>
            </a:r>
            <a:endParaRPr lang="en-US" dirty="0">
              <a:solidFill>
                <a:srgbClr val="01D48F"/>
              </a:solidFill>
              <a:latin typeface="+mj-lt"/>
            </a:endParaRPr>
          </a:p>
        </p:txBody>
      </p:sp>
      <p:sp>
        <p:nvSpPr>
          <p:cNvPr id="32" name="Freeform 23"/>
          <p:cNvSpPr>
            <a:spLocks/>
          </p:cNvSpPr>
          <p:nvPr/>
        </p:nvSpPr>
        <p:spPr bwMode="auto">
          <a:xfrm>
            <a:off x="1153570" y="4409753"/>
            <a:ext cx="13454" cy="823337"/>
          </a:xfrm>
          <a:custGeom>
            <a:avLst/>
            <a:gdLst>
              <a:gd name="T0" fmla="*/ 0 w 5"/>
              <a:gd name="T1" fmla="*/ 0 h 306"/>
              <a:gd name="T2" fmla="*/ 0 w 5"/>
              <a:gd name="T3" fmla="*/ 306 h 306"/>
              <a:gd name="T4" fmla="*/ 5 w 5"/>
              <a:gd name="T5" fmla="*/ 301 h 306"/>
              <a:gd name="T6" fmla="*/ 5 w 5"/>
              <a:gd name="T7" fmla="*/ 5 h 306"/>
              <a:gd name="T8" fmla="*/ 0 w 5"/>
              <a:gd name="T9" fmla="*/ 0 h 306"/>
            </a:gdLst>
            <a:ahLst/>
            <a:cxnLst>
              <a:cxn ang="0">
                <a:pos x="T0" y="T1"/>
              </a:cxn>
              <a:cxn ang="0">
                <a:pos x="T2" y="T3"/>
              </a:cxn>
              <a:cxn ang="0">
                <a:pos x="T4" y="T5"/>
              </a:cxn>
              <a:cxn ang="0">
                <a:pos x="T6" y="T7"/>
              </a:cxn>
              <a:cxn ang="0">
                <a:pos x="T8" y="T9"/>
              </a:cxn>
            </a:cxnLst>
            <a:rect l="0" t="0" r="r" b="b"/>
            <a:pathLst>
              <a:path w="5" h="306">
                <a:moveTo>
                  <a:pt x="0" y="0"/>
                </a:moveTo>
                <a:lnTo>
                  <a:pt x="0" y="306"/>
                </a:lnTo>
                <a:lnTo>
                  <a:pt x="5" y="301"/>
                </a:lnTo>
                <a:lnTo>
                  <a:pt x="5"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p:cNvSpPr>
            <a:spLocks/>
          </p:cNvSpPr>
          <p:nvPr/>
        </p:nvSpPr>
        <p:spPr bwMode="auto">
          <a:xfrm>
            <a:off x="1167024" y="4423206"/>
            <a:ext cx="465482" cy="796430"/>
          </a:xfrm>
          <a:custGeom>
            <a:avLst/>
            <a:gdLst>
              <a:gd name="T0" fmla="*/ 0 w 173"/>
              <a:gd name="T1" fmla="*/ 0 h 296"/>
              <a:gd name="T2" fmla="*/ 0 w 173"/>
              <a:gd name="T3" fmla="*/ 296 h 296"/>
              <a:gd name="T4" fmla="*/ 173 w 173"/>
              <a:gd name="T5" fmla="*/ 148 h 296"/>
              <a:gd name="T6" fmla="*/ 0 w 173"/>
              <a:gd name="T7" fmla="*/ 0 h 296"/>
            </a:gdLst>
            <a:ahLst/>
            <a:cxnLst>
              <a:cxn ang="0">
                <a:pos x="T0" y="T1"/>
              </a:cxn>
              <a:cxn ang="0">
                <a:pos x="T2" y="T3"/>
              </a:cxn>
              <a:cxn ang="0">
                <a:pos x="T4" y="T5"/>
              </a:cxn>
              <a:cxn ang="0">
                <a:pos x="T6" y="T7"/>
              </a:cxn>
            </a:cxnLst>
            <a:rect l="0" t="0" r="r" b="b"/>
            <a:pathLst>
              <a:path w="173" h="296">
                <a:moveTo>
                  <a:pt x="0" y="0"/>
                </a:moveTo>
                <a:lnTo>
                  <a:pt x="0" y="296"/>
                </a:lnTo>
                <a:lnTo>
                  <a:pt x="173" y="14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p:nvSpPr>
        <p:spPr bwMode="auto">
          <a:xfrm>
            <a:off x="-770240" y="521963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8A9A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p:cNvSpPr>
            <a:spLocks/>
          </p:cNvSpPr>
          <p:nvPr/>
        </p:nvSpPr>
        <p:spPr bwMode="auto">
          <a:xfrm rot="10800000">
            <a:off x="3193550" y="3339307"/>
            <a:ext cx="1372228" cy="1921119"/>
          </a:xfrm>
          <a:custGeom>
            <a:avLst/>
            <a:gdLst>
              <a:gd name="T0" fmla="*/ 42 w 100"/>
              <a:gd name="T1" fmla="*/ 0 h 140"/>
              <a:gd name="T2" fmla="*/ 0 w 100"/>
              <a:gd name="T3" fmla="*/ 42 h 140"/>
              <a:gd name="T4" fmla="*/ 40 w 100"/>
              <a:gd name="T5" fmla="*/ 140 h 140"/>
              <a:gd name="T6" fmla="*/ 100 w 100"/>
              <a:gd name="T7" fmla="*/ 140 h 140"/>
              <a:gd name="T8" fmla="*/ 42 w 100"/>
              <a:gd name="T9" fmla="*/ 0 h 140"/>
            </a:gdLst>
            <a:ahLst/>
            <a:cxnLst>
              <a:cxn ang="0">
                <a:pos x="T0" y="T1"/>
              </a:cxn>
              <a:cxn ang="0">
                <a:pos x="T2" y="T3"/>
              </a:cxn>
              <a:cxn ang="0">
                <a:pos x="T4" y="T5"/>
              </a:cxn>
              <a:cxn ang="0">
                <a:pos x="T6" y="T7"/>
              </a:cxn>
              <a:cxn ang="0">
                <a:pos x="T8" y="T9"/>
              </a:cxn>
            </a:cxnLst>
            <a:rect l="0" t="0" r="r" b="b"/>
            <a:pathLst>
              <a:path w="100" h="140">
                <a:moveTo>
                  <a:pt x="42" y="0"/>
                </a:moveTo>
                <a:cubicBezTo>
                  <a:pt x="0" y="42"/>
                  <a:pt x="0" y="42"/>
                  <a:pt x="0" y="42"/>
                </a:cubicBezTo>
                <a:cubicBezTo>
                  <a:pt x="25" y="67"/>
                  <a:pt x="40" y="102"/>
                  <a:pt x="40" y="140"/>
                </a:cubicBezTo>
                <a:cubicBezTo>
                  <a:pt x="100" y="140"/>
                  <a:pt x="100" y="140"/>
                  <a:pt x="100" y="140"/>
                </a:cubicBezTo>
                <a:cubicBezTo>
                  <a:pt x="100" y="86"/>
                  <a:pt x="77" y="36"/>
                  <a:pt x="42" y="0"/>
                </a:cubicBezTo>
              </a:path>
            </a:pathLst>
          </a:custGeom>
          <a:solidFill>
            <a:srgbClr val="9ECBC8"/>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36" name="Group 42"/>
          <p:cNvGrpSpPr/>
          <p:nvPr/>
        </p:nvGrpSpPr>
        <p:grpSpPr>
          <a:xfrm rot="10800000">
            <a:off x="3989980" y="4679461"/>
            <a:ext cx="1921120" cy="1377396"/>
            <a:chOff x="4573346" y="1409311"/>
            <a:chExt cx="1921120" cy="1377396"/>
          </a:xfrm>
          <a:solidFill>
            <a:srgbClr val="FBCF90"/>
          </a:solidFill>
        </p:grpSpPr>
        <p:sp>
          <p:nvSpPr>
            <p:cNvPr id="37" name="Freeform 19"/>
            <p:cNvSpPr>
              <a:spLocks/>
            </p:cNvSpPr>
            <p:nvPr/>
          </p:nvSpPr>
          <p:spPr bwMode="auto">
            <a:xfrm>
              <a:off x="5899934" y="2201428"/>
              <a:ext cx="582270" cy="585279"/>
            </a:xfrm>
            <a:custGeom>
              <a:avLst/>
              <a:gdLst>
                <a:gd name="T0" fmla="*/ 214 w 214"/>
                <a:gd name="T1" fmla="*/ 0 h 214"/>
                <a:gd name="T2" fmla="*/ 214 w 214"/>
                <a:gd name="T3" fmla="*/ 214 h 214"/>
                <a:gd name="T4" fmla="*/ 0 w 214"/>
                <a:gd name="T5" fmla="*/ 214 h 214"/>
                <a:gd name="T6" fmla="*/ 214 w 214"/>
                <a:gd name="T7" fmla="*/ 0 h 214"/>
              </a:gdLst>
              <a:ahLst/>
              <a:cxnLst>
                <a:cxn ang="0">
                  <a:pos x="T0" y="T1"/>
                </a:cxn>
                <a:cxn ang="0">
                  <a:pos x="T2" y="T3"/>
                </a:cxn>
                <a:cxn ang="0">
                  <a:pos x="T4" y="T5"/>
                </a:cxn>
                <a:cxn ang="0">
                  <a:pos x="T6" y="T7"/>
                </a:cxn>
              </a:cxnLst>
              <a:rect l="0" t="0" r="r" b="b"/>
              <a:pathLst>
                <a:path w="214" h="214">
                  <a:moveTo>
                    <a:pt x="214" y="0"/>
                  </a:moveTo>
                  <a:lnTo>
                    <a:pt x="214" y="214"/>
                  </a:lnTo>
                  <a:lnTo>
                    <a:pt x="0" y="214"/>
                  </a:lnTo>
                  <a:lnTo>
                    <a:pt x="214"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38" name="Freeform 20"/>
            <p:cNvSpPr>
              <a:spLocks/>
            </p:cNvSpPr>
            <p:nvPr/>
          </p:nvSpPr>
          <p:spPr bwMode="auto">
            <a:xfrm>
              <a:off x="4573346" y="1409311"/>
              <a:ext cx="1921120" cy="1372228"/>
            </a:xfrm>
            <a:custGeom>
              <a:avLst/>
              <a:gdLst>
                <a:gd name="T0" fmla="*/ 98 w 140"/>
                <a:gd name="T1" fmla="*/ 100 h 100"/>
                <a:gd name="T2" fmla="*/ 140 w 140"/>
                <a:gd name="T3" fmla="*/ 58 h 100"/>
                <a:gd name="T4" fmla="*/ 0 w 140"/>
                <a:gd name="T5" fmla="*/ 0 h 100"/>
                <a:gd name="T6" fmla="*/ 0 w 140"/>
                <a:gd name="T7" fmla="*/ 60 h 100"/>
                <a:gd name="T8" fmla="*/ 98 w 140"/>
                <a:gd name="T9" fmla="*/ 100 h 100"/>
              </a:gdLst>
              <a:ahLst/>
              <a:cxnLst>
                <a:cxn ang="0">
                  <a:pos x="T0" y="T1"/>
                </a:cxn>
                <a:cxn ang="0">
                  <a:pos x="T2" y="T3"/>
                </a:cxn>
                <a:cxn ang="0">
                  <a:pos x="T4" y="T5"/>
                </a:cxn>
                <a:cxn ang="0">
                  <a:pos x="T6" y="T7"/>
                </a:cxn>
                <a:cxn ang="0">
                  <a:pos x="T8" y="T9"/>
                </a:cxn>
              </a:cxnLst>
              <a:rect l="0" t="0" r="r" b="b"/>
              <a:pathLst>
                <a:path w="140" h="100">
                  <a:moveTo>
                    <a:pt x="98" y="100"/>
                  </a:moveTo>
                  <a:cubicBezTo>
                    <a:pt x="140" y="58"/>
                    <a:pt x="140" y="58"/>
                    <a:pt x="140" y="58"/>
                  </a:cubicBezTo>
                  <a:cubicBezTo>
                    <a:pt x="104" y="22"/>
                    <a:pt x="54" y="0"/>
                    <a:pt x="0" y="0"/>
                  </a:cubicBezTo>
                  <a:cubicBezTo>
                    <a:pt x="0" y="60"/>
                    <a:pt x="0" y="60"/>
                    <a:pt x="0" y="60"/>
                  </a:cubicBezTo>
                  <a:cubicBezTo>
                    <a:pt x="38" y="60"/>
                    <a:pt x="73" y="75"/>
                    <a:pt x="98" y="100"/>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41"/>
          <p:cNvGrpSpPr/>
          <p:nvPr/>
        </p:nvGrpSpPr>
        <p:grpSpPr>
          <a:xfrm rot="10800000">
            <a:off x="5512884" y="4657721"/>
            <a:ext cx="2348933" cy="1399135"/>
            <a:chOff x="2622628" y="1409311"/>
            <a:chExt cx="2348933" cy="1399135"/>
          </a:xfrm>
          <a:solidFill>
            <a:srgbClr val="6B9D9E"/>
          </a:solidFill>
        </p:grpSpPr>
        <p:sp>
          <p:nvSpPr>
            <p:cNvPr id="40" name="Freeform 21"/>
            <p:cNvSpPr>
              <a:spLocks/>
            </p:cNvSpPr>
            <p:nvPr/>
          </p:nvSpPr>
          <p:spPr bwMode="auto">
            <a:xfrm>
              <a:off x="2622628" y="1409311"/>
              <a:ext cx="1937264" cy="1399135"/>
            </a:xfrm>
            <a:custGeom>
              <a:avLst/>
              <a:gdLst>
                <a:gd name="T0" fmla="*/ 141 w 141"/>
                <a:gd name="T1" fmla="*/ 60 h 102"/>
                <a:gd name="T2" fmla="*/ 141 w 141"/>
                <a:gd name="T3" fmla="*/ 0 h 102"/>
                <a:gd name="T4" fmla="*/ 0 w 141"/>
                <a:gd name="T5" fmla="*/ 60 h 102"/>
                <a:gd name="T6" fmla="*/ 42 w 141"/>
                <a:gd name="T7" fmla="*/ 102 h 102"/>
                <a:gd name="T8" fmla="*/ 141 w 141"/>
                <a:gd name="T9" fmla="*/ 60 h 102"/>
              </a:gdLst>
              <a:ahLst/>
              <a:cxnLst>
                <a:cxn ang="0">
                  <a:pos x="T0" y="T1"/>
                </a:cxn>
                <a:cxn ang="0">
                  <a:pos x="T2" y="T3"/>
                </a:cxn>
                <a:cxn ang="0">
                  <a:pos x="T4" y="T5"/>
                </a:cxn>
                <a:cxn ang="0">
                  <a:pos x="T6" y="T7"/>
                </a:cxn>
                <a:cxn ang="0">
                  <a:pos x="T8" y="T9"/>
                </a:cxn>
              </a:cxnLst>
              <a:rect l="0" t="0" r="r" b="b"/>
              <a:pathLst>
                <a:path w="141" h="102">
                  <a:moveTo>
                    <a:pt x="141" y="60"/>
                  </a:moveTo>
                  <a:cubicBezTo>
                    <a:pt x="141" y="0"/>
                    <a:pt x="141" y="0"/>
                    <a:pt x="141" y="0"/>
                  </a:cubicBezTo>
                  <a:cubicBezTo>
                    <a:pt x="86" y="0"/>
                    <a:pt x="36" y="23"/>
                    <a:pt x="0" y="60"/>
                  </a:cubicBezTo>
                  <a:cubicBezTo>
                    <a:pt x="42" y="102"/>
                    <a:pt x="42" y="102"/>
                    <a:pt x="42" y="102"/>
                  </a:cubicBezTo>
                  <a:cubicBezTo>
                    <a:pt x="68" y="76"/>
                    <a:pt x="102" y="60"/>
                    <a:pt x="141" y="60"/>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Freeform 26"/>
            <p:cNvSpPr>
              <a:spLocks/>
            </p:cNvSpPr>
            <p:nvPr/>
          </p:nvSpPr>
          <p:spPr bwMode="auto">
            <a:xfrm>
              <a:off x="4559892" y="1409311"/>
              <a:ext cx="411669" cy="823337"/>
            </a:xfrm>
            <a:custGeom>
              <a:avLst/>
              <a:gdLst>
                <a:gd name="T0" fmla="*/ 0 w 153"/>
                <a:gd name="T1" fmla="*/ 0 h 306"/>
                <a:gd name="T2" fmla="*/ 153 w 153"/>
                <a:gd name="T3" fmla="*/ 153 h 306"/>
                <a:gd name="T4" fmla="*/ 0 w 153"/>
                <a:gd name="T5" fmla="*/ 306 h 306"/>
                <a:gd name="T6" fmla="*/ 0 w 153"/>
                <a:gd name="T7" fmla="*/ 0 h 306"/>
              </a:gdLst>
              <a:ahLst/>
              <a:cxnLst>
                <a:cxn ang="0">
                  <a:pos x="T0" y="T1"/>
                </a:cxn>
                <a:cxn ang="0">
                  <a:pos x="T2" y="T3"/>
                </a:cxn>
                <a:cxn ang="0">
                  <a:pos x="T4" y="T5"/>
                </a:cxn>
                <a:cxn ang="0">
                  <a:pos x="T6" y="T7"/>
                </a:cxn>
              </a:cxnLst>
              <a:rect l="0" t="0" r="r" b="b"/>
              <a:pathLst>
                <a:path w="153" h="306">
                  <a:moveTo>
                    <a:pt x="0" y="0"/>
                  </a:moveTo>
                  <a:lnTo>
                    <a:pt x="153" y="153"/>
                  </a:lnTo>
                  <a:lnTo>
                    <a:pt x="0" y="306"/>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3"/>
          <p:cNvGrpSpPr/>
          <p:nvPr/>
        </p:nvGrpSpPr>
        <p:grpSpPr>
          <a:xfrm rot="10800000">
            <a:off x="7221444" y="3339304"/>
            <a:ext cx="1409898" cy="1963691"/>
            <a:chOff x="1853104" y="2163172"/>
            <a:chExt cx="1409898" cy="1963691"/>
          </a:xfrm>
          <a:solidFill>
            <a:srgbClr val="E17A73"/>
          </a:solidFill>
        </p:grpSpPr>
        <p:sp>
          <p:nvSpPr>
            <p:cNvPr id="43" name="Freeform 13"/>
            <p:cNvSpPr>
              <a:spLocks/>
            </p:cNvSpPr>
            <p:nvPr/>
          </p:nvSpPr>
          <p:spPr bwMode="auto">
            <a:xfrm>
              <a:off x="1853104" y="2219196"/>
              <a:ext cx="1361466" cy="1907667"/>
            </a:xfrm>
            <a:custGeom>
              <a:avLst/>
              <a:gdLst>
                <a:gd name="T0" fmla="*/ 99 w 99"/>
                <a:gd name="T1" fmla="*/ 42 h 139"/>
                <a:gd name="T2" fmla="*/ 57 w 99"/>
                <a:gd name="T3" fmla="*/ 0 h 139"/>
                <a:gd name="T4" fmla="*/ 0 w 99"/>
                <a:gd name="T5" fmla="*/ 139 h 139"/>
                <a:gd name="T6" fmla="*/ 59 w 99"/>
                <a:gd name="T7" fmla="*/ 139 h 139"/>
                <a:gd name="T8" fmla="*/ 99 w 99"/>
                <a:gd name="T9" fmla="*/ 42 h 139"/>
              </a:gdLst>
              <a:ahLst/>
              <a:cxnLst>
                <a:cxn ang="0">
                  <a:pos x="T0" y="T1"/>
                </a:cxn>
                <a:cxn ang="0">
                  <a:pos x="T2" y="T3"/>
                </a:cxn>
                <a:cxn ang="0">
                  <a:pos x="T4" y="T5"/>
                </a:cxn>
                <a:cxn ang="0">
                  <a:pos x="T6" y="T7"/>
                </a:cxn>
                <a:cxn ang="0">
                  <a:pos x="T8" y="T9"/>
                </a:cxn>
              </a:cxnLst>
              <a:rect l="0" t="0" r="r" b="b"/>
              <a:pathLst>
                <a:path w="99" h="139">
                  <a:moveTo>
                    <a:pt x="99" y="42"/>
                  </a:moveTo>
                  <a:cubicBezTo>
                    <a:pt x="57" y="0"/>
                    <a:pt x="57" y="0"/>
                    <a:pt x="57" y="0"/>
                  </a:cubicBezTo>
                  <a:cubicBezTo>
                    <a:pt x="22" y="36"/>
                    <a:pt x="0" y="85"/>
                    <a:pt x="0" y="139"/>
                  </a:cubicBezTo>
                  <a:cubicBezTo>
                    <a:pt x="59" y="139"/>
                    <a:pt x="59" y="139"/>
                    <a:pt x="59" y="139"/>
                  </a:cubicBezTo>
                  <a:cubicBezTo>
                    <a:pt x="59" y="102"/>
                    <a:pt x="75" y="67"/>
                    <a:pt x="99" y="42"/>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sp>
          <p:nvSpPr>
            <p:cNvPr id="44" name="Freeform 28"/>
            <p:cNvSpPr>
              <a:spLocks/>
            </p:cNvSpPr>
            <p:nvPr/>
          </p:nvSpPr>
          <p:spPr bwMode="auto">
            <a:xfrm>
              <a:off x="2628759" y="2163172"/>
              <a:ext cx="634243" cy="645274"/>
            </a:xfrm>
            <a:custGeom>
              <a:avLst/>
              <a:gdLst>
                <a:gd name="T0" fmla="*/ 45 w 45"/>
                <a:gd name="T1" fmla="*/ 0 h 46"/>
                <a:gd name="T2" fmla="*/ 0 w 45"/>
                <a:gd name="T3" fmla="*/ 4 h 46"/>
                <a:gd name="T4" fmla="*/ 0 w 45"/>
                <a:gd name="T5" fmla="*/ 4 h 46"/>
                <a:gd name="T6" fmla="*/ 42 w 45"/>
                <a:gd name="T7" fmla="*/ 46 h 46"/>
                <a:gd name="T8" fmla="*/ 45 w 45"/>
                <a:gd name="T9" fmla="*/ 0 h 46"/>
              </a:gdLst>
              <a:ahLst/>
              <a:cxnLst>
                <a:cxn ang="0">
                  <a:pos x="T0" y="T1"/>
                </a:cxn>
                <a:cxn ang="0">
                  <a:pos x="T2" y="T3"/>
                </a:cxn>
                <a:cxn ang="0">
                  <a:pos x="T4" y="T5"/>
                </a:cxn>
                <a:cxn ang="0">
                  <a:pos x="T6" y="T7"/>
                </a:cxn>
                <a:cxn ang="0">
                  <a:pos x="T8" y="T9"/>
                </a:cxn>
              </a:cxnLst>
              <a:rect l="0" t="0" r="r" b="b"/>
              <a:pathLst>
                <a:path w="45" h="46">
                  <a:moveTo>
                    <a:pt x="45" y="0"/>
                  </a:moveTo>
                  <a:cubicBezTo>
                    <a:pt x="0" y="4"/>
                    <a:pt x="0" y="4"/>
                    <a:pt x="0" y="4"/>
                  </a:cubicBezTo>
                  <a:cubicBezTo>
                    <a:pt x="0" y="4"/>
                    <a:pt x="0" y="4"/>
                    <a:pt x="0" y="4"/>
                  </a:cubicBezTo>
                  <a:cubicBezTo>
                    <a:pt x="42" y="46"/>
                    <a:pt x="42" y="46"/>
                    <a:pt x="42" y="46"/>
                  </a:cubicBezTo>
                  <a:cubicBezTo>
                    <a:pt x="45" y="0"/>
                    <a:pt x="45" y="0"/>
                    <a:pt x="45" y="0"/>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45" name="TextBox 44"/>
          <p:cNvSpPr txBox="1"/>
          <p:nvPr/>
        </p:nvSpPr>
        <p:spPr>
          <a:xfrm>
            <a:off x="6874589" y="5858494"/>
            <a:ext cx="3264749" cy="646331"/>
          </a:xfrm>
          <a:prstGeom prst="rect">
            <a:avLst/>
          </a:prstGeom>
          <a:noFill/>
        </p:spPr>
        <p:txBody>
          <a:bodyPr wrap="square" rtlCol="0">
            <a:spAutoFit/>
          </a:bodyPr>
          <a:lstStyle/>
          <a:p>
            <a:r>
              <a:rPr lang="uk-UA" dirty="0"/>
              <a:t>Всього за 60 секунд передається 640 </a:t>
            </a:r>
            <a:r>
              <a:rPr lang="uk-UA" dirty="0" err="1"/>
              <a:t>Гб</a:t>
            </a:r>
            <a:r>
              <a:rPr lang="uk-UA" dirty="0"/>
              <a:t> даних</a:t>
            </a:r>
            <a:endParaRPr lang="en-US" dirty="0">
              <a:solidFill>
                <a:srgbClr val="DF7307"/>
              </a:solidFill>
            </a:endParaRPr>
          </a:p>
        </p:txBody>
      </p:sp>
      <p:sp>
        <p:nvSpPr>
          <p:cNvPr id="46" name="TextBox 45"/>
          <p:cNvSpPr txBox="1"/>
          <p:nvPr/>
        </p:nvSpPr>
        <p:spPr>
          <a:xfrm>
            <a:off x="1274681" y="4981330"/>
            <a:ext cx="2625866" cy="1200329"/>
          </a:xfrm>
          <a:prstGeom prst="rect">
            <a:avLst/>
          </a:prstGeom>
          <a:noFill/>
        </p:spPr>
        <p:txBody>
          <a:bodyPr wrap="square" rtlCol="0">
            <a:spAutoFit/>
          </a:bodyPr>
          <a:lstStyle/>
          <a:p>
            <a:pPr algn="r"/>
            <a:r>
              <a:rPr lang="uk-UA" dirty="0"/>
              <a:t>на </a:t>
            </a:r>
            <a:r>
              <a:rPr lang="uk-UA" dirty="0" err="1" smtClean="0"/>
              <a:t>Фейсбуц</a:t>
            </a:r>
            <a:r>
              <a:rPr lang="la-Latn" dirty="0" smtClean="0"/>
              <a:t>i</a:t>
            </a:r>
            <a:r>
              <a:rPr lang="uk-UA" dirty="0" smtClean="0"/>
              <a:t>, </a:t>
            </a:r>
            <a:r>
              <a:rPr lang="uk-UA" dirty="0" err="1" smtClean="0"/>
              <a:t>кр</a:t>
            </a:r>
            <a:r>
              <a:rPr lang="la-Latn" dirty="0" smtClean="0"/>
              <a:t>i</a:t>
            </a:r>
            <a:r>
              <a:rPr lang="uk-UA" dirty="0" smtClean="0"/>
              <a:t>м </a:t>
            </a:r>
            <a:r>
              <a:rPr lang="uk-UA" dirty="0" err="1" smtClean="0"/>
              <a:t>стор</a:t>
            </a:r>
            <a:r>
              <a:rPr lang="la-Latn" dirty="0" smtClean="0"/>
              <a:t>i</a:t>
            </a:r>
            <a:r>
              <a:rPr lang="uk-UA" dirty="0" err="1" smtClean="0"/>
              <a:t>нок</a:t>
            </a:r>
            <a:r>
              <a:rPr lang="uk-UA" dirty="0"/>
              <a:t>, за хвилину проглядається </a:t>
            </a:r>
            <a:r>
              <a:rPr lang="ru-RU" dirty="0" smtClean="0"/>
              <a:t>20 </a:t>
            </a:r>
            <a:r>
              <a:rPr lang="ru-RU" dirty="0"/>
              <a:t>млн </a:t>
            </a:r>
            <a:r>
              <a:rPr lang="uk-UA" dirty="0" smtClean="0"/>
              <a:t>фотограф</a:t>
            </a:r>
            <a:r>
              <a:rPr lang="la-Latn" dirty="0" smtClean="0"/>
              <a:t>i</a:t>
            </a:r>
            <a:r>
              <a:rPr lang="uk-UA" dirty="0" smtClean="0"/>
              <a:t>й</a:t>
            </a:r>
            <a:endParaRPr lang="en-US" dirty="0">
              <a:solidFill>
                <a:srgbClr val="01D48F"/>
              </a:solidFill>
              <a:latin typeface="+mj-lt"/>
            </a:endParaRPr>
          </a:p>
        </p:txBody>
      </p:sp>
      <p:sp>
        <p:nvSpPr>
          <p:cNvPr id="47" name="Freeform 42"/>
          <p:cNvSpPr>
            <a:spLocks noEditPoints="1"/>
          </p:cNvSpPr>
          <p:nvPr/>
        </p:nvSpPr>
        <p:spPr bwMode="auto">
          <a:xfrm rot="15480000">
            <a:off x="4757994" y="2451884"/>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noEditPoints="1"/>
          </p:cNvSpPr>
          <p:nvPr/>
        </p:nvSpPr>
        <p:spPr bwMode="auto">
          <a:xfrm rot="9420000">
            <a:off x="6095171" y="3186853"/>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noEditPoints="1"/>
          </p:cNvSpPr>
          <p:nvPr/>
        </p:nvSpPr>
        <p:spPr bwMode="auto">
          <a:xfrm rot="6720000" flipH="1">
            <a:off x="6647229" y="2661834"/>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Freeform 42"/>
          <p:cNvSpPr>
            <a:spLocks noEditPoints="1"/>
          </p:cNvSpPr>
          <p:nvPr/>
        </p:nvSpPr>
        <p:spPr bwMode="auto">
          <a:xfrm rot="3840000" flipH="1">
            <a:off x="6604352" y="1840235"/>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1" name="Freeform 42"/>
          <p:cNvSpPr>
            <a:spLocks noEditPoints="1"/>
          </p:cNvSpPr>
          <p:nvPr/>
        </p:nvSpPr>
        <p:spPr bwMode="auto">
          <a:xfrm rot="12600000">
            <a:off x="5238727" y="3133187"/>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2" name="Freeform 42"/>
          <p:cNvSpPr>
            <a:spLocks noEditPoints="1"/>
          </p:cNvSpPr>
          <p:nvPr/>
        </p:nvSpPr>
        <p:spPr bwMode="auto">
          <a:xfrm rot="18120000">
            <a:off x="4890520" y="1746217"/>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3" name="Freeform 42"/>
          <p:cNvSpPr>
            <a:spLocks noEditPoints="1"/>
          </p:cNvSpPr>
          <p:nvPr/>
        </p:nvSpPr>
        <p:spPr bwMode="auto">
          <a:xfrm rot="1620000">
            <a:off x="6152535" y="1389405"/>
            <a:ext cx="454720" cy="2445796"/>
          </a:xfrm>
          <a:custGeom>
            <a:avLst/>
            <a:gdLst>
              <a:gd name="T0" fmla="*/ 25 w 33"/>
              <a:gd name="T1" fmla="*/ 147 h 178"/>
              <a:gd name="T2" fmla="*/ 22 w 33"/>
              <a:gd name="T3" fmla="*/ 57 h 178"/>
              <a:gd name="T4" fmla="*/ 31 w 33"/>
              <a:gd name="T5" fmla="*/ 57 h 178"/>
              <a:gd name="T6" fmla="*/ 17 w 33"/>
              <a:gd name="T7" fmla="*/ 0 h 178"/>
              <a:gd name="T8" fmla="*/ 2 w 33"/>
              <a:gd name="T9" fmla="*/ 57 h 178"/>
              <a:gd name="T10" fmla="*/ 12 w 33"/>
              <a:gd name="T11" fmla="*/ 57 h 178"/>
              <a:gd name="T12" fmla="*/ 9 w 33"/>
              <a:gd name="T13" fmla="*/ 147 h 178"/>
              <a:gd name="T14" fmla="*/ 0 w 33"/>
              <a:gd name="T15" fmla="*/ 161 h 178"/>
              <a:gd name="T16" fmla="*/ 17 w 33"/>
              <a:gd name="T17" fmla="*/ 178 h 178"/>
              <a:gd name="T18" fmla="*/ 33 w 33"/>
              <a:gd name="T19" fmla="*/ 161 h 178"/>
              <a:gd name="T20" fmla="*/ 25 w 33"/>
              <a:gd name="T21" fmla="*/ 147 h 178"/>
              <a:gd name="T22" fmla="*/ 17 w 33"/>
              <a:gd name="T23" fmla="*/ 170 h 178"/>
              <a:gd name="T24" fmla="*/ 8 w 33"/>
              <a:gd name="T25" fmla="*/ 161 h 178"/>
              <a:gd name="T26" fmla="*/ 17 w 33"/>
              <a:gd name="T27" fmla="*/ 153 h 178"/>
              <a:gd name="T28" fmla="*/ 25 w 33"/>
              <a:gd name="T29" fmla="*/ 161 h 178"/>
              <a:gd name="T30" fmla="*/ 17 w 33"/>
              <a:gd name="T31"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78">
                <a:moveTo>
                  <a:pt x="25" y="147"/>
                </a:moveTo>
                <a:cubicBezTo>
                  <a:pt x="22" y="57"/>
                  <a:pt x="22" y="57"/>
                  <a:pt x="22" y="57"/>
                </a:cubicBezTo>
                <a:cubicBezTo>
                  <a:pt x="31" y="57"/>
                  <a:pt x="31" y="57"/>
                  <a:pt x="31" y="57"/>
                </a:cubicBezTo>
                <a:cubicBezTo>
                  <a:pt x="17" y="0"/>
                  <a:pt x="17" y="0"/>
                  <a:pt x="17" y="0"/>
                </a:cubicBezTo>
                <a:cubicBezTo>
                  <a:pt x="2" y="57"/>
                  <a:pt x="2" y="57"/>
                  <a:pt x="2" y="57"/>
                </a:cubicBezTo>
                <a:cubicBezTo>
                  <a:pt x="12" y="57"/>
                  <a:pt x="12" y="57"/>
                  <a:pt x="12" y="57"/>
                </a:cubicBezTo>
                <a:cubicBezTo>
                  <a:pt x="9" y="147"/>
                  <a:pt x="9" y="147"/>
                  <a:pt x="9" y="147"/>
                </a:cubicBezTo>
                <a:cubicBezTo>
                  <a:pt x="4" y="150"/>
                  <a:pt x="0" y="155"/>
                  <a:pt x="0" y="161"/>
                </a:cubicBezTo>
                <a:cubicBezTo>
                  <a:pt x="0" y="171"/>
                  <a:pt x="8" y="178"/>
                  <a:pt x="17" y="178"/>
                </a:cubicBezTo>
                <a:cubicBezTo>
                  <a:pt x="26" y="178"/>
                  <a:pt x="33" y="171"/>
                  <a:pt x="33" y="161"/>
                </a:cubicBezTo>
                <a:cubicBezTo>
                  <a:pt x="33" y="155"/>
                  <a:pt x="30" y="150"/>
                  <a:pt x="25" y="147"/>
                </a:cubicBezTo>
                <a:close/>
                <a:moveTo>
                  <a:pt x="17" y="170"/>
                </a:moveTo>
                <a:cubicBezTo>
                  <a:pt x="12" y="170"/>
                  <a:pt x="8" y="166"/>
                  <a:pt x="8" y="161"/>
                </a:cubicBezTo>
                <a:cubicBezTo>
                  <a:pt x="8" y="157"/>
                  <a:pt x="12" y="153"/>
                  <a:pt x="17" y="153"/>
                </a:cubicBezTo>
                <a:cubicBezTo>
                  <a:pt x="21" y="153"/>
                  <a:pt x="25" y="157"/>
                  <a:pt x="25" y="161"/>
                </a:cubicBezTo>
                <a:cubicBezTo>
                  <a:pt x="25" y="166"/>
                  <a:pt x="21" y="170"/>
                  <a:pt x="17" y="170"/>
                </a:cubicBezTo>
                <a:close/>
              </a:path>
            </a:pathLst>
          </a:custGeom>
          <a:solidFill>
            <a:srgbClr val="13918D"/>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4" name="Прямоугольник 53"/>
          <p:cNvSpPr/>
          <p:nvPr/>
        </p:nvSpPr>
        <p:spPr>
          <a:xfrm>
            <a:off x="1195366" y="6517394"/>
            <a:ext cx="4572000" cy="276999"/>
          </a:xfrm>
          <a:prstGeom prst="rect">
            <a:avLst/>
          </a:prstGeom>
        </p:spPr>
        <p:txBody>
          <a:bodyPr>
            <a:spAutoFit/>
          </a:bodyPr>
          <a:lstStyle/>
          <a:p>
            <a:r>
              <a:rPr lang="uk-UA" sz="1200" dirty="0" smtClean="0">
                <a:solidFill>
                  <a:srgbClr val="000000"/>
                </a:solidFill>
                <a:latin typeface="PFBagueSansPro"/>
              </a:rPr>
              <a:t>Джерело:</a:t>
            </a:r>
            <a:r>
              <a:rPr lang="uk-UA" sz="1200" dirty="0">
                <a:solidFill>
                  <a:srgbClr val="000000"/>
                </a:solidFill>
                <a:latin typeface="PFBagueSansPro"/>
              </a:rPr>
              <a:t> </a:t>
            </a:r>
            <a:r>
              <a:rPr lang="la-Latn" sz="1200" dirty="0">
                <a:solidFill>
                  <a:srgbClr val="0077CC"/>
                </a:solidFill>
                <a:latin typeface="PFBagueSansPro"/>
                <a:hlinkClick r:id="rId2"/>
              </a:rPr>
              <a:t>http://www.factroom.ru/facts/32561</a:t>
            </a:r>
            <a:endParaRPr lang="uk-UA" sz="1200" dirty="0"/>
          </a:p>
        </p:txBody>
      </p:sp>
    </p:spTree>
    <p:extLst>
      <p:ext uri="{BB962C8B-B14F-4D97-AF65-F5344CB8AC3E}">
        <p14:creationId xmlns:p14="http://schemas.microsoft.com/office/powerpoint/2010/main" val="28186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up)">
                                      <p:cBhvr>
                                        <p:cTn id="23" dur="500"/>
                                        <p:tgtEl>
                                          <p:spTgt spid="42"/>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500"/>
                                        <p:tgtEl>
                                          <p:spTgt spid="3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right)">
                                      <p:cBhvr>
                                        <p:cTn id="31" dur="500"/>
                                        <p:tgtEl>
                                          <p:spTgt spid="36"/>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0-#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right)">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1+#ppt_w/2"/>
                                          </p:val>
                                        </p:tav>
                                        <p:tav tm="100000">
                                          <p:val>
                                            <p:strVal val="#ppt_x"/>
                                          </p:val>
                                        </p:tav>
                                      </p:tavLst>
                                    </p:anim>
                                    <p:anim calcmode="lin" valueType="num">
                                      <p:cBhvr additive="base">
                                        <p:cTn id="56"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up)">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500" fill="hold"/>
                                        <p:tgtEl>
                                          <p:spTgt spid="45"/>
                                        </p:tgtEl>
                                        <p:attrNameLst>
                                          <p:attrName>ppt_x</p:attrName>
                                        </p:attrNameLst>
                                      </p:cBhvr>
                                      <p:tavLst>
                                        <p:tav tm="0">
                                          <p:val>
                                            <p:strVal val="0-#ppt_w/2"/>
                                          </p:val>
                                        </p:tav>
                                        <p:tav tm="100000">
                                          <p:val>
                                            <p:strVal val="#ppt_x"/>
                                          </p:val>
                                        </p:tav>
                                      </p:tavLst>
                                    </p:anim>
                                    <p:anim calcmode="lin" valueType="num">
                                      <p:cBhvr additive="base">
                                        <p:cTn id="67"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1+#ppt_w/2"/>
                                          </p:val>
                                        </p:tav>
                                        <p:tav tm="100000">
                                          <p:val>
                                            <p:strVal val="#ppt_x"/>
                                          </p:val>
                                        </p:tav>
                                      </p:tavLst>
                                    </p:anim>
                                    <p:anim calcmode="lin" valueType="num">
                                      <p:cBhvr additive="base">
                                        <p:cTn id="8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up)">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right)">
                                      <p:cBhvr>
                                        <p:cTn id="93" dur="500"/>
                                        <p:tgtEl>
                                          <p:spTgt spid="52"/>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additive="base">
                                        <p:cTn id="98" dur="500" fill="hold"/>
                                        <p:tgtEl>
                                          <p:spTgt spid="29"/>
                                        </p:tgtEl>
                                        <p:attrNameLst>
                                          <p:attrName>ppt_x</p:attrName>
                                        </p:attrNameLst>
                                      </p:cBhvr>
                                      <p:tavLst>
                                        <p:tav tm="0">
                                          <p:val>
                                            <p:strVal val="0-#ppt_w/2"/>
                                          </p:val>
                                        </p:tav>
                                        <p:tav tm="100000">
                                          <p:val>
                                            <p:strVal val="#ppt_x"/>
                                          </p:val>
                                        </p:tav>
                                      </p:tavLst>
                                    </p:anim>
                                    <p:anim calcmode="lin" valueType="num">
                                      <p:cBhvr additive="base">
                                        <p:cTn id="99"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wipe(down)">
                                      <p:cBhvr>
                                        <p:cTn id="104" dur="500"/>
                                        <p:tgtEl>
                                          <p:spTgt spid="5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1+#ppt_w/2"/>
                                          </p:val>
                                        </p:tav>
                                        <p:tav tm="100000">
                                          <p:val>
                                            <p:strVal val="#ppt_x"/>
                                          </p:val>
                                        </p:tav>
                                      </p:tavLst>
                                    </p:anim>
                                    <p:anim calcmode="lin" valueType="num">
                                      <p:cBhvr additive="base">
                                        <p:cTn id="11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p:bldP spid="29" grpId="0"/>
      <p:bldP spid="30" grpId="0"/>
      <p:bldP spid="31" grpId="0"/>
      <p:bldP spid="35" grpId="0" animBg="1"/>
      <p:bldP spid="45" grpId="0"/>
      <p:bldP spid="46" grpId="0"/>
      <p:bldP spid="47" grpId="0" animBg="1"/>
      <p:bldP spid="48" grpId="0" animBg="1"/>
      <p:bldP spid="49" grpId="0" animBg="1"/>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21080" y="649968"/>
            <a:ext cx="10515600" cy="4351338"/>
          </a:xfrm>
        </p:spPr>
        <p:txBody>
          <a:bodyPr/>
          <a:lstStyle/>
          <a:p>
            <a:pPr marL="0" indent="0">
              <a:buNone/>
            </a:pPr>
            <a:r>
              <a:rPr lang="uk-UA" dirty="0" smtClean="0"/>
              <a:t>Як і будь-яка глобальна система, </a:t>
            </a:r>
            <a:r>
              <a:rPr lang="uk-UA" dirty="0" err="1" smtClean="0"/>
              <a:t>медіасередовище</a:t>
            </a:r>
            <a:r>
              <a:rPr lang="uk-UA" dirty="0" smtClean="0"/>
              <a:t> — забруднене. У нашій інформаційній екосистемі є безліч неякісної, неправдивої інформації, яка погіршує нашу здатність </a:t>
            </a:r>
            <a:r>
              <a:rPr lang="uk-UA" dirty="0" err="1" smtClean="0"/>
              <a:t>конструктивно</a:t>
            </a:r>
            <a:r>
              <a:rPr lang="uk-UA" dirty="0" smtClean="0"/>
              <a:t> спілкуватися одне з одним, дестабілізує та поляризує суспільство.</a:t>
            </a:r>
            <a:endParaRPr lang="uk-UA" dirty="0"/>
          </a:p>
        </p:txBody>
      </p:sp>
      <p:pic>
        <p:nvPicPr>
          <p:cNvPr id="4" name="Рисунок 3"/>
          <p:cNvPicPr>
            <a:picLocks noChangeAspect="1"/>
          </p:cNvPicPr>
          <p:nvPr/>
        </p:nvPicPr>
        <p:blipFill rotWithShape="1">
          <a:blip r:embed="rId2"/>
          <a:srcRect l="22926" t="35625" r="18341" b="6161"/>
          <a:stretch/>
        </p:blipFill>
        <p:spPr>
          <a:xfrm>
            <a:off x="2351314" y="2338252"/>
            <a:ext cx="7641771" cy="4258491"/>
          </a:xfrm>
          <a:prstGeom prst="rect">
            <a:avLst/>
          </a:prstGeom>
        </p:spPr>
      </p:pic>
    </p:spTree>
    <p:extLst>
      <p:ext uri="{BB962C8B-B14F-4D97-AF65-F5344CB8AC3E}">
        <p14:creationId xmlns:p14="http://schemas.microsoft.com/office/powerpoint/2010/main" val="3943535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4902" y="678311"/>
            <a:ext cx="10515600" cy="4351338"/>
          </a:xfrm>
        </p:spPr>
        <p:txBody>
          <a:bodyPr/>
          <a:lstStyle/>
          <a:p>
            <a:pPr marL="0" indent="0">
              <a:buNone/>
            </a:pPr>
            <a:r>
              <a:rPr lang="uk-UA" dirty="0" smtClean="0"/>
              <a:t>Тематика новин і </a:t>
            </a:r>
            <a:r>
              <a:rPr lang="uk-UA" dirty="0" err="1" smtClean="0"/>
              <a:t>медіаповідомлень</a:t>
            </a:r>
            <a:r>
              <a:rPr lang="uk-UA" dirty="0" smtClean="0"/>
              <a:t> в медіа базуються на 6С і 1Г:</a:t>
            </a:r>
          </a:p>
          <a:p>
            <a:pPr marL="0" indent="0">
              <a:buNone/>
            </a:pPr>
            <a:r>
              <a:rPr lang="uk-UA" b="1" dirty="0" smtClean="0"/>
              <a:t>С</a:t>
            </a:r>
            <a:r>
              <a:rPr lang="uk-UA" dirty="0" smtClean="0"/>
              <a:t>кандали</a:t>
            </a:r>
          </a:p>
          <a:p>
            <a:pPr marL="0" indent="0">
              <a:buNone/>
            </a:pPr>
            <a:r>
              <a:rPr lang="uk-UA" b="1" dirty="0" smtClean="0"/>
              <a:t>С</a:t>
            </a:r>
            <a:r>
              <a:rPr lang="uk-UA" dirty="0" smtClean="0"/>
              <a:t>енсації </a:t>
            </a:r>
          </a:p>
          <a:p>
            <a:pPr marL="0" indent="0">
              <a:buNone/>
            </a:pPr>
            <a:r>
              <a:rPr lang="uk-UA" b="1" dirty="0" smtClean="0"/>
              <a:t>С</a:t>
            </a:r>
            <a:r>
              <a:rPr lang="uk-UA" dirty="0" smtClean="0"/>
              <a:t>трах</a:t>
            </a:r>
          </a:p>
          <a:p>
            <a:pPr marL="0" indent="0">
              <a:buNone/>
            </a:pPr>
            <a:r>
              <a:rPr lang="uk-UA" b="1" dirty="0" smtClean="0"/>
              <a:t>С</a:t>
            </a:r>
            <a:r>
              <a:rPr lang="uk-UA" dirty="0" smtClean="0"/>
              <a:t>міх</a:t>
            </a:r>
          </a:p>
          <a:p>
            <a:pPr marL="0" indent="0">
              <a:buNone/>
            </a:pPr>
            <a:r>
              <a:rPr lang="uk-UA" b="1" dirty="0" smtClean="0"/>
              <a:t>С</a:t>
            </a:r>
            <a:r>
              <a:rPr lang="uk-UA" dirty="0" smtClean="0"/>
              <a:t>екс</a:t>
            </a:r>
          </a:p>
          <a:p>
            <a:pPr marL="0" indent="0">
              <a:buNone/>
            </a:pPr>
            <a:r>
              <a:rPr lang="uk-UA" b="1" dirty="0" smtClean="0"/>
              <a:t>С</a:t>
            </a:r>
            <a:r>
              <a:rPr lang="uk-UA" dirty="0" smtClean="0"/>
              <a:t>мерть </a:t>
            </a:r>
            <a:endParaRPr lang="uk-UA" dirty="0"/>
          </a:p>
          <a:p>
            <a:pPr marL="0" indent="0">
              <a:buNone/>
            </a:pPr>
            <a:r>
              <a:rPr lang="uk-UA" b="1" dirty="0"/>
              <a:t>Г</a:t>
            </a:r>
            <a:r>
              <a:rPr lang="uk-UA" dirty="0" smtClean="0"/>
              <a:t>роші</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32" y="1796996"/>
            <a:ext cx="6154170" cy="3970744"/>
          </a:xfrm>
          <a:prstGeom prst="rect">
            <a:avLst/>
          </a:prstGeom>
        </p:spPr>
      </p:pic>
    </p:spTree>
    <p:extLst>
      <p:ext uri="{BB962C8B-B14F-4D97-AF65-F5344CB8AC3E}">
        <p14:creationId xmlns:p14="http://schemas.microsoft.com/office/powerpoint/2010/main" val="244386952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1265</TotalTime>
  <Words>1159</Words>
  <Application>Microsoft Office PowerPoint</Application>
  <PresentationFormat>Широкоэкранный</PresentationFormat>
  <Paragraphs>153</Paragraphs>
  <Slides>38</Slides>
  <Notes>0</Notes>
  <HiddenSlides>0</HiddenSlides>
  <MMClips>1</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38</vt:i4>
      </vt:variant>
    </vt:vector>
  </HeadingPairs>
  <TitlesOfParts>
    <vt:vector size="47" baseType="lpstr">
      <vt:lpstr>Arial</vt:lpstr>
      <vt:lpstr>Arial Black</vt:lpstr>
      <vt:lpstr>Calibri</vt:lpstr>
      <vt:lpstr>Calibri Light</vt:lpstr>
      <vt:lpstr>Century Gothic</vt:lpstr>
      <vt:lpstr>PFBagueSansPro</vt:lpstr>
      <vt:lpstr>SegoeUI</vt:lpstr>
      <vt:lpstr>Times New Roman</vt:lpstr>
      <vt:lpstr>Тема Office</vt:lpstr>
      <vt:lpstr>УРОК МЕДІАГРАМОТНОСТІ ТА ЯК НЕ СТАТИ ЖЕРТВОЮ МАНІПУЛЯЦІЙ В УМОВАХ ІНФОРМАЦІЙНОЇ ВІЙНИ </vt:lpstr>
      <vt:lpstr>Анкета </vt:lpstr>
      <vt:lpstr>ЗАЙМИ ПОЗИЦІЮ</vt:lpstr>
      <vt:lpstr>МЕДІАГРАМОТНІСТЬ </vt:lpstr>
      <vt:lpstr>Презентация PowerPoint</vt:lpstr>
      <vt:lpstr>Презентация PowerPoint</vt:lpstr>
      <vt:lpstr>Презентация PowerPoint</vt:lpstr>
      <vt:lpstr>Презентация PowerPoint</vt:lpstr>
      <vt:lpstr>Презентация PowerPoint</vt:lpstr>
      <vt:lpstr>ІНФОРМАЦІЙНА ВІЙНА</vt:lpstr>
      <vt:lpstr>Презентация PowerPoint</vt:lpstr>
      <vt:lpstr>МОВА ВОРОЖНЕЧІ</vt:lpstr>
      <vt:lpstr>МАНІПУЛЯЦІЯ</vt:lpstr>
      <vt:lpstr>Тренди поширення дезінформації</vt:lpstr>
      <vt:lpstr>«Глобальний порятунок» всіх і кожного </vt:lpstr>
      <vt:lpstr>Тренд – системні компанії з дезінформації</vt:lpstr>
      <vt:lpstr>Інформаційні війни в кіберпросторі – реальність </vt:lpstr>
      <vt:lpstr>ДЕЗІНФОРМАЦІЯ В ЦИФРАХ</vt:lpstr>
      <vt:lpstr>Презентация PowerPoint</vt:lpstr>
      <vt:lpstr>Презентация PowerPoint</vt:lpstr>
      <vt:lpstr>ФЕЙКИ</vt:lpstr>
      <vt:lpstr>Як сьогодні змінились фейки – сучасне визначення? </vt:lpstr>
      <vt:lpstr>Презентация PowerPoint</vt:lpstr>
      <vt:lpstr>Презентация PowerPoint</vt:lpstr>
      <vt:lpstr>Будь-яка правда – лише одне ребро істини.</vt:lpstr>
      <vt:lpstr>Презентация PowerPoint</vt:lpstr>
      <vt:lpstr>Презентация PowerPoint</vt:lpstr>
      <vt:lpstr>Презентация PowerPoint</vt:lpstr>
      <vt:lpstr>Презентация PowerPoint</vt:lpstr>
      <vt:lpstr>Питання для аналізу медіаповідомлень</vt:lpstr>
      <vt:lpstr>Презентация PowerPoint</vt:lpstr>
      <vt:lpstr>рашистська пропаганда</vt:lpstr>
      <vt:lpstr>Презентация PowerPoint</vt:lpstr>
      <vt:lpstr>Презентация PowerPoint</vt:lpstr>
      <vt:lpstr>Презентация PowerPoint</vt:lpstr>
      <vt:lpstr>ІНСТРУМЕНТИ ДЛЯ ПЕРЕВІРКИ ФАКТІВ! </vt:lpstr>
      <vt:lpstr>Співпрацюємо з АУП і IREX</vt:lpstr>
      <vt:lpstr>Медіаграмотність  та медіакомпетентність – це результат медіаосвіти та  необхідне вміння для сучасної особистості.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ДЕЗІНФОРМАЦІЯ ТА МАНІПУЛЯЦІЇ</dc:title>
  <dc:creator>Dell</dc:creator>
  <cp:lastModifiedBy>Пользователь Windows</cp:lastModifiedBy>
  <cp:revision>78</cp:revision>
  <dcterms:created xsi:type="dcterms:W3CDTF">2021-03-28T20:05:29Z</dcterms:created>
  <dcterms:modified xsi:type="dcterms:W3CDTF">2022-06-08T21:32:02Z</dcterms:modified>
</cp:coreProperties>
</file>